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71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3" r:id="rId15"/>
    <p:sldId id="269" r:id="rId16"/>
    <p:sldId id="274" r:id="rId17"/>
    <p:sldId id="272" r:id="rId18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E9FD5B-7A7F-415A-BCDD-29BC145396A1}" type="datetimeFigureOut">
              <a:rPr lang="es-ES" smtClean="0"/>
              <a:pPr/>
              <a:t>19/05/2021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D02F77-08BC-42CC-BB5D-C1970E28117C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556643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La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mayoria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de los hombres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comienzan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mostrar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una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lenta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dismunición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de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sus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funciones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sexuales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en los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últimos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años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del 5to o 6to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decenio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de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su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vida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D02F77-08BC-42CC-BB5D-C1970E28117C}" type="slidenum">
              <a:rPr lang="es-ES" smtClean="0"/>
              <a:pPr/>
              <a:t>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770881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19/05/2021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19/05/2021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19/05/2021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19/05/2021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19/05/2021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19/05/2021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19/05/2021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19/05/2021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19/05/2021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19/05/2021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19/05/2021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847CFC-816F-41D0-AAC0-9BF4FEBC753E}" type="datetimeFigureOut">
              <a:rPr lang="es-ES" smtClean="0"/>
              <a:pPr/>
              <a:t>19/05/2021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zim://A/A/Testosterona.html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zim://A/A/Depresi%C3%B3n.html" TargetMode="External"/><Relationship Id="rId2" Type="http://schemas.openxmlformats.org/officeDocument/2006/relationships/hyperlink" Target="zim://A/A/Insomnio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zim://A/A/Eyaculaci%C3%B3n.html" TargetMode="External"/><Relationship Id="rId4" Type="http://schemas.openxmlformats.org/officeDocument/2006/relationships/hyperlink" Target="zim://A/A/Ansiedad.html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zim://A/A/Orquidectom%C3%ADa.html" TargetMode="External"/><Relationship Id="rId2" Type="http://schemas.openxmlformats.org/officeDocument/2006/relationships/hyperlink" Target="zim://A/A/Espermatozoide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zim://A/A/Estr%C3%A9s.html" TargetMode="External"/><Relationship Id="rId4" Type="http://schemas.openxmlformats.org/officeDocument/2006/relationships/hyperlink" Target="zim://A/A/C%C3%A1ncer%20de%20test%C3%ADculo.html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00034" y="642918"/>
            <a:ext cx="8172480" cy="3286148"/>
          </a:xfrm>
        </p:spPr>
        <p:txBody>
          <a:bodyPr>
            <a:noAutofit/>
          </a:bodyPr>
          <a:lstStyle/>
          <a:p>
            <a:r>
              <a:rPr lang="es-ES" sz="3200" b="1" smtClean="0"/>
              <a:t> </a:t>
            </a:r>
            <a:r>
              <a:rPr lang="es-ES" sz="3200" b="1" dirty="0" smtClean="0"/>
              <a:t/>
            </a:r>
            <a:br>
              <a:rPr lang="es-ES" sz="3200" b="1" dirty="0" smtClean="0"/>
            </a:br>
            <a:r>
              <a:rPr lang="es-ES" sz="3200" b="1" dirty="0" smtClean="0"/>
              <a:t> </a:t>
            </a:r>
            <a:br>
              <a:rPr lang="es-ES" sz="3200" b="1" dirty="0" smtClean="0"/>
            </a:br>
            <a:r>
              <a:rPr lang="es-ES" sz="3200" b="1" dirty="0" smtClean="0"/>
              <a:t>Tema # 2 Edad mediana.  </a:t>
            </a:r>
            <a:br>
              <a:rPr lang="es-ES" sz="3200" b="1" dirty="0" smtClean="0"/>
            </a:br>
            <a:r>
              <a:rPr lang="es-ES" sz="3200" smtClean="0"/>
              <a:t> </a:t>
            </a:r>
            <a:r>
              <a:rPr lang="es-ES" sz="3200" b="1" smtClean="0"/>
              <a:t> </a:t>
            </a:r>
            <a:r>
              <a:rPr lang="es-ES" sz="3200" b="1" dirty="0" smtClean="0"/>
              <a:t>La andropausia vista desde un enfoque de género.</a:t>
            </a:r>
            <a:br>
              <a:rPr lang="es-ES" sz="3200" b="1" dirty="0" smtClean="0"/>
            </a:br>
            <a:r>
              <a:rPr lang="es-ES" sz="3200" b="1" dirty="0" smtClean="0"/>
              <a:t> </a:t>
            </a:r>
            <a:r>
              <a:rPr lang="es-ES" sz="3200" dirty="0" smtClean="0"/>
              <a:t/>
            </a:r>
            <a:br>
              <a:rPr lang="es-ES" sz="3200" dirty="0" smtClean="0"/>
            </a:br>
            <a:endParaRPr lang="es-ES" sz="32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357158" y="4714884"/>
            <a:ext cx="8001056" cy="1214446"/>
          </a:xfrm>
        </p:spPr>
        <p:txBody>
          <a:bodyPr/>
          <a:lstStyle/>
          <a:p>
            <a:r>
              <a:rPr lang="es-ES" b="1" dirty="0" smtClean="0">
                <a:solidFill>
                  <a:schemeClr val="tx1"/>
                </a:solidFill>
              </a:rPr>
              <a:t>Profesora: </a:t>
            </a:r>
            <a:r>
              <a:rPr lang="es-ES" b="1" dirty="0" smtClean="0">
                <a:solidFill>
                  <a:schemeClr val="tx1"/>
                </a:solidFill>
              </a:rPr>
              <a:t>Dr </a:t>
            </a:r>
            <a:r>
              <a:rPr lang="es-ES" b="1" smtClean="0">
                <a:solidFill>
                  <a:schemeClr val="tx1"/>
                </a:solidFill>
              </a:rPr>
              <a:t>c.Lisset</a:t>
            </a:r>
            <a:r>
              <a:rPr lang="es-ES" b="1" dirty="0" smtClean="0">
                <a:solidFill>
                  <a:schemeClr val="tx1"/>
                </a:solidFill>
              </a:rPr>
              <a:t> </a:t>
            </a:r>
            <a:r>
              <a:rPr lang="es-ES" b="1" dirty="0" smtClean="0">
                <a:solidFill>
                  <a:schemeClr val="tx1"/>
                </a:solidFill>
              </a:rPr>
              <a:t>Haydeé Romero Sánchez</a:t>
            </a:r>
            <a:endParaRPr lang="es-E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 fontScale="90000"/>
          </a:bodyPr>
          <a:lstStyle/>
          <a:p>
            <a:r>
              <a:rPr lang="es-ES" b="1" dirty="0" smtClean="0"/>
              <a:t/>
            </a:r>
            <a:br>
              <a:rPr lang="es-ES" b="1" dirty="0" smtClean="0"/>
            </a:br>
            <a:r>
              <a:rPr lang="es-ES" b="1" dirty="0" smtClean="0"/>
              <a:t>Próstata </a:t>
            </a:r>
            <a:r>
              <a:rPr lang="es-ES" dirty="0" smtClean="0"/>
              <a:t/>
            </a:r>
            <a:br>
              <a:rPr lang="es-ES" dirty="0" smtClean="0"/>
            </a:b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85720" y="1600200"/>
            <a:ext cx="8572560" cy="4525963"/>
          </a:xfrm>
        </p:spPr>
        <p:txBody>
          <a:bodyPr/>
          <a:lstStyle/>
          <a:p>
            <a:pPr algn="just"/>
            <a:r>
              <a:rPr lang="es-ES" b="1" dirty="0" smtClean="0"/>
              <a:t>La mayoría de los hombres de más de 60 años experimentan cambios de </a:t>
            </a:r>
            <a:r>
              <a:rPr lang="es-ES" b="1" dirty="0" smtClean="0">
                <a:solidFill>
                  <a:srgbClr val="FF0000"/>
                </a:solidFill>
              </a:rPr>
              <a:t>hipertrofia</a:t>
            </a:r>
            <a:r>
              <a:rPr lang="es-ES" b="1" dirty="0" smtClean="0"/>
              <a:t> e </a:t>
            </a:r>
            <a:r>
              <a:rPr lang="es-ES" b="1" dirty="0" smtClean="0">
                <a:solidFill>
                  <a:srgbClr val="FF0000"/>
                </a:solidFill>
              </a:rPr>
              <a:t>hiperplasia prostática</a:t>
            </a:r>
            <a:r>
              <a:rPr lang="es-ES" b="1" dirty="0" smtClean="0"/>
              <a:t>. El </a:t>
            </a:r>
            <a:r>
              <a:rPr lang="es-ES" b="1" dirty="0" smtClean="0">
                <a:solidFill>
                  <a:srgbClr val="FF0000"/>
                </a:solidFill>
              </a:rPr>
              <a:t>cáncer de próstata </a:t>
            </a:r>
            <a:r>
              <a:rPr lang="es-ES" b="1" dirty="0" smtClean="0"/>
              <a:t>es una </a:t>
            </a:r>
            <a:r>
              <a:rPr lang="es-ES" b="1" dirty="0" smtClean="0">
                <a:solidFill>
                  <a:srgbClr val="FF0000"/>
                </a:solidFill>
              </a:rPr>
              <a:t>causa frecuente de muerte </a:t>
            </a:r>
            <a:r>
              <a:rPr lang="es-ES" b="1" dirty="0" smtClean="0"/>
              <a:t>que supone aproximadamente del </a:t>
            </a:r>
            <a:r>
              <a:rPr lang="es-ES" b="1" dirty="0" smtClean="0">
                <a:solidFill>
                  <a:srgbClr val="FF0000"/>
                </a:solidFill>
              </a:rPr>
              <a:t>2 al 3 % </a:t>
            </a:r>
            <a:r>
              <a:rPr lang="es-ES" b="1" dirty="0" smtClean="0"/>
              <a:t>de todas las muertes </a:t>
            </a:r>
            <a:r>
              <a:rPr lang="es-ES" b="1" dirty="0" smtClean="0">
                <a:solidFill>
                  <a:srgbClr val="FF0000"/>
                </a:solidFill>
              </a:rPr>
              <a:t>en varones</a:t>
            </a:r>
            <a:r>
              <a:rPr lang="es-ES" b="1" dirty="0" smtClean="0"/>
              <a:t>.</a:t>
            </a:r>
          </a:p>
          <a:p>
            <a:endParaRPr lang="es-ES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rmAutofit fontScale="90000"/>
          </a:bodyPr>
          <a:lstStyle/>
          <a:p>
            <a:r>
              <a:rPr lang="es-ES" b="1" dirty="0" smtClean="0"/>
              <a:t/>
            </a:r>
            <a:br>
              <a:rPr lang="es-ES" b="1" dirty="0" smtClean="0"/>
            </a:br>
            <a:r>
              <a:rPr lang="es-ES" b="1" dirty="0" smtClean="0"/>
              <a:t>Capacidad reproductora</a:t>
            </a:r>
            <a:r>
              <a:rPr lang="es-ES" dirty="0" smtClean="0"/>
              <a:t/>
            </a:r>
            <a:br>
              <a:rPr lang="es-ES" dirty="0" smtClean="0"/>
            </a:b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ES" sz="4000" b="1" i="1" dirty="0" smtClean="0">
                <a:solidFill>
                  <a:srgbClr val="FF0000"/>
                </a:solidFill>
              </a:rPr>
              <a:t>Se mantiene</a:t>
            </a:r>
            <a:r>
              <a:rPr lang="es-ES" sz="4000" dirty="0" smtClean="0"/>
              <a:t>, aunque con el envejecimiento se producen cambios degenerativos (se dispersan los espermatozoides) </a:t>
            </a:r>
            <a:r>
              <a:rPr lang="es-ES" sz="4000" b="1" i="1" dirty="0" smtClean="0"/>
              <a:t>esta es la diferencia más importante con relación a la etapa menopáusica en la mujer.   </a:t>
            </a:r>
          </a:p>
          <a:p>
            <a:pPr algn="just"/>
            <a:endParaRPr lang="es-ES" sz="40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4282" y="274638"/>
            <a:ext cx="8715436" cy="1143000"/>
          </a:xfrm>
        </p:spPr>
        <p:txBody>
          <a:bodyPr>
            <a:noAutofit/>
          </a:bodyPr>
          <a:lstStyle/>
          <a:p>
            <a:r>
              <a:rPr lang="es-ES" sz="3200" b="1" dirty="0" smtClean="0"/>
              <a:t>En el envejecimiento del hombre de edad mediana se observan diferentes transformaciones (climaterio masculino)</a:t>
            </a:r>
            <a:r>
              <a:rPr lang="es-ES" sz="2400" b="1" dirty="0" smtClean="0"/>
              <a:t/>
            </a:r>
            <a:br>
              <a:rPr lang="es-ES" sz="2400" b="1" dirty="0" smtClean="0"/>
            </a:br>
            <a:endParaRPr lang="es-ES" sz="24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14282" y="1571612"/>
            <a:ext cx="8643998" cy="5072098"/>
          </a:xfrm>
        </p:spPr>
        <p:txBody>
          <a:bodyPr>
            <a:normAutofit/>
          </a:bodyPr>
          <a:lstStyle/>
          <a:p>
            <a:pPr marL="514350" lvl="0" indent="-514350" algn="just">
              <a:buFont typeface="+mj-lt"/>
              <a:buAutoNum type="arabicPeriod"/>
            </a:pPr>
            <a:r>
              <a:rPr lang="es-ES" b="1" dirty="0" smtClean="0"/>
              <a:t>El peso y el volumen testiculares disminuyen con el paso de los años.</a:t>
            </a:r>
          </a:p>
          <a:p>
            <a:pPr marL="514350" lvl="0" indent="-514350" algn="just">
              <a:buFont typeface="+mj-lt"/>
              <a:buAutoNum type="arabicPeriod"/>
            </a:pPr>
            <a:r>
              <a:rPr lang="es-ES" b="1" dirty="0" smtClean="0"/>
              <a:t>Algunos ancianos muestran recuentos normales de espermatozoides, en otros existe </a:t>
            </a:r>
            <a:r>
              <a:rPr lang="es-ES" b="1" dirty="0" smtClean="0">
                <a:solidFill>
                  <a:srgbClr val="FF0000"/>
                </a:solidFill>
              </a:rPr>
              <a:t>hipomotilidad espermática </a:t>
            </a:r>
            <a:r>
              <a:rPr lang="es-ES" b="1" dirty="0" smtClean="0"/>
              <a:t>y alteraciones en  número y morfología.</a:t>
            </a:r>
          </a:p>
          <a:p>
            <a:pPr marL="514350" lvl="0" indent="-514350" algn="just">
              <a:buFont typeface="+mj-lt"/>
              <a:buAutoNum type="arabicPeriod"/>
            </a:pPr>
            <a:r>
              <a:rPr lang="es-ES" b="1" dirty="0" smtClean="0"/>
              <a:t>Los hombres por encima de los 70 años de edad experimentan un declive de su función sexual.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725470"/>
          </a:xfrm>
        </p:spPr>
        <p:txBody>
          <a:bodyPr>
            <a:noAutofit/>
          </a:bodyPr>
          <a:lstStyle/>
          <a:p>
            <a:r>
              <a:rPr lang="es-ES" sz="5400" b="1" dirty="0" smtClean="0"/>
              <a:t/>
            </a:r>
            <a:br>
              <a:rPr lang="es-ES" sz="5400" b="1" dirty="0" smtClean="0"/>
            </a:br>
            <a:r>
              <a:rPr lang="es-ES" sz="5400" b="1" dirty="0" smtClean="0"/>
              <a:t>Resumen</a:t>
            </a:r>
            <a:br>
              <a:rPr lang="es-ES" sz="5400" b="1" dirty="0" smtClean="0"/>
            </a:br>
            <a:endParaRPr lang="es-ES" sz="54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0" y="785794"/>
            <a:ext cx="8929718" cy="5857916"/>
          </a:xfrm>
        </p:spPr>
        <p:txBody>
          <a:bodyPr>
            <a:noAutofit/>
          </a:bodyPr>
          <a:lstStyle/>
          <a:p>
            <a:pPr lvl="1" algn="just">
              <a:buFont typeface="Wingdings" pitchFamily="2" charset="2"/>
              <a:buChar char="Ø"/>
            </a:pPr>
            <a:r>
              <a:rPr lang="es-ES" sz="3200" b="1" dirty="0" smtClean="0"/>
              <a:t>El proceso de andropausia se inicia después de los 50 años y se desarrolla fundamentalmente entre la 6ta y 7ma etapa de la vida, abarcando el período de adulto mayor.</a:t>
            </a:r>
          </a:p>
          <a:p>
            <a:pPr lvl="1" algn="just">
              <a:buFont typeface="Wingdings" pitchFamily="2" charset="2"/>
              <a:buChar char="Ø"/>
            </a:pPr>
            <a:r>
              <a:rPr lang="es-ES" sz="3200" b="1" dirty="0" smtClean="0"/>
              <a:t>Su repercusión se muestra mucho más tardía que en la mujer.</a:t>
            </a:r>
          </a:p>
          <a:p>
            <a:pPr lvl="1" algn="just">
              <a:buFont typeface="Wingdings" pitchFamily="2" charset="2"/>
              <a:buChar char="Ø"/>
            </a:pPr>
            <a:r>
              <a:rPr lang="es-ES" sz="3200" b="1" dirty="0" smtClean="0"/>
              <a:t>En esta etapa al igual que en la mujer aparecen enfermedades crónicas no transmisibles y cancerígenas como son el cáncer de próstata en el hombre y el de mamas y útero en la mujer.</a:t>
            </a:r>
          </a:p>
          <a:p>
            <a:pPr algn="just">
              <a:buFont typeface="Wingdings" pitchFamily="2" charset="2"/>
              <a:buChar char="Ø"/>
            </a:pPr>
            <a:endParaRPr lang="es-E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>
            <a:spLocks noGrp="1"/>
          </p:cNvSpPr>
          <p:nvPr>
            <p:ph idx="1"/>
          </p:nvPr>
        </p:nvSpPr>
        <p:spPr>
          <a:xfrm>
            <a:off x="518864" y="2780928"/>
            <a:ext cx="8229600" cy="3574266"/>
          </a:xfrm>
        </p:spPr>
        <p:txBody>
          <a:bodyPr>
            <a:normAutofit fontScale="97500"/>
          </a:bodyPr>
          <a:lstStyle/>
          <a:p>
            <a:pPr marL="514350" indent="-514350">
              <a:buFont typeface="+mj-lt"/>
              <a:buAutoNum type="arabicParenR"/>
            </a:pPr>
            <a:r>
              <a:rPr lang="es-ES" altLang="es-ES" sz="2800" b="1" dirty="0" smtClean="0">
                <a:solidFill>
                  <a:srgbClr val="000099"/>
                </a:solidFill>
              </a:rPr>
              <a:t>Introducción. Comportamiento del climaterio en el mundo y en Cuba</a:t>
            </a:r>
          </a:p>
          <a:p>
            <a:pPr marL="514350" indent="-514350">
              <a:buFont typeface="+mj-lt"/>
              <a:buAutoNum type="arabicParenR"/>
            </a:pPr>
            <a:r>
              <a:rPr lang="es-ES" altLang="es-ES" sz="2800" b="1" dirty="0" smtClean="0">
                <a:solidFill>
                  <a:srgbClr val="000099"/>
                </a:solidFill>
              </a:rPr>
              <a:t>Desarrollo. Métodos utilizados y descripción de la muestra </a:t>
            </a:r>
          </a:p>
          <a:p>
            <a:pPr marL="514350" indent="-514350">
              <a:buFont typeface="+mj-lt"/>
              <a:buAutoNum type="arabicParenR"/>
            </a:pPr>
            <a:r>
              <a:rPr lang="es-ES" altLang="es-ES" sz="2800" b="1" dirty="0">
                <a:solidFill>
                  <a:srgbClr val="000099"/>
                </a:solidFill>
              </a:rPr>
              <a:t> </a:t>
            </a:r>
            <a:r>
              <a:rPr lang="es-ES" altLang="es-ES" sz="2800" b="1" dirty="0" smtClean="0">
                <a:solidFill>
                  <a:srgbClr val="000099"/>
                </a:solidFill>
              </a:rPr>
              <a:t>Análisis de los resultados (encuesta o entrevista) </a:t>
            </a:r>
          </a:p>
          <a:p>
            <a:pPr marL="514350" indent="-514350">
              <a:buFont typeface="+mj-lt"/>
              <a:buAutoNum type="arabicParenR"/>
            </a:pPr>
            <a:r>
              <a:rPr lang="es-ES" altLang="es-ES" sz="2800" b="1" dirty="0" smtClean="0">
                <a:solidFill>
                  <a:srgbClr val="000099"/>
                </a:solidFill>
              </a:rPr>
              <a:t> Conclusiones </a:t>
            </a:r>
          </a:p>
          <a:p>
            <a:pPr marL="514350" indent="-514350">
              <a:buFont typeface="+mj-lt"/>
              <a:buAutoNum type="arabicParenR"/>
            </a:pPr>
            <a:r>
              <a:rPr lang="es-ES" altLang="es-ES" sz="2800" b="1" dirty="0" smtClean="0">
                <a:solidFill>
                  <a:srgbClr val="000099"/>
                </a:solidFill>
              </a:rPr>
              <a:t> Bibliografía</a:t>
            </a:r>
          </a:p>
          <a:p>
            <a:pPr marL="0" indent="0">
              <a:buNone/>
            </a:pPr>
            <a:endParaRPr lang="es-ES" altLang="es-ES" sz="2800" b="1" dirty="0" smtClean="0">
              <a:solidFill>
                <a:srgbClr val="000099"/>
              </a:solidFill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518864" y="260648"/>
            <a:ext cx="82296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altLang="es-ES" sz="2800" b="1" dirty="0">
                <a:solidFill>
                  <a:srgbClr val="000099"/>
                </a:solidFill>
              </a:rPr>
              <a:t>E.I Traer un trabajo extraclase sobre los síntomas del climaterio ampliar información.</a:t>
            </a:r>
            <a:br>
              <a:rPr lang="es-ES" altLang="es-ES" sz="2800" b="1" dirty="0">
                <a:solidFill>
                  <a:srgbClr val="000099"/>
                </a:solidFill>
              </a:rPr>
            </a:br>
            <a:r>
              <a:rPr lang="es-ES" altLang="es-ES" sz="2800" b="1" dirty="0">
                <a:solidFill>
                  <a:srgbClr val="000099"/>
                </a:solidFill>
              </a:rPr>
              <a:t>Entrevista o encuesta a 5 mujeres de tú familia o </a:t>
            </a:r>
            <a:r>
              <a:rPr lang="es-ES" altLang="es-ES" sz="2800" b="1" dirty="0" smtClean="0">
                <a:solidFill>
                  <a:srgbClr val="000099"/>
                </a:solidFill>
              </a:rPr>
              <a:t>comunidad</a:t>
            </a:r>
          </a:p>
          <a:p>
            <a:r>
              <a:rPr lang="es-ES" altLang="es-ES" sz="2800" b="1" dirty="0" smtClean="0">
                <a:solidFill>
                  <a:srgbClr val="000099"/>
                </a:solidFill>
              </a:rPr>
              <a:t>El </a:t>
            </a:r>
            <a:r>
              <a:rPr lang="es-ES" altLang="es-ES" sz="2800" b="1" dirty="0">
                <a:solidFill>
                  <a:srgbClr val="000099"/>
                </a:solidFill>
              </a:rPr>
              <a:t>trabajo consta de 5 partes</a:t>
            </a:r>
            <a:r>
              <a:rPr lang="es-ES" altLang="es-ES" sz="2800" b="1" dirty="0" smtClean="0">
                <a:solidFill>
                  <a:srgbClr val="000099"/>
                </a:solidFill>
              </a:rPr>
              <a:t>:</a:t>
            </a:r>
            <a:endParaRPr lang="es-ES" sz="2800" dirty="0"/>
          </a:p>
        </p:txBody>
      </p:sp>
    </p:spTree>
    <p:extLst>
      <p:ext uri="{BB962C8B-B14F-4D97-AF65-F5344CB8AC3E}">
        <p14:creationId xmlns:p14="http://schemas.microsoft.com/office/powerpoint/2010/main" val="1893182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 fontScale="90000"/>
          </a:bodyPr>
          <a:lstStyle/>
          <a:p>
            <a:r>
              <a:rPr lang="es-ES" b="1" dirty="0" smtClean="0"/>
              <a:t>Estudio Individual</a:t>
            </a:r>
            <a:endParaRPr lang="es-ES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85720" y="1214422"/>
            <a:ext cx="8501122" cy="5214974"/>
          </a:xfrm>
        </p:spPr>
        <p:txBody>
          <a:bodyPr>
            <a:normAutofit/>
          </a:bodyPr>
          <a:lstStyle/>
          <a:p>
            <a:pPr algn="just"/>
            <a:r>
              <a:rPr lang="es-ES" b="1" dirty="0" smtClean="0"/>
              <a:t>Realizar una comparación entre la menopausia y la andropausia teniendo en cuenta los síntomas y características de la edad mediana.</a:t>
            </a:r>
          </a:p>
          <a:p>
            <a:pPr algn="just"/>
            <a:endParaRPr lang="es-ES" b="1" dirty="0" smtClean="0"/>
          </a:p>
          <a:p>
            <a:pPr algn="just"/>
            <a:r>
              <a:rPr lang="es-ES" b="1" dirty="0" smtClean="0"/>
              <a:t>Deben plasmarlo en la </a:t>
            </a:r>
            <a:r>
              <a:rPr lang="es-ES" b="1" dirty="0" smtClean="0">
                <a:solidFill>
                  <a:srgbClr val="FF0000"/>
                </a:solidFill>
              </a:rPr>
              <a:t>libreta y transcribirlo al trabajo que se orientó en clases pasadas </a:t>
            </a:r>
            <a:r>
              <a:rPr lang="es-ES" b="1" dirty="0" smtClean="0"/>
              <a:t>sobre síntomas y estado actual del climaterio femenino que </a:t>
            </a:r>
            <a:r>
              <a:rPr lang="es-ES" b="1" dirty="0" smtClean="0">
                <a:solidFill>
                  <a:srgbClr val="FF0000"/>
                </a:solidFill>
              </a:rPr>
              <a:t>se recogerá en la 1ra clase de adulto mayor. </a:t>
            </a:r>
            <a:endParaRPr lang="es-E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PLANIFICAR UNA CLASE PARA PERSONAS DE EDAD MEDIANA CLIMATERIO O ANDROPAUSIA</a:t>
            </a:r>
          </a:p>
          <a:p>
            <a:pPr marL="0" indent="0">
              <a:buNone/>
            </a:pPr>
            <a:r>
              <a:rPr lang="es-ES" dirty="0" smtClean="0"/>
              <a:t> </a:t>
            </a:r>
          </a:p>
          <a:p>
            <a:r>
              <a:rPr lang="es-ES" dirty="0" smtClean="0"/>
              <a:t>PARA LA PRÓXIMA CLASE DEL 22-3-2018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128346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2 Marcador de contenido"/>
          <p:cNvSpPr>
            <a:spLocks noGrp="1"/>
          </p:cNvSpPr>
          <p:nvPr>
            <p:ph idx="1"/>
          </p:nvPr>
        </p:nvSpPr>
        <p:spPr>
          <a:xfrm>
            <a:off x="179512" y="620688"/>
            <a:ext cx="8643937" cy="5357813"/>
          </a:xfrm>
        </p:spPr>
        <p:txBody>
          <a:bodyPr/>
          <a:lstStyle/>
          <a:p>
            <a:pPr marL="0" indent="0">
              <a:buNone/>
            </a:pPr>
            <a:endParaRPr lang="es-ES" altLang="es-ES" sz="2000" dirty="0" smtClean="0">
              <a:solidFill>
                <a:srgbClr val="000099"/>
              </a:solidFill>
            </a:endParaRPr>
          </a:p>
          <a:p>
            <a:r>
              <a:rPr lang="es-ES" altLang="es-ES" b="1" dirty="0" smtClean="0">
                <a:solidFill>
                  <a:srgbClr val="000099"/>
                </a:solidFill>
              </a:rPr>
              <a:t>Bibliografía:</a:t>
            </a:r>
          </a:p>
          <a:p>
            <a:endParaRPr lang="es-ES" altLang="es-ES" sz="2000" dirty="0" smtClean="0">
              <a:solidFill>
                <a:srgbClr val="000099"/>
              </a:solidFill>
            </a:endParaRPr>
          </a:p>
          <a:p>
            <a:pPr algn="just"/>
            <a:r>
              <a:rPr lang="es-ES" altLang="es-ES" sz="2400" b="1" dirty="0" smtClean="0">
                <a:solidFill>
                  <a:srgbClr val="000099"/>
                </a:solidFill>
              </a:rPr>
              <a:t>Colectivo de autores. Biología 3 Editorial Pueblo y educación, 2003.</a:t>
            </a:r>
          </a:p>
          <a:p>
            <a:pPr algn="just"/>
            <a:r>
              <a:rPr lang="es-ES" altLang="es-ES" sz="2400" b="1" dirty="0" smtClean="0">
                <a:solidFill>
                  <a:srgbClr val="000099"/>
                </a:solidFill>
              </a:rPr>
              <a:t>Colectivo de autores. Nuevo folleto de fundamentos biológicos, 2010. tema 3.</a:t>
            </a:r>
          </a:p>
          <a:p>
            <a:pPr algn="just"/>
            <a:r>
              <a:rPr lang="es-ES" altLang="es-ES" sz="2400" b="1" dirty="0" smtClean="0">
                <a:solidFill>
                  <a:srgbClr val="000099"/>
                </a:solidFill>
              </a:rPr>
              <a:t>Guyton: hall (1998) tratado de fisiología médica tomo IV </a:t>
            </a:r>
            <a:r>
              <a:rPr lang="es-ES" altLang="es-ES" sz="2400" b="1" dirty="0" err="1" smtClean="0">
                <a:solidFill>
                  <a:srgbClr val="000099"/>
                </a:solidFill>
              </a:rPr>
              <a:t>cap</a:t>
            </a:r>
            <a:r>
              <a:rPr lang="es-ES" altLang="es-ES" sz="2400" b="1" dirty="0" smtClean="0">
                <a:solidFill>
                  <a:srgbClr val="000099"/>
                </a:solidFill>
              </a:rPr>
              <a:t> 81 </a:t>
            </a:r>
            <a:r>
              <a:rPr lang="es-ES" altLang="es-ES" sz="2400" b="1" dirty="0" err="1" smtClean="0">
                <a:solidFill>
                  <a:srgbClr val="000099"/>
                </a:solidFill>
              </a:rPr>
              <a:t>pág</a:t>
            </a:r>
            <a:r>
              <a:rPr lang="es-ES" altLang="es-ES" sz="2400" b="1" dirty="0" smtClean="0">
                <a:solidFill>
                  <a:srgbClr val="000099"/>
                </a:solidFill>
              </a:rPr>
              <a:t> 1128.</a:t>
            </a:r>
          </a:p>
          <a:p>
            <a:pPr algn="just"/>
            <a:r>
              <a:rPr lang="es-ES" altLang="es-ES" sz="2400" b="1" dirty="0" smtClean="0">
                <a:solidFill>
                  <a:srgbClr val="000099"/>
                </a:solidFill>
              </a:rPr>
              <a:t>Romero Sánchez, Lisset (2009) Propuesta de programa de ejercicios físicos terapéuticos para mujeres en etapa de climaterio (MEC), Tesis de maestría.</a:t>
            </a:r>
          </a:p>
          <a:p>
            <a:endParaRPr lang="es-ES" altLang="es-ES" sz="2000" dirty="0" smtClean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39706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4282" y="214290"/>
            <a:ext cx="8715436" cy="1643074"/>
          </a:xfrm>
        </p:spPr>
        <p:txBody>
          <a:bodyPr>
            <a:noAutofit/>
          </a:bodyPr>
          <a:lstStyle/>
          <a:p>
            <a:pPr algn="l"/>
            <a:r>
              <a:rPr lang="es-ES" sz="4800" b="1" dirty="0" smtClean="0"/>
              <a:t/>
            </a:r>
            <a:br>
              <a:rPr lang="es-ES" sz="4800" b="1" dirty="0" smtClean="0"/>
            </a:br>
            <a:r>
              <a:rPr lang="es-ES" sz="4800" b="1" dirty="0" smtClean="0"/>
              <a:t> </a:t>
            </a:r>
            <a:br>
              <a:rPr lang="es-ES" sz="4800" b="1" dirty="0" smtClean="0"/>
            </a:br>
            <a:r>
              <a:rPr lang="es-ES" sz="2800" dirty="0" smtClean="0"/>
              <a:t>Objetivo: Caracterizar la andropausia desde un enfoque de género a través de los síntomas y cambios fisiológicos más frecuentes que ocurren en el organismo del hombre de edad mediana.</a:t>
            </a:r>
            <a:r>
              <a:rPr lang="es-ES" sz="4800" dirty="0" smtClean="0"/>
              <a:t/>
            </a:r>
            <a:br>
              <a:rPr lang="es-ES" sz="4800" dirty="0" smtClean="0"/>
            </a:br>
            <a:r>
              <a:rPr lang="es-ES" sz="4800" b="1" dirty="0" smtClean="0"/>
              <a:t> </a:t>
            </a:r>
            <a:br>
              <a:rPr lang="es-ES" sz="4800" b="1" dirty="0" smtClean="0"/>
            </a:br>
            <a:endParaRPr lang="es-ES" sz="48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14282" y="1928802"/>
            <a:ext cx="8715436" cy="4757758"/>
          </a:xfrm>
        </p:spPr>
        <p:txBody>
          <a:bodyPr>
            <a:noAutofit/>
          </a:bodyPr>
          <a:lstStyle/>
          <a:p>
            <a:pPr marL="914400" lvl="0" indent="-914400">
              <a:buNone/>
            </a:pPr>
            <a:r>
              <a:rPr lang="es-ES" sz="4400" b="1" dirty="0" smtClean="0"/>
              <a:t>Sumario:</a:t>
            </a:r>
          </a:p>
          <a:p>
            <a:pPr marL="914400" lvl="0" indent="-914400">
              <a:buFont typeface="+mj-lt"/>
              <a:buAutoNum type="arabicPeriod"/>
            </a:pPr>
            <a:r>
              <a:rPr lang="es-ES" sz="4400" b="1" dirty="0" smtClean="0"/>
              <a:t>Características generales de la andropausia. Concepto.</a:t>
            </a:r>
          </a:p>
          <a:p>
            <a:pPr marL="914400" lvl="0" indent="-914400">
              <a:buFont typeface="+mj-lt"/>
              <a:buAutoNum type="arabicPeriod"/>
            </a:pPr>
            <a:r>
              <a:rPr lang="es-ES" sz="4400" b="1" dirty="0" smtClean="0"/>
              <a:t>Síntomas más frecuentes.</a:t>
            </a:r>
          </a:p>
          <a:p>
            <a:pPr marL="914400" lvl="0" indent="-914400">
              <a:buFont typeface="+mj-lt"/>
              <a:buAutoNum type="arabicPeriod"/>
            </a:pPr>
            <a:r>
              <a:rPr lang="es-ES" sz="4400" b="1" dirty="0" smtClean="0"/>
              <a:t>Cambios fisiológicos que ocurren en el organismo del hombre.</a:t>
            </a:r>
          </a:p>
          <a:p>
            <a:pPr marL="914400" indent="-914400">
              <a:buFont typeface="+mj-lt"/>
              <a:buAutoNum type="arabicPeriod"/>
            </a:pPr>
            <a:endParaRPr lang="es-ES" sz="44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smtClean="0"/>
              <a:t>Concepto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85720" y="1600200"/>
            <a:ext cx="8643998" cy="4525963"/>
          </a:xfrm>
        </p:spPr>
        <p:txBody>
          <a:bodyPr>
            <a:normAutofit/>
          </a:bodyPr>
          <a:lstStyle/>
          <a:p>
            <a:pPr algn="just"/>
            <a:r>
              <a:rPr lang="es-ES" b="1" dirty="0" smtClean="0">
                <a:solidFill>
                  <a:srgbClr val="FF0000"/>
                </a:solidFill>
              </a:rPr>
              <a:t>Género</a:t>
            </a:r>
            <a:r>
              <a:rPr lang="es-ES" b="1" dirty="0" smtClean="0"/>
              <a:t>: Conjunto de asignaciones culturales que diferencia a los hombres de las mujeres, se expresa en símbolos, estereotipos, desempeño de roles en modo de actuación social. Es una construcción de tipo histórica, su contenido varía con el tiempo y los grupos sociales, es una construcción discriminatoria porque encierra jerarquización de las actividades asociadas con el hombre, gozan de mayor valorización. </a:t>
            </a:r>
          </a:p>
          <a:p>
            <a:pPr algn="just"/>
            <a:endParaRPr lang="es-E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smtClean="0"/>
              <a:t>Concepto</a:t>
            </a:r>
            <a:endParaRPr lang="es-ES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85720" y="1600200"/>
            <a:ext cx="8572560" cy="4525963"/>
          </a:xfrm>
        </p:spPr>
        <p:txBody>
          <a:bodyPr>
            <a:normAutofit/>
          </a:bodyPr>
          <a:lstStyle/>
          <a:p>
            <a:pPr algn="just"/>
            <a:r>
              <a:rPr lang="es-ES" sz="3600" b="1" dirty="0" smtClean="0"/>
              <a:t>La </a:t>
            </a:r>
            <a:r>
              <a:rPr lang="es-ES" sz="3600" b="1" dirty="0" smtClean="0">
                <a:solidFill>
                  <a:srgbClr val="FF0000"/>
                </a:solidFill>
              </a:rPr>
              <a:t>andropausia</a:t>
            </a:r>
            <a:r>
              <a:rPr lang="es-ES" sz="3600" b="1" dirty="0" smtClean="0"/>
              <a:t> (</a:t>
            </a:r>
            <a:r>
              <a:rPr lang="es-ES" sz="3600" b="1" i="1" dirty="0" smtClean="0"/>
              <a:t>pausia</a:t>
            </a:r>
            <a:r>
              <a:rPr lang="es-ES" sz="3600" b="1" dirty="0" smtClean="0"/>
              <a:t>, del griego, cesación, corte) o </a:t>
            </a:r>
            <a:r>
              <a:rPr lang="es-ES" sz="3600" b="1" i="1" dirty="0" smtClean="0"/>
              <a:t>menopausia masculina</a:t>
            </a:r>
            <a:r>
              <a:rPr lang="es-ES" sz="3600" b="1" dirty="0" smtClean="0"/>
              <a:t>, es el proceso por el cual las capacidades sexuales del hombre merman con la edad, entre otras funciones orgánicas, resultado de los bajos niveles de </a:t>
            </a:r>
            <a:r>
              <a:rPr lang="es-ES" sz="3600" b="1" u="sng" dirty="0" smtClean="0">
                <a:hlinkClick r:id="rId3" tooltip="Testosterona"/>
              </a:rPr>
              <a:t>testosterona</a:t>
            </a:r>
            <a:r>
              <a:rPr lang="es-ES" sz="3600" b="1" dirty="0" smtClean="0"/>
              <a:t> en el organismo.</a:t>
            </a:r>
          </a:p>
          <a:p>
            <a:pPr algn="just"/>
            <a:endParaRPr lang="es-ES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 fontScale="90000"/>
          </a:bodyPr>
          <a:lstStyle/>
          <a:p>
            <a:r>
              <a:rPr lang="es-ES" b="1" dirty="0" smtClean="0"/>
              <a:t/>
            </a:r>
            <a:br>
              <a:rPr lang="es-ES" b="1" dirty="0" smtClean="0"/>
            </a:br>
            <a:r>
              <a:rPr lang="es-ES" b="1" dirty="0" smtClean="0"/>
              <a:t>Síntomas más frecuentes.</a:t>
            </a:r>
            <a:br>
              <a:rPr lang="es-ES" b="1" dirty="0" smtClean="0"/>
            </a:br>
            <a:endParaRPr lang="es-ES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85720" y="1142984"/>
            <a:ext cx="8572560" cy="5500726"/>
          </a:xfrm>
        </p:spPr>
        <p:txBody>
          <a:bodyPr>
            <a:normAutofit fontScale="92500" lnSpcReduction="20000"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en-US" dirty="0" err="1" smtClean="0"/>
              <a:t>Está</a:t>
            </a:r>
            <a:r>
              <a:rPr lang="en-US" dirty="0" smtClean="0"/>
              <a:t> </a:t>
            </a:r>
            <a:r>
              <a:rPr lang="en-US" dirty="0" err="1" smtClean="0"/>
              <a:t>asociado</a:t>
            </a:r>
            <a:r>
              <a:rPr lang="en-US" dirty="0" smtClean="0"/>
              <a:t> a </a:t>
            </a:r>
            <a:r>
              <a:rPr lang="en-US" b="1" dirty="0" err="1" smtClean="0"/>
              <a:t>sofocos</a:t>
            </a:r>
            <a:r>
              <a:rPr lang="en-US" b="1" dirty="0" smtClean="0"/>
              <a:t>, </a:t>
            </a:r>
            <a:r>
              <a:rPr lang="en-US" b="1" dirty="0" err="1" smtClean="0"/>
              <a:t>sensaciones</a:t>
            </a:r>
            <a:r>
              <a:rPr lang="en-US" b="1" dirty="0" smtClean="0"/>
              <a:t> de </a:t>
            </a:r>
            <a:r>
              <a:rPr lang="en-US" b="1" dirty="0" err="1" smtClean="0"/>
              <a:t>ahogo</a:t>
            </a:r>
            <a:r>
              <a:rPr lang="en-US" b="1" dirty="0" smtClean="0"/>
              <a:t> y </a:t>
            </a:r>
            <a:r>
              <a:rPr lang="en-US" b="1" dirty="0" err="1" smtClean="0"/>
              <a:t>trastornos</a:t>
            </a:r>
            <a:r>
              <a:rPr lang="en-US" b="1" dirty="0" smtClean="0"/>
              <a:t> </a:t>
            </a:r>
            <a:r>
              <a:rPr lang="en-US" b="1" dirty="0" err="1" smtClean="0"/>
              <a:t>psicológicos</a:t>
            </a:r>
            <a:r>
              <a:rPr lang="en-US" b="1" dirty="0" smtClean="0"/>
              <a:t>.</a:t>
            </a:r>
            <a:r>
              <a:rPr lang="en-US" dirty="0" smtClean="0"/>
              <a:t> (</a:t>
            </a:r>
            <a:r>
              <a:rPr lang="en-US" dirty="0" err="1" smtClean="0"/>
              <a:t>administración</a:t>
            </a:r>
            <a:r>
              <a:rPr lang="en-US" dirty="0" smtClean="0"/>
              <a:t> de </a:t>
            </a:r>
            <a:r>
              <a:rPr lang="en-US" dirty="0" err="1" smtClean="0"/>
              <a:t>testosterona</a:t>
            </a:r>
            <a:r>
              <a:rPr lang="en-US" dirty="0" smtClean="0"/>
              <a:t>, </a:t>
            </a:r>
            <a:r>
              <a:rPr lang="en-US" dirty="0" err="1" smtClean="0"/>
              <a:t>andrógenos</a:t>
            </a:r>
            <a:r>
              <a:rPr lang="en-US" dirty="0" smtClean="0"/>
              <a:t> </a:t>
            </a:r>
            <a:r>
              <a:rPr lang="en-US" dirty="0" err="1" smtClean="0"/>
              <a:t>sintéticos</a:t>
            </a:r>
            <a:r>
              <a:rPr lang="en-US" dirty="0" smtClean="0"/>
              <a:t> o </a:t>
            </a:r>
            <a:r>
              <a:rPr lang="en-US" dirty="0" err="1" smtClean="0"/>
              <a:t>incluso</a:t>
            </a:r>
            <a:r>
              <a:rPr lang="en-US" dirty="0" smtClean="0"/>
              <a:t> </a:t>
            </a:r>
            <a:r>
              <a:rPr lang="en-US" dirty="0" err="1" smtClean="0"/>
              <a:t>estrógenos</a:t>
            </a:r>
            <a:r>
              <a:rPr lang="en-US" dirty="0" smtClean="0"/>
              <a:t>).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b="1" dirty="0" smtClean="0"/>
              <a:t>Disminución de la líbido y la </a:t>
            </a:r>
            <a:r>
              <a:rPr lang="en-US" b="1" dirty="0" err="1" smtClean="0"/>
              <a:t>potencia</a:t>
            </a:r>
            <a:r>
              <a:rPr lang="en-US" b="1" dirty="0" smtClean="0"/>
              <a:t> </a:t>
            </a:r>
            <a:r>
              <a:rPr lang="en-US" b="1" dirty="0" err="1" smtClean="0"/>
              <a:t>alrededor</a:t>
            </a:r>
            <a:r>
              <a:rPr lang="en-US" b="1" dirty="0" smtClean="0"/>
              <a:t> de la 6ta </a:t>
            </a:r>
            <a:r>
              <a:rPr lang="en-US" b="1" dirty="0" err="1" smtClean="0"/>
              <a:t>década</a:t>
            </a:r>
            <a:r>
              <a:rPr lang="en-US" b="1" dirty="0" smtClean="0"/>
              <a:t> de la </a:t>
            </a:r>
            <a:r>
              <a:rPr lang="en-US" b="1" dirty="0" err="1" smtClean="0"/>
              <a:t>vida</a:t>
            </a:r>
            <a:r>
              <a:rPr lang="en-US" b="1" dirty="0" smtClean="0"/>
              <a:t>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b="1" dirty="0" err="1" smtClean="0"/>
              <a:t>Impotencia</a:t>
            </a:r>
            <a:r>
              <a:rPr lang="en-US" b="1" dirty="0" smtClean="0"/>
              <a:t>, </a:t>
            </a:r>
            <a:r>
              <a:rPr lang="en-US" b="1" dirty="0" err="1" smtClean="0"/>
              <a:t>provocada</a:t>
            </a:r>
            <a:r>
              <a:rPr lang="en-US" b="1" dirty="0" smtClean="0"/>
              <a:t> </a:t>
            </a:r>
            <a:r>
              <a:rPr lang="en-US" b="1" dirty="0" err="1" smtClean="0"/>
              <a:t>por</a:t>
            </a:r>
            <a:r>
              <a:rPr lang="en-US" b="1" dirty="0" smtClean="0"/>
              <a:t> </a:t>
            </a:r>
            <a:r>
              <a:rPr lang="en-US" b="1" dirty="0" err="1" smtClean="0"/>
              <a:t>anomalía</a:t>
            </a:r>
            <a:r>
              <a:rPr lang="en-US" b="1" dirty="0" smtClean="0"/>
              <a:t> en la </a:t>
            </a:r>
            <a:r>
              <a:rPr lang="en-US" b="1" dirty="0" err="1" smtClean="0"/>
              <a:t>función</a:t>
            </a:r>
            <a:r>
              <a:rPr lang="en-US" b="1" dirty="0" smtClean="0"/>
              <a:t> </a:t>
            </a:r>
            <a:r>
              <a:rPr lang="en-US" b="1" dirty="0" err="1" smtClean="0"/>
              <a:t>eréctil</a:t>
            </a:r>
            <a:r>
              <a:rPr lang="en-US" b="1" dirty="0" smtClean="0"/>
              <a:t> (DX) </a:t>
            </a:r>
            <a:r>
              <a:rPr lang="en-US" b="1" dirty="0" err="1" smtClean="0"/>
              <a:t>dadas</a:t>
            </a:r>
            <a:r>
              <a:rPr lang="en-US" b="1" dirty="0" smtClean="0"/>
              <a:t> </a:t>
            </a:r>
            <a:r>
              <a:rPr lang="en-US" b="1" dirty="0" err="1" smtClean="0"/>
              <a:t>por</a:t>
            </a:r>
            <a:r>
              <a:rPr lang="en-US" b="1" dirty="0" smtClean="0"/>
              <a:t> </a:t>
            </a:r>
            <a:r>
              <a:rPr lang="en-US" b="1" dirty="0" err="1" smtClean="0"/>
              <a:t>causas</a:t>
            </a:r>
            <a:r>
              <a:rPr lang="en-US" b="1" dirty="0" smtClean="0"/>
              <a:t> </a:t>
            </a:r>
            <a:r>
              <a:rPr lang="en-US" b="1" dirty="0" err="1" smtClean="0"/>
              <a:t>orgánicas</a:t>
            </a:r>
            <a:r>
              <a:rPr lang="en-US" b="1" dirty="0" smtClean="0"/>
              <a:t> o </a:t>
            </a:r>
            <a:r>
              <a:rPr lang="en-US" b="1" dirty="0" err="1" smtClean="0"/>
              <a:t>psicógenas</a:t>
            </a:r>
            <a:r>
              <a:rPr lang="en-US" b="1" dirty="0" smtClean="0"/>
              <a:t>. </a:t>
            </a:r>
            <a:r>
              <a:rPr lang="en-US" dirty="0" smtClean="0"/>
              <a:t>(</a:t>
            </a:r>
            <a:r>
              <a:rPr lang="en-US" dirty="0" err="1" smtClean="0"/>
              <a:t>neuropatías</a:t>
            </a:r>
            <a:r>
              <a:rPr lang="en-US" dirty="0" smtClean="0"/>
              <a:t>, </a:t>
            </a:r>
            <a:r>
              <a:rPr lang="en-US" dirty="0" err="1" smtClean="0"/>
              <a:t>trastornos</a:t>
            </a:r>
            <a:r>
              <a:rPr lang="en-US" dirty="0" smtClean="0"/>
              <a:t> </a:t>
            </a:r>
            <a:r>
              <a:rPr lang="en-US" dirty="0" err="1" smtClean="0"/>
              <a:t>neurológicos</a:t>
            </a:r>
            <a:r>
              <a:rPr lang="en-US" dirty="0" smtClean="0"/>
              <a:t>, </a:t>
            </a:r>
            <a:r>
              <a:rPr lang="en-US" dirty="0" err="1" smtClean="0"/>
              <a:t>tto</a:t>
            </a:r>
            <a:r>
              <a:rPr lang="en-US" dirty="0" smtClean="0"/>
              <a:t> </a:t>
            </a:r>
            <a:r>
              <a:rPr lang="en-US" dirty="0" err="1" smtClean="0"/>
              <a:t>framacológicos</a:t>
            </a:r>
            <a:r>
              <a:rPr lang="en-US" dirty="0" smtClean="0"/>
              <a:t>, </a:t>
            </a:r>
            <a:r>
              <a:rPr lang="en-US" dirty="0" err="1" smtClean="0"/>
              <a:t>insuficiencia</a:t>
            </a:r>
            <a:r>
              <a:rPr lang="en-US" dirty="0" smtClean="0"/>
              <a:t> vascular, </a:t>
            </a:r>
            <a:r>
              <a:rPr lang="en-US" dirty="0" err="1" smtClean="0"/>
              <a:t>trastornos</a:t>
            </a:r>
            <a:r>
              <a:rPr lang="en-US" dirty="0" smtClean="0"/>
              <a:t> </a:t>
            </a:r>
            <a:r>
              <a:rPr lang="en-US" dirty="0" err="1" smtClean="0"/>
              <a:t>génito</a:t>
            </a:r>
            <a:r>
              <a:rPr lang="en-US" dirty="0" smtClean="0"/>
              <a:t> </a:t>
            </a:r>
            <a:r>
              <a:rPr lang="en-US" dirty="0" err="1" smtClean="0"/>
              <a:t>urinario</a:t>
            </a:r>
            <a:r>
              <a:rPr lang="en-US" dirty="0" smtClean="0"/>
              <a:t> y </a:t>
            </a:r>
            <a:r>
              <a:rPr lang="en-US" dirty="0" err="1" smtClean="0"/>
              <a:t>enfermedades</a:t>
            </a:r>
            <a:r>
              <a:rPr lang="en-US" dirty="0" smtClean="0"/>
              <a:t> asociadas  diabetes mellitus, </a:t>
            </a:r>
            <a:r>
              <a:rPr lang="en-US" dirty="0" err="1" smtClean="0"/>
              <a:t>cardiopatías</a:t>
            </a:r>
            <a:r>
              <a:rPr lang="en-US" dirty="0" smtClean="0"/>
              <a:t> </a:t>
            </a:r>
            <a:r>
              <a:rPr lang="en-US" dirty="0" err="1" smtClean="0"/>
              <a:t>isquémicas</a:t>
            </a:r>
            <a:r>
              <a:rPr lang="en-US" dirty="0" smtClean="0"/>
              <a:t>, los IMA, osteoporosis) 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smtClean="0"/>
              <a:t>Otros síntomas</a:t>
            </a:r>
            <a:endParaRPr lang="es-ES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5072098"/>
          </a:xfrm>
        </p:spPr>
        <p:txBody>
          <a:bodyPr>
            <a:normAutofit fontScale="92500" lnSpcReduction="20000"/>
          </a:bodyPr>
          <a:lstStyle/>
          <a:p>
            <a:pPr marL="514350" lvl="0" indent="-514350">
              <a:buFont typeface="+mj-lt"/>
              <a:buAutoNum type="arabicPeriod" startAt="4"/>
            </a:pPr>
            <a:r>
              <a:rPr lang="es-ES" dirty="0" smtClean="0"/>
              <a:t>Irritabilidad</a:t>
            </a:r>
          </a:p>
          <a:p>
            <a:pPr marL="514350" lvl="0" indent="-514350">
              <a:buFont typeface="+mj-lt"/>
              <a:buAutoNum type="arabicPeriod" startAt="4"/>
            </a:pPr>
            <a:r>
              <a:rPr lang="es-ES" u="sng" dirty="0" smtClean="0">
                <a:hlinkClick r:id="rId2" tooltip="Insomnio"/>
              </a:rPr>
              <a:t>Insomnio</a:t>
            </a:r>
            <a:r>
              <a:rPr lang="en-US" dirty="0" smtClean="0"/>
              <a:t> </a:t>
            </a:r>
            <a:endParaRPr lang="es-ES" dirty="0" smtClean="0"/>
          </a:p>
          <a:p>
            <a:pPr marL="514350" lvl="0" indent="-514350">
              <a:buFont typeface="+mj-lt"/>
              <a:buAutoNum type="arabicPeriod" startAt="4"/>
            </a:pPr>
            <a:r>
              <a:rPr lang="es-ES" u="sng" dirty="0" smtClean="0">
                <a:hlinkClick r:id="rId3" tooltip="Depresión"/>
              </a:rPr>
              <a:t>Depresión</a:t>
            </a:r>
            <a:endParaRPr lang="es-ES" dirty="0" smtClean="0"/>
          </a:p>
          <a:p>
            <a:pPr marL="514350" lvl="0" indent="-514350">
              <a:buFont typeface="+mj-lt"/>
              <a:buAutoNum type="arabicPeriod" startAt="4"/>
            </a:pPr>
            <a:r>
              <a:rPr lang="es-ES" dirty="0" smtClean="0"/>
              <a:t>Nerviosismo</a:t>
            </a:r>
          </a:p>
          <a:p>
            <a:pPr marL="514350" lvl="0" indent="-514350">
              <a:buFont typeface="+mj-lt"/>
              <a:buAutoNum type="arabicPeriod" startAt="4"/>
            </a:pPr>
            <a:r>
              <a:rPr lang="es-ES" u="sng" dirty="0" smtClean="0">
                <a:hlinkClick r:id="rId4" tooltip="Ansiedad"/>
              </a:rPr>
              <a:t>Ansiedad</a:t>
            </a:r>
            <a:endParaRPr lang="es-ES" dirty="0" smtClean="0"/>
          </a:p>
          <a:p>
            <a:pPr marL="514350" lvl="0" indent="-514350">
              <a:buFont typeface="+mj-lt"/>
              <a:buAutoNum type="arabicPeriod" startAt="4"/>
            </a:pPr>
            <a:r>
              <a:rPr lang="es-ES" dirty="0" smtClean="0"/>
              <a:t>Fuerza y volumen de la </a:t>
            </a:r>
            <a:r>
              <a:rPr lang="es-ES" u="sng" dirty="0" smtClean="0">
                <a:hlinkClick r:id="rId5" tooltip="Eyaculación"/>
              </a:rPr>
              <a:t>eyaculación</a:t>
            </a:r>
            <a:r>
              <a:rPr lang="es-ES" dirty="0" smtClean="0"/>
              <a:t> reducidos</a:t>
            </a:r>
          </a:p>
          <a:p>
            <a:pPr marL="514350" lvl="0" indent="-514350">
              <a:buFont typeface="+mj-lt"/>
              <a:buAutoNum type="arabicPeriod" startAt="4"/>
            </a:pPr>
            <a:r>
              <a:rPr lang="en-US" dirty="0" smtClean="0"/>
              <a:t>Dolores </a:t>
            </a:r>
            <a:r>
              <a:rPr lang="es-ES" dirty="0" smtClean="0"/>
              <a:t>articulares</a:t>
            </a:r>
          </a:p>
          <a:p>
            <a:pPr marL="514350" lvl="0" indent="-514350">
              <a:buFont typeface="+mj-lt"/>
              <a:buAutoNum type="arabicPeriod" startAt="11"/>
            </a:pPr>
            <a:r>
              <a:rPr lang="es-ES" dirty="0" smtClean="0"/>
              <a:t>Deterioro óseo</a:t>
            </a:r>
          </a:p>
          <a:p>
            <a:pPr marL="514350" lvl="0" indent="-514350">
              <a:buFont typeface="+mj-lt"/>
              <a:buAutoNum type="arabicPeriod" startAt="12"/>
            </a:pPr>
            <a:r>
              <a:rPr lang="es-ES" dirty="0" smtClean="0"/>
              <a:t>Cabellos secos</a:t>
            </a:r>
          </a:p>
          <a:p>
            <a:pPr marL="514350" lvl="0" indent="-514350">
              <a:buFont typeface="+mj-lt"/>
              <a:buAutoNum type="arabicPeriod" startAt="12"/>
            </a:pPr>
            <a:r>
              <a:rPr lang="es-ES" dirty="0" smtClean="0"/>
              <a:t>Piel seca y arrugada</a:t>
            </a:r>
          </a:p>
          <a:p>
            <a:pPr marL="514350" lvl="0" indent="-514350">
              <a:buFont typeface="+mj-lt"/>
              <a:buAutoNum type="arabicPeriod" startAt="12"/>
            </a:pPr>
            <a:r>
              <a:rPr lang="es-ES" dirty="0" smtClean="0"/>
              <a:t>Problemas circulatorios</a:t>
            </a:r>
          </a:p>
          <a:p>
            <a:pPr marL="514350" lvl="0" indent="-514350">
              <a:buFont typeface="+mj-lt"/>
              <a:buAutoNum type="arabicPeriod" startAt="4"/>
            </a:pPr>
            <a:endParaRPr lang="es-ES" dirty="0" smtClean="0"/>
          </a:p>
          <a:p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>
            <a:noAutofit/>
          </a:bodyPr>
          <a:lstStyle/>
          <a:p>
            <a:r>
              <a:rPr lang="es-ES" sz="3600" b="1" dirty="0" smtClean="0"/>
              <a:t/>
            </a:r>
            <a:br>
              <a:rPr lang="es-ES" sz="3600" b="1" dirty="0" smtClean="0"/>
            </a:br>
            <a:r>
              <a:rPr lang="es-ES" sz="3600" b="1" dirty="0" smtClean="0"/>
              <a:t>Cambios fisiológicos que ocurren en el organismo del hombre.</a:t>
            </a:r>
            <a:br>
              <a:rPr lang="es-ES" sz="3600" b="1" dirty="0" smtClean="0"/>
            </a:br>
            <a:endParaRPr lang="es-ES" sz="36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42844" y="1357298"/>
            <a:ext cx="8786874" cy="5214974"/>
          </a:xfrm>
        </p:spPr>
        <p:txBody>
          <a:bodyPr>
            <a:normAutofit fontScale="92500" lnSpcReduction="10000"/>
          </a:bodyPr>
          <a:lstStyle/>
          <a:p>
            <a:pPr algn="just">
              <a:buFont typeface="Wingdings" pitchFamily="2" charset="2"/>
              <a:buChar char="ü"/>
            </a:pPr>
            <a:r>
              <a:rPr lang="en-US" dirty="0" smtClean="0"/>
              <a:t>La </a:t>
            </a:r>
            <a:r>
              <a:rPr lang="en-US" dirty="0" err="1" smtClean="0"/>
              <a:t>actividad</a:t>
            </a:r>
            <a:r>
              <a:rPr lang="en-US" dirty="0" smtClean="0"/>
              <a:t> sexual del hombre no </a:t>
            </a:r>
            <a:r>
              <a:rPr lang="en-US" dirty="0" err="1" smtClean="0"/>
              <a:t>está</a:t>
            </a:r>
            <a:r>
              <a:rPr lang="en-US" dirty="0" smtClean="0"/>
              <a:t> </a:t>
            </a:r>
            <a:r>
              <a:rPr lang="en-US" dirty="0" err="1" smtClean="0"/>
              <a:t>marcada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períodos</a:t>
            </a:r>
            <a:r>
              <a:rPr lang="en-US" dirty="0" smtClean="0"/>
              <a:t> </a:t>
            </a:r>
            <a:r>
              <a:rPr lang="en-US" dirty="0" err="1" smtClean="0"/>
              <a:t>regulares</a:t>
            </a:r>
            <a:r>
              <a:rPr lang="en-US" dirty="0" smtClean="0"/>
              <a:t> como en el </a:t>
            </a:r>
            <a:r>
              <a:rPr lang="en-US" dirty="0" err="1" smtClean="0"/>
              <a:t>caso</a:t>
            </a:r>
            <a:r>
              <a:rPr lang="en-US" dirty="0" smtClean="0"/>
              <a:t> de la mujer, </a:t>
            </a:r>
            <a:r>
              <a:rPr lang="en-US" dirty="0" err="1" smtClean="0"/>
              <a:t>pudiendo</a:t>
            </a:r>
            <a:r>
              <a:rPr lang="en-US" dirty="0" smtClean="0"/>
              <a:t> tener </a:t>
            </a:r>
            <a:r>
              <a:rPr lang="en-US" dirty="0" err="1" smtClean="0"/>
              <a:t>hijos</a:t>
            </a:r>
            <a:r>
              <a:rPr lang="en-US" dirty="0" smtClean="0"/>
              <a:t> en </a:t>
            </a:r>
            <a:r>
              <a:rPr lang="en-US" dirty="0" err="1" smtClean="0"/>
              <a:t>cualquier</a:t>
            </a:r>
            <a:r>
              <a:rPr lang="en-US" dirty="0" smtClean="0"/>
              <a:t> </a:t>
            </a:r>
            <a:r>
              <a:rPr lang="en-US" dirty="0" err="1" smtClean="0"/>
              <a:t>momento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la </a:t>
            </a:r>
            <a:r>
              <a:rPr lang="en-US" dirty="0" err="1" smtClean="0"/>
              <a:t>producción</a:t>
            </a:r>
            <a:r>
              <a:rPr lang="en-US" dirty="0" smtClean="0"/>
              <a:t> de </a:t>
            </a:r>
            <a:r>
              <a:rPr lang="en-US" u="sng" dirty="0" err="1" smtClean="0">
                <a:hlinkClick r:id="rId2" tooltip="Espermatozoide"/>
              </a:rPr>
              <a:t>espermatozoides</a:t>
            </a:r>
            <a:r>
              <a:rPr lang="en-US" dirty="0" smtClean="0"/>
              <a:t>.</a:t>
            </a:r>
          </a:p>
          <a:p>
            <a:pPr algn="just">
              <a:buFont typeface="Wingdings" pitchFamily="2" charset="2"/>
              <a:buChar char="ü"/>
            </a:pPr>
            <a:r>
              <a:rPr lang="en-US" dirty="0" smtClean="0"/>
              <a:t>Tiene la capacidad de </a:t>
            </a:r>
            <a:r>
              <a:rPr lang="en-US" dirty="0" err="1" smtClean="0"/>
              <a:t>procrear</a:t>
            </a:r>
            <a:r>
              <a:rPr lang="en-US" dirty="0" smtClean="0"/>
              <a:t> </a:t>
            </a:r>
            <a:r>
              <a:rPr lang="en-US" dirty="0" err="1" smtClean="0"/>
              <a:t>hasta</a:t>
            </a:r>
            <a:r>
              <a:rPr lang="en-US" dirty="0" smtClean="0"/>
              <a:t> </a:t>
            </a:r>
            <a:r>
              <a:rPr lang="en-US" dirty="0" err="1" smtClean="0"/>
              <a:t>muy</a:t>
            </a:r>
            <a:r>
              <a:rPr lang="en-US" dirty="0" smtClean="0"/>
              <a:t> </a:t>
            </a:r>
            <a:r>
              <a:rPr lang="en-US" dirty="0" err="1" smtClean="0"/>
              <a:t>avanzada</a:t>
            </a:r>
            <a:r>
              <a:rPr lang="en-US" dirty="0" smtClean="0"/>
              <a:t> </a:t>
            </a:r>
            <a:r>
              <a:rPr lang="en-US" dirty="0" err="1" smtClean="0"/>
              <a:t>edad</a:t>
            </a:r>
            <a:r>
              <a:rPr lang="en-US" dirty="0" smtClean="0"/>
              <a:t>. (</a:t>
            </a:r>
            <a:r>
              <a:rPr lang="en-US" dirty="0" err="1" smtClean="0"/>
              <a:t>hasta</a:t>
            </a:r>
            <a:r>
              <a:rPr lang="en-US" dirty="0" smtClean="0"/>
              <a:t> </a:t>
            </a:r>
            <a:r>
              <a:rPr lang="en-US" dirty="0" err="1" smtClean="0"/>
              <a:t>pasados</a:t>
            </a:r>
            <a:r>
              <a:rPr lang="en-US" dirty="0" smtClean="0"/>
              <a:t> los 70 </a:t>
            </a:r>
            <a:r>
              <a:rPr lang="en-US" dirty="0" err="1" smtClean="0"/>
              <a:t>años</a:t>
            </a:r>
            <a:r>
              <a:rPr lang="en-US" dirty="0" smtClean="0"/>
              <a:t> e </a:t>
            </a:r>
            <a:r>
              <a:rPr lang="en-US" dirty="0" err="1" smtClean="0"/>
              <a:t>incluso</a:t>
            </a:r>
            <a:r>
              <a:rPr lang="en-US" dirty="0" smtClean="0"/>
              <a:t> no </a:t>
            </a:r>
            <a:r>
              <a:rPr lang="en-US" dirty="0" err="1" smtClean="0"/>
              <a:t>perderse</a:t>
            </a:r>
            <a:r>
              <a:rPr lang="en-US" dirty="0" smtClean="0"/>
              <a:t>).</a:t>
            </a:r>
          </a:p>
          <a:p>
            <a:pPr algn="just">
              <a:buFont typeface="Wingdings" pitchFamily="2" charset="2"/>
              <a:buChar char="ü"/>
            </a:pPr>
            <a:r>
              <a:rPr lang="en-US" dirty="0" err="1" smtClean="0"/>
              <a:t>Además</a:t>
            </a:r>
            <a:r>
              <a:rPr lang="en-US" dirty="0" smtClean="0"/>
              <a:t> de </a:t>
            </a:r>
            <a:r>
              <a:rPr lang="en-US" b="1" dirty="0" smtClean="0"/>
              <a:t>la </a:t>
            </a:r>
            <a:r>
              <a:rPr lang="en-US" b="1" dirty="0" err="1" smtClean="0"/>
              <a:t>disminución</a:t>
            </a:r>
            <a:r>
              <a:rPr lang="en-US" b="1" dirty="0" smtClean="0"/>
              <a:t> </a:t>
            </a:r>
            <a:r>
              <a:rPr lang="en-US" dirty="0" smtClean="0"/>
              <a:t>natural </a:t>
            </a:r>
            <a:r>
              <a:rPr lang="en-US" b="1" dirty="0" smtClean="0"/>
              <a:t>de los </a:t>
            </a:r>
            <a:r>
              <a:rPr lang="en-US" b="1" dirty="0" err="1" smtClean="0"/>
              <a:t>niveles</a:t>
            </a:r>
            <a:r>
              <a:rPr lang="en-US" b="1" dirty="0" smtClean="0"/>
              <a:t> de </a:t>
            </a:r>
            <a:r>
              <a:rPr lang="en-US" b="1" dirty="0" err="1" smtClean="0"/>
              <a:t>testosterona</a:t>
            </a:r>
            <a:r>
              <a:rPr lang="en-US" dirty="0" smtClean="0"/>
              <a:t> </a:t>
            </a:r>
            <a:r>
              <a:rPr lang="en-US" dirty="0" err="1" smtClean="0"/>
              <a:t>debido</a:t>
            </a:r>
            <a:r>
              <a:rPr lang="en-US" dirty="0" smtClean="0"/>
              <a:t> a la </a:t>
            </a:r>
            <a:r>
              <a:rPr lang="en-US" dirty="0" err="1" smtClean="0"/>
              <a:t>edad</a:t>
            </a:r>
            <a:r>
              <a:rPr lang="en-US" dirty="0" smtClean="0"/>
              <a:t>, </a:t>
            </a:r>
            <a:r>
              <a:rPr lang="en-US" b="1" dirty="0" err="1" smtClean="0"/>
              <a:t>puede</a:t>
            </a:r>
            <a:r>
              <a:rPr lang="en-US" b="1" dirty="0" smtClean="0"/>
              <a:t> </a:t>
            </a:r>
            <a:r>
              <a:rPr lang="en-US" b="1" dirty="0" err="1" smtClean="0"/>
              <a:t>producirse</a:t>
            </a:r>
            <a:r>
              <a:rPr lang="en-US" b="1" dirty="0" smtClean="0"/>
              <a:t> en los </a:t>
            </a:r>
            <a:r>
              <a:rPr lang="en-US" b="1" dirty="0" err="1" smtClean="0"/>
              <a:t>varones</a:t>
            </a:r>
            <a:r>
              <a:rPr lang="en-US" b="1" dirty="0" smtClean="0"/>
              <a:t> que </a:t>
            </a:r>
            <a:r>
              <a:rPr lang="en-US" b="1" dirty="0" err="1" smtClean="0"/>
              <a:t>han</a:t>
            </a:r>
            <a:r>
              <a:rPr lang="en-US" b="1" dirty="0" smtClean="0"/>
              <a:t> </a:t>
            </a:r>
            <a:r>
              <a:rPr lang="en-US" b="1" dirty="0" err="1" smtClean="0"/>
              <a:t>sufrido</a:t>
            </a:r>
            <a:r>
              <a:rPr lang="en-US" b="1" dirty="0" smtClean="0"/>
              <a:t> </a:t>
            </a:r>
            <a:r>
              <a:rPr lang="en-US" b="1" dirty="0" err="1" smtClean="0"/>
              <a:t>una</a:t>
            </a:r>
            <a:r>
              <a:rPr lang="en-US" b="1" dirty="0" smtClean="0"/>
              <a:t> </a:t>
            </a:r>
            <a:r>
              <a:rPr lang="en-US" b="1" u="sng" dirty="0" err="1" smtClean="0">
                <a:hlinkClick r:id="rId3" tooltip="Orquidectomía"/>
              </a:rPr>
              <a:t>orquidectomía</a:t>
            </a:r>
            <a:r>
              <a:rPr lang="en-US" b="1" dirty="0" smtClean="0"/>
              <a:t> (</a:t>
            </a:r>
            <a:r>
              <a:rPr lang="en-US" b="1" dirty="0" err="1" smtClean="0"/>
              <a:t>por</a:t>
            </a:r>
            <a:r>
              <a:rPr lang="en-US" b="1" dirty="0" smtClean="0"/>
              <a:t> </a:t>
            </a:r>
            <a:r>
              <a:rPr lang="en-US" b="1" dirty="0" err="1" smtClean="0"/>
              <a:t>causa</a:t>
            </a:r>
            <a:r>
              <a:rPr lang="en-US" b="1" dirty="0" smtClean="0"/>
              <a:t> de un </a:t>
            </a:r>
            <a:r>
              <a:rPr lang="en-US" b="1" u="sng" dirty="0" err="1" smtClean="0">
                <a:hlinkClick r:id="rId4" tooltip="Cáncer de &#10;testículo"/>
              </a:rPr>
              <a:t>cáncer</a:t>
            </a:r>
            <a:r>
              <a:rPr lang="en-US" b="1" u="sng" dirty="0" smtClean="0">
                <a:hlinkClick r:id="rId4" tooltip="Cáncer de &#10;testículo"/>
              </a:rPr>
              <a:t> de </a:t>
            </a:r>
            <a:r>
              <a:rPr lang="en-US" b="1" u="sng" dirty="0" err="1" smtClean="0">
                <a:hlinkClick r:id="rId4" tooltip="Cáncer de &#10;testículo"/>
              </a:rPr>
              <a:t>testículo</a:t>
            </a:r>
            <a:r>
              <a:rPr lang="en-US" b="1" dirty="0" smtClean="0"/>
              <a:t>).</a:t>
            </a:r>
            <a:r>
              <a:rPr lang="en-US" dirty="0" smtClean="0"/>
              <a:t> </a:t>
            </a:r>
            <a:r>
              <a:rPr lang="en-US" dirty="0" err="1" smtClean="0"/>
              <a:t>Estos</a:t>
            </a:r>
            <a:r>
              <a:rPr lang="en-US" dirty="0" smtClean="0"/>
              <a:t> </a:t>
            </a:r>
            <a:r>
              <a:rPr lang="en-US" dirty="0" err="1" smtClean="0"/>
              <a:t>síntomas</a:t>
            </a:r>
            <a:r>
              <a:rPr lang="en-US" dirty="0" smtClean="0"/>
              <a:t> se pueden </a:t>
            </a:r>
            <a:r>
              <a:rPr lang="en-US" dirty="0" err="1" smtClean="0"/>
              <a:t>asociar</a:t>
            </a:r>
            <a:r>
              <a:rPr lang="en-US" dirty="0" smtClean="0"/>
              <a:t> a </a:t>
            </a:r>
            <a:r>
              <a:rPr lang="en-US" dirty="0" err="1" smtClean="0"/>
              <a:t>estados</a:t>
            </a:r>
            <a:r>
              <a:rPr lang="en-US" dirty="0" smtClean="0"/>
              <a:t> </a:t>
            </a:r>
            <a:r>
              <a:rPr lang="en-US" dirty="0" err="1" smtClean="0"/>
              <a:t>normales</a:t>
            </a:r>
            <a:r>
              <a:rPr lang="en-US" dirty="0" smtClean="0"/>
              <a:t> de </a:t>
            </a:r>
            <a:r>
              <a:rPr lang="en-US" u="sng" dirty="0" err="1" smtClean="0">
                <a:hlinkClick r:id="rId5" tooltip="Estrés"/>
              </a:rPr>
              <a:t>estrés</a:t>
            </a:r>
            <a:r>
              <a:rPr lang="en-US" dirty="0" smtClean="0"/>
              <a:t>.</a:t>
            </a:r>
            <a:endParaRPr lang="es-E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11222"/>
          </a:xfrm>
        </p:spPr>
        <p:txBody>
          <a:bodyPr>
            <a:noAutofit/>
          </a:bodyPr>
          <a:lstStyle/>
          <a:p>
            <a:r>
              <a:rPr lang="es-ES" sz="3200" b="1" dirty="0" smtClean="0"/>
              <a:t/>
            </a:r>
            <a:br>
              <a:rPr lang="es-ES" sz="3200" b="1" dirty="0" smtClean="0"/>
            </a:br>
            <a:r>
              <a:rPr lang="es-ES" sz="3200" b="1" dirty="0" smtClean="0"/>
              <a:t>Funciones de las hormonas en el hombre de edad mediana (Evidencias científicas).</a:t>
            </a:r>
            <a:br>
              <a:rPr lang="es-ES" sz="3200" b="1" dirty="0" smtClean="0"/>
            </a:br>
            <a:endParaRPr lang="es-ES" sz="32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14282" y="1428736"/>
            <a:ext cx="8715436" cy="5143536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s-ES" dirty="0" smtClean="0">
                <a:solidFill>
                  <a:srgbClr val="FF0000"/>
                </a:solidFill>
              </a:rPr>
              <a:t>Descenso progresivo en la concentración plasmática de testosterona </a:t>
            </a:r>
            <a:r>
              <a:rPr lang="es-ES" dirty="0" smtClean="0"/>
              <a:t>paralelo al envejecimiento, iniciado generalmente después de los 50 años.</a:t>
            </a:r>
          </a:p>
          <a:p>
            <a:pPr algn="just"/>
            <a:r>
              <a:rPr lang="es-ES" dirty="0" smtClean="0"/>
              <a:t>Los niveles en sangre circulante de hormonas luteinizante (LH) y hormonas folículo estimulante (FSH), aumenta con los años, </a:t>
            </a:r>
            <a:r>
              <a:rPr lang="es-ES" dirty="0" smtClean="0">
                <a:solidFill>
                  <a:srgbClr val="FF0000"/>
                </a:solidFill>
              </a:rPr>
              <a:t>aunque</a:t>
            </a:r>
            <a:r>
              <a:rPr lang="es-ES" dirty="0" smtClean="0"/>
              <a:t> su elevación </a:t>
            </a:r>
            <a:r>
              <a:rPr lang="es-ES" dirty="0" smtClean="0">
                <a:solidFill>
                  <a:srgbClr val="FF0000"/>
                </a:solidFill>
              </a:rPr>
              <a:t>en los varones de edad avanzada es inferior a la registrada en mujeres posmenopáusicas</a:t>
            </a:r>
            <a:r>
              <a:rPr lang="es-ES" dirty="0" smtClean="0"/>
              <a:t>. </a:t>
            </a:r>
          </a:p>
          <a:p>
            <a:pPr algn="just"/>
            <a:r>
              <a:rPr lang="es-ES" dirty="0" smtClean="0"/>
              <a:t>En el sexo masculino las glándulas suprarrenales y los testículos representan las fuentes de estrógenos y progesteronas.</a:t>
            </a:r>
          </a:p>
          <a:p>
            <a:pPr algn="just"/>
            <a:endParaRPr lang="es-ES" dirty="0" smtClean="0"/>
          </a:p>
          <a:p>
            <a:pPr algn="just"/>
            <a:endParaRPr lang="es-ES" dirty="0" smtClean="0"/>
          </a:p>
          <a:p>
            <a:pPr algn="just"/>
            <a:endParaRPr lang="es-E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ici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ci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</TotalTime>
  <Words>889</Words>
  <Application>Microsoft Office PowerPoint</Application>
  <PresentationFormat>Presentación en pantalla (4:3)</PresentationFormat>
  <Paragraphs>71</Paragraphs>
  <Slides>17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21" baseType="lpstr">
      <vt:lpstr>Arial</vt:lpstr>
      <vt:lpstr>Calibri</vt:lpstr>
      <vt:lpstr>Wingdings</vt:lpstr>
      <vt:lpstr>Tema de Office</vt:lpstr>
      <vt:lpstr>    Tema # 2 Edad mediana.     La andropausia vista desde un enfoque de género.   </vt:lpstr>
      <vt:lpstr>   Objetivo: Caracterizar la andropausia desde un enfoque de género a través de los síntomas y cambios fisiológicos más frecuentes que ocurren en el organismo del hombre de edad mediana.   </vt:lpstr>
      <vt:lpstr>Presentación de PowerPoint</vt:lpstr>
      <vt:lpstr>Concepto</vt:lpstr>
      <vt:lpstr>Concepto</vt:lpstr>
      <vt:lpstr> Síntomas más frecuentes. </vt:lpstr>
      <vt:lpstr>Otros síntomas</vt:lpstr>
      <vt:lpstr> Cambios fisiológicos que ocurren en el organismo del hombre. </vt:lpstr>
      <vt:lpstr> Funciones de las hormonas en el hombre de edad mediana (Evidencias científicas). </vt:lpstr>
      <vt:lpstr> Próstata  </vt:lpstr>
      <vt:lpstr> Capacidad reproductora </vt:lpstr>
      <vt:lpstr>En el envejecimiento del hombre de edad mediana se observan diferentes transformaciones (climaterio masculino) </vt:lpstr>
      <vt:lpstr> Resumen </vt:lpstr>
      <vt:lpstr>Presentación de PowerPoint</vt:lpstr>
      <vt:lpstr>Estudio Individual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  ASIGNATURA.- Natalidad y envejecimiento    Tema # 2 Edad mediana.     Conferencia # 7 La andropausia vista desde un enfoque de género.   </dc:title>
  <dc:creator>Lisset Romero Sánchez</dc:creator>
  <cp:lastModifiedBy>Dr</cp:lastModifiedBy>
  <cp:revision>18</cp:revision>
  <dcterms:created xsi:type="dcterms:W3CDTF">2017-03-09T06:10:30Z</dcterms:created>
  <dcterms:modified xsi:type="dcterms:W3CDTF">2021-05-19T12:36:07Z</dcterms:modified>
</cp:coreProperties>
</file>