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6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5" r:id="rId24"/>
    <p:sldId id="288" r:id="rId25"/>
    <p:sldId id="289" r:id="rId26"/>
    <p:sldId id="290" r:id="rId27"/>
    <p:sldId id="291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xxx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l.com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800" b="1" dirty="0">
                <a:latin typeface="Arial Black" panose="020B0A04020102020204" pitchFamily="34" charset="0"/>
              </a:rPr>
              <a:t>EXPERIENCIAS DEL USO DE LA NORMA BIBLIOGRÁFICA APA 7 EN EL PROGRAMA DE DOCTORADO EN </a:t>
            </a:r>
            <a:r>
              <a:rPr lang="es-ES" sz="4800" b="1" dirty="0" smtClean="0">
                <a:latin typeface="Arial Black" panose="020B0A04020102020204" pitchFamily="34" charset="0"/>
              </a:rPr>
              <a:t>CCF</a:t>
            </a:r>
            <a:br>
              <a:rPr lang="es-ES" sz="4800" b="1" dirty="0" smtClean="0">
                <a:latin typeface="Arial Black" panose="020B0A04020102020204" pitchFamily="34" charset="0"/>
              </a:rPr>
            </a:b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Aftm parte ii</a:t>
            </a:r>
          </a:p>
          <a:p>
            <a:pPr algn="ctr"/>
            <a:r>
              <a:rPr lang="es-ES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17 de junio de 2022</a:t>
            </a:r>
            <a:endParaRPr lang="es-E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151511"/>
            <a:ext cx="10999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Cita indirecta </a:t>
            </a:r>
            <a:endParaRPr lang="es-ES" sz="32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Cita </a:t>
            </a:r>
            <a:r>
              <a:rPr lang="es-ES" sz="3200" b="1" dirty="0">
                <a:latin typeface="Arial Black" panose="020B0A04020102020204" pitchFamily="34" charset="0"/>
              </a:rPr>
              <a:t>como texto de referencia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477370" y="1341404"/>
            <a:ext cx="11544301" cy="474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Escribe con tus palabras la reflexión del autor.</a:t>
            </a:r>
          </a:p>
          <a:p>
            <a:pPr algn="just">
              <a:lnSpc>
                <a:spcPct val="120000"/>
              </a:lnSpc>
            </a:pPr>
            <a:r>
              <a:rPr lang="es-ES" sz="3200" dirty="0" smtClean="0"/>
              <a:t>Cita</a:t>
            </a:r>
            <a:r>
              <a:rPr lang="es-ES" sz="3200" dirty="0"/>
              <a:t>, a continuación, el autor y, entre paréntesis, el año de publicación.</a:t>
            </a:r>
          </a:p>
          <a:p>
            <a:pPr algn="just"/>
            <a:endParaRPr lang="es-ES" sz="2800" dirty="0"/>
          </a:p>
          <a:p>
            <a:pPr algn="just"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 (cita indirecta y parentética):</a:t>
            </a:r>
          </a:p>
          <a:p>
            <a:pPr algn="just">
              <a:lnSpc>
                <a:spcPct val="120000"/>
              </a:lnSpc>
            </a:pPr>
            <a:r>
              <a:rPr lang="es-ES" sz="2800" dirty="0"/>
              <a:t>Los bloques de enseñanza en situaciones de juego en terreno reducido, donde se observe la sucesión e interconexión de los contenidos tácticos con el incremento de la complejidad, apoyan el entendimiento del juego en espacios reducidos </a:t>
            </a:r>
            <a:r>
              <a:rPr lang="es-ES" sz="2800" dirty="0">
                <a:solidFill>
                  <a:srgbClr val="FF0000"/>
                </a:solidFill>
              </a:rPr>
              <a:t>(Lanza, 2003).</a:t>
            </a:r>
          </a:p>
        </p:txBody>
      </p:sp>
    </p:spTree>
    <p:extLst>
      <p:ext uri="{BB962C8B-B14F-4D97-AF65-F5344CB8AC3E}">
        <p14:creationId xmlns:p14="http://schemas.microsoft.com/office/powerpoint/2010/main" val="3810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151511"/>
            <a:ext cx="10999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Cita directa </a:t>
            </a:r>
            <a:br>
              <a:rPr lang="es-ES" sz="32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Cita </a:t>
            </a:r>
            <a:r>
              <a:rPr lang="es-ES" sz="3200" b="1" dirty="0">
                <a:latin typeface="Arial Black" panose="020B0A04020102020204" pitchFamily="34" charset="0"/>
              </a:rPr>
              <a:t>textual de un autor 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490817" y="1865839"/>
            <a:ext cx="11544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Llamamos cita directa, cuando se incluye en el trabajo un fragmento textual de la fuente. Es decir, sin cambiarle nada a la fuente original.</a:t>
            </a:r>
          </a:p>
          <a:p>
            <a:pPr algn="just"/>
            <a:endParaRPr lang="es-ES" sz="3600" dirty="0"/>
          </a:p>
          <a:p>
            <a:pPr algn="just"/>
            <a:r>
              <a:rPr lang="es-ES" sz="3600" dirty="0"/>
              <a:t>Al hacer este tipo de citas, debe dar crédito con apellidos del autor o autores , año de publicación y </a:t>
            </a:r>
            <a:r>
              <a:rPr lang="es-ES" sz="3600" u="sng" dirty="0"/>
              <a:t>debe incluir el número de la página</a:t>
            </a:r>
            <a:r>
              <a:rPr 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151511"/>
            <a:ext cx="10999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363071" y="843862"/>
            <a:ext cx="11698941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Escribir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no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(Muchas veces es falta de cuidado, aparece escrito en el texto de las dos maneras).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Citar una fuente con más de dos autores sin utilizar la frase latina “et al.”</a:t>
            </a: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sobre et al.</a:t>
            </a:r>
          </a:p>
          <a:p>
            <a:pPr algn="just">
              <a:lnSpc>
                <a:spcPct val="12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Use et al. en todas las citas de un trabajo con tres o más autores, siempre que no haya ambigüedad con respecto a la fuente. Úselo de la siguiente forma: el apellido del primer autor más la frase latina “et al.”.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Utilice el formato corto desde la primera vez que se cita.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alt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 parentética……………….. (Sánchez et al.</a:t>
            </a:r>
            <a:r>
              <a:rPr lang="es-ES" alt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S" alt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2020) </a:t>
            </a:r>
          </a:p>
          <a:p>
            <a:pPr lvl="0"/>
            <a:r>
              <a:rPr lang="es-ES" alt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 narrativa……………………Sánchez et al. (2020)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151511"/>
            <a:ext cx="10999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6642" y="938119"/>
            <a:ext cx="1138422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/>
              <a:t>En citas indirectas de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un trabajo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17499" t="15260" r="13406" b="51196"/>
          <a:stretch/>
        </p:blipFill>
        <p:spPr bwMode="auto">
          <a:xfrm>
            <a:off x="658906" y="1519519"/>
            <a:ext cx="11191957" cy="4746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3"/>
          <p:cNvSpPr txBox="1">
            <a:spLocks/>
          </p:cNvSpPr>
          <p:nvPr/>
        </p:nvSpPr>
        <p:spPr>
          <a:xfrm>
            <a:off x="407987" y="766016"/>
            <a:ext cx="11376025" cy="5118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citas entre paréntesis, utilizamos un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ampersand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[&amp;] entre los nombres para una obra con dos autores o antes del último autor cuando sea necesario incluir todos los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autores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 evitar ambigüedad. En las citas narrativas, escribimos la conjunción "y".</a:t>
            </a:r>
          </a:p>
          <a:p>
            <a:pPr algn="just"/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600" dirty="0" smtClean="0"/>
              <a:t>Cita parentética   </a:t>
            </a:r>
            <a:r>
              <a:rPr lang="es-ES_tradnl" sz="3600" dirty="0" smtClean="0"/>
              <a:t>(Mercado &amp; Delgado, 2020) </a:t>
            </a:r>
          </a:p>
          <a:p>
            <a:pPr algn="just"/>
            <a:r>
              <a:rPr lang="es-ES_tradnl" sz="3600" dirty="0" smtClean="0"/>
              <a:t>Cita narrativa        Mercado y Delgado (2020)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16236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4" name="Rectángulo 3"/>
          <p:cNvSpPr/>
          <p:nvPr/>
        </p:nvSpPr>
        <p:spPr>
          <a:xfrm>
            <a:off x="228600" y="1211741"/>
            <a:ext cx="1179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citas indirectas de varios trabajos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(paréntesis, coma, punto y coma, y)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6177" y="1864346"/>
            <a:ext cx="118558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 parentética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entre paréntesis, orden alfabético, separados por punto y coma.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   (Rodríguez, 2015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Smith, 2019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Vázquez, 2017 )</a:t>
            </a:r>
          </a:p>
          <a:p>
            <a:endParaRPr lang="es-ES" sz="2400" dirty="0"/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 narrativa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Pueden aparecer en cualquier orden, no se utiliza 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Ejemplo:      Rodríguez (2015)</a:t>
            </a:r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Smith (2019) y Vázquez (2017)</a:t>
            </a:r>
          </a:p>
          <a:p>
            <a:pPr lvl="4" algn="just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Rodríguez (2015)</a:t>
            </a:r>
            <a:r>
              <a:rPr lang="es-ES" sz="2400" dirty="0"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Vázquez (2017) y Smith (2019) </a:t>
            </a:r>
          </a:p>
        </p:txBody>
      </p:sp>
    </p:spTree>
    <p:extLst>
      <p:ext uri="{BB962C8B-B14F-4D97-AF65-F5344CB8AC3E}">
        <p14:creationId xmlns:p14="http://schemas.microsoft.com/office/powerpoint/2010/main" val="15943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16236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36176" y="1111311"/>
            <a:ext cx="11551024" cy="574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Violación de los principios esenciales 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las citas en el texto</a:t>
            </a:r>
          </a:p>
          <a:p>
            <a:pPr algn="ctr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Cada trabajo citado debe estar en la lista de referencias.</a:t>
            </a:r>
          </a:p>
          <a:p>
            <a:pPr algn="just">
              <a:lnSpc>
                <a:spcPct val="110000"/>
              </a:lnSpc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Utilice en sus citas, siempre que sea posible, referencias preferiblemente de los últimos años de publicación.</a:t>
            </a:r>
          </a:p>
          <a:p>
            <a:pPr algn="just">
              <a:lnSpc>
                <a:spcPct val="110000"/>
              </a:lnSpc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Las citas deben incluir, apellido (s) del autor (es), año y página (s) que utilizó. Es recomendado el número de página(s) en citas indirectas, pero no obligatorio como en la cita directa. </a:t>
            </a:r>
          </a:p>
          <a:p>
            <a:pPr lvl="4" algn="just">
              <a:lnSpc>
                <a:spcPct val="150000"/>
              </a:lnSpc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16236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04800" y="1116106"/>
            <a:ext cx="11514667" cy="53771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Uso inadecuado de las citas directas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(Citas textuales de autores)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Debe utilizar citas directas cuando: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Un autor ha dicho algo célebre o preciso.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Desea coincidir exactamente como fue expresado.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Incluye en el trabajo una definición exacta.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7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16236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2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1364" y="1008530"/>
            <a:ext cx="11817703" cy="54998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es-E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Uso incorrecto del formato de presentación en las citas directas (Citas textuales de autores)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Atender al tamaño</a:t>
            </a:r>
          </a:p>
          <a:p>
            <a:pPr marL="0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Citas textuales cortas (hasta 40 palabras), se incluirán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dentro del texto, con comillas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Citas textuales largas (más de 40 palabras), se escriben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aparte del texto, con sangría, sin comillas, sin cursiva y con interlineado doble (o a espacio y medio, según tengas escrito el documento tesis)</a:t>
            </a:r>
            <a:r>
              <a:rPr lang="es-ES" dirty="0" smtClean="0"/>
              <a:t>. </a:t>
            </a:r>
          </a:p>
          <a:p>
            <a:pPr marL="0" indent="0" algn="r">
              <a:lnSpc>
                <a:spcPct val="110000"/>
              </a:lnSpc>
              <a:buFont typeface="Calibri" panose="020F0502020204030204" pitchFamily="34" charset="0"/>
              <a:buNone/>
            </a:pPr>
            <a:endParaRPr lang="es-E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s-E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Estudiar ejemplos en 6 AFTM (APA 7) Carpeta del doctorando</a:t>
            </a:r>
          </a:p>
        </p:txBody>
      </p:sp>
    </p:spTree>
    <p:extLst>
      <p:ext uri="{BB962C8B-B14F-4D97-AF65-F5344CB8AC3E}">
        <p14:creationId xmlns:p14="http://schemas.microsoft.com/office/powerpoint/2010/main" val="13299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25649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6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6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22296" y="1328084"/>
            <a:ext cx="11533136" cy="50169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citas de fuentes primarias y secundarias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 citas directas se utilizan cuando se escriben definiciones, cuando un autor ha dicho alguna frase  memorable o cuando deseamos incorporar exactamente lo que el autor ha dicho.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tal caso, no se debe parafrasear. </a:t>
            </a:r>
          </a:p>
          <a:p>
            <a:pPr lvl="1" algn="just">
              <a:lnSpc>
                <a:spcPct val="100000"/>
              </a:lnSpc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 primaria informa el contenido original.</a:t>
            </a:r>
          </a:p>
          <a:p>
            <a:pPr lvl="1" algn="just">
              <a:lnSpc>
                <a:spcPct val="100000"/>
              </a:lnSpc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 secundaria se refiere al contenido informado por primera vez en otra fuente.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05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9623" y="520023"/>
            <a:ext cx="112955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LA AFTM DE JUNIO DE 2021</a:t>
            </a:r>
          </a:p>
          <a:p>
            <a:pPr algn="just"/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a los doctorandos y comunidad científica en Ciencias de la Cultura Física sobre los procedimientos metodológicos para elaborar las referencias bibliográficas y bibliografía, y precisar los criterios normativos para citar y/o referenciar adecuadamente los autores en correspondencia a lo establecido en la Norma APA 7ma. Edición. </a:t>
            </a:r>
          </a:p>
          <a:p>
            <a:pPr algn="just"/>
            <a:endParaRPr lang="es-E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AFTM DE JUNIO DE 2022</a:t>
            </a:r>
          </a:p>
          <a:p>
            <a:pPr algn="just"/>
            <a:r>
              <a:rPr lang="es-E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 el cumplimiento de lo orientado en la AFTM de junio de 2021 en el Programa de doctorado en CCF de la UCCFD.</a:t>
            </a:r>
          </a:p>
        </p:txBody>
      </p:sp>
    </p:spTree>
    <p:extLst>
      <p:ext uri="{BB962C8B-B14F-4D97-AF65-F5344CB8AC3E}">
        <p14:creationId xmlns:p14="http://schemas.microsoft.com/office/powerpoint/2010/main" val="30370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25649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6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6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2637" y="1207060"/>
            <a:ext cx="11533136" cy="50169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debe tratar de utilizar siempre una fuente primaria al citar. 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 es posible encuentre la fuente primaria, léala y cítela directamente en lugar de citar una fuente secundaria. 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Utilice las citas secundarias cuando el trabajo original está agotado, no está disponible o solo está disponible en un idioma extranjero.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25649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6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6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04800" y="1131839"/>
            <a:ext cx="11717867" cy="51882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Cuando cite una fuente secundaria:</a:t>
            </a:r>
          </a:p>
          <a:p>
            <a:pPr algn="just">
              <a:lnSpc>
                <a:spcPct val="120000"/>
              </a:lnSpc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texto, identifique la fuente primaria y escriba </a:t>
            </a:r>
            <a:r>
              <a:rPr lang="es-E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“como se citó en” 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y apunte la fuente secundaria.</a:t>
            </a:r>
          </a:p>
          <a:p>
            <a:pPr algn="just">
              <a:lnSpc>
                <a:spcPct val="120000"/>
              </a:lnSpc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Si se conoce el año de publicación de la fuente primaria, inclúyalo también en la cita del texto.</a:t>
            </a:r>
          </a:p>
          <a:p>
            <a:pPr algn="just">
              <a:lnSpc>
                <a:spcPct val="120000"/>
              </a:lnSpc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Proporcione </a:t>
            </a:r>
            <a:r>
              <a:rPr lang="es-ES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entrada para la fuente secundaria 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que utilizó, en la lista de referencias.</a:t>
            </a:r>
          </a:p>
          <a:p>
            <a:pPr marL="457200" lvl="1" indent="0" algn="just">
              <a:lnSpc>
                <a:spcPct val="120000"/>
              </a:lnSpc>
              <a:buFont typeface="Calibri" pitchFamily="34" charset="0"/>
              <a:buNone/>
            </a:pPr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 parentética </a:t>
            </a:r>
          </a:p>
          <a:p>
            <a:pPr marL="457200" lvl="1" indent="0" algn="just">
              <a:lnSpc>
                <a:spcPct val="120000"/>
              </a:lnSpc>
              <a:buFont typeface="Calibri" pitchFamily="34" charset="0"/>
              <a:buNone/>
            </a:pP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Bompa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1995, como se citó en Román, 2004)</a:t>
            </a:r>
          </a:p>
          <a:p>
            <a:pPr marL="457200" lvl="1" indent="0" algn="just">
              <a:lnSpc>
                <a:spcPct val="120000"/>
              </a:lnSpc>
              <a:buFont typeface="Calibri" pitchFamily="34" charset="0"/>
              <a:buNone/>
            </a:pPr>
            <a:r>
              <a:rPr lang="es-E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 narrativa</a:t>
            </a:r>
          </a:p>
          <a:p>
            <a:pPr marL="457200" lvl="1" indent="0" algn="just">
              <a:lnSpc>
                <a:spcPct val="120000"/>
              </a:lnSpc>
              <a:buFont typeface="Calibri" pitchFamily="34" charset="0"/>
              <a:buNone/>
            </a:pPr>
            <a:r>
              <a:rPr lang="es-E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Bompa</a:t>
            </a:r>
            <a:r>
              <a:rPr 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(1995, como se citó en Román, 2004) afirma que otro concepto relacionado con los tipos de fuerza es el de fuerza general.</a:t>
            </a:r>
          </a:p>
          <a:p>
            <a:pPr>
              <a:lnSpc>
                <a:spcPct val="120000"/>
              </a:lnSpc>
            </a:pPr>
            <a:endParaRPr lang="es-E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8405"/>
            <a:ext cx="825649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6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6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04800" y="981635"/>
            <a:ext cx="11717867" cy="571499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se cita más de una fuente del mismo autor basta que se repitan las fechas.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Vigotsky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(1979, 1982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(Vigotsky, 1979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1982)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</a:pPr>
            <a:endParaRPr lang="es-E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se citan </a:t>
            </a:r>
            <a:r>
              <a:rPr lang="es-E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fuentes de un mismo autor publicados el mismo año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deben distinguirse con una letra minúscula luego de la fecha.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Ruíz (2007a)                                                            (Ruíz, 2007a)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Ruíz (2007b)                                                            (Ruíz, 2007b) </a:t>
            </a:r>
          </a:p>
          <a:p>
            <a:pPr marL="0" indent="0" algn="just">
              <a:lnSpc>
                <a:spcPct val="110000"/>
              </a:lnSpc>
              <a:buFont typeface="Calibri" panose="020F0502020204030204" pitchFamily="34" charset="0"/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884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0200" y="17040"/>
            <a:ext cx="825649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600" b="1" spc="-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600" b="1" spc="15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FRECUENTES</a:t>
            </a:r>
            <a:endParaRPr lang="es-ES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04800" y="806823"/>
            <a:ext cx="11717867" cy="571499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Cuando aparezcan dos o más autores con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mismo apellido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se deben incluir las iniciales del primer autor en todas las citas dentro del texto, aunque el año de publicación difiera.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Citas narrativas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García y Sánchez (2017) han realizado …..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 García y Sanabria (1998) han profundizado ….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C. García y Sánchez (2017)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E. García y Sanabria (1998)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 coincidido en….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M. Morales (2021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refiere que …..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con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Morales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(2021)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Citas parentéticas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(C. García &amp;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Sánchez,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2017)   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García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Sánchez, 2017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E. García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Sanabria, 1998)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 Morales, 2021)   (G. Morales, 2021)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(A.M. Morales, 2021; G. Morales, 2021)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156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16"/>
          <p:cNvSpPr txBox="1">
            <a:spLocks noChangeArrowheads="1"/>
          </p:cNvSpPr>
          <p:nvPr/>
        </p:nvSpPr>
        <p:spPr bwMode="auto">
          <a:xfrm>
            <a:off x="794331" y="21198"/>
            <a:ext cx="10515600" cy="12293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CON LAS REGLAS GENERALES DE LAS REFERENCIAS </a:t>
            </a:r>
            <a: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28600" y="1570131"/>
            <a:ext cx="11658600" cy="51265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referencias se ordenan alfabéticamente iniciando con el apellido del autor. Si pertenecen a un mismo autor se organizan de forma cronológica.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lista de referencias 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escribirse a doble espacio (o a espacio y medio, según tengas escrito el documento tesis). 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Debe sangrar a cinco espacios desde la segunda línea de cada entrada en la lista, puede utilizar la función de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la fuente de información no tiene autor, comience con el título.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16"/>
          <p:cNvSpPr txBox="1">
            <a:spLocks noChangeArrowheads="1"/>
          </p:cNvSpPr>
          <p:nvPr/>
        </p:nvSpPr>
        <p:spPr bwMode="auto">
          <a:xfrm>
            <a:off x="794331" y="21198"/>
            <a:ext cx="10515600" cy="12293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CON LAS REGLAS GENERALES DE LAS REFERENCIAS </a:t>
            </a:r>
            <a: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58589" y="1557244"/>
            <a:ext cx="11676528" cy="57848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rabicPeriod" startAt="6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la fuente no tiene fecha escriba (s.f.).</a:t>
            </a:r>
          </a:p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rabicPeriod" startAt="6"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artículos de revista aceptados pero sin publicar, se usa "en prensa" o "in </a:t>
            </a:r>
            <a:r>
              <a:rPr lang="es-E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rabicPeriod" startAt="6"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Escriba los títulos en </a:t>
            </a:r>
            <a:r>
              <a:rPr lang="es-E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 cursiva</a:t>
            </a: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 subraye, no ennegrezca, ni utilice “comillas” para distinguir los títulos de libros electrónicos, revistas o artículos de periódicos en línea.</a:t>
            </a:r>
          </a:p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rabicPeriod" startAt="6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escriba recuperado de. Solo se escribe cuando la información puede cambiar a través del tiempo y la página no es archivada.</a:t>
            </a:r>
          </a:p>
          <a:p>
            <a:pPr marL="514350" indent="-514350" algn="just">
              <a:lnSpc>
                <a:spcPct val="100000"/>
              </a:lnSpc>
              <a:buFont typeface="Calibri" panose="020F0502020204030204" pitchFamily="34" charset="0"/>
              <a:buAutoNum type="arabicPeriod" startAt="6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Seguir las recomendaciones actuales de la International DOI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formatear los DOI en la lista de referencias. Formato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https://doi.org/xxxx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16"/>
          <p:cNvSpPr txBox="1">
            <a:spLocks noChangeArrowheads="1"/>
          </p:cNvSpPr>
          <p:nvPr/>
        </p:nvSpPr>
        <p:spPr bwMode="auto">
          <a:xfrm>
            <a:off x="794331" y="21198"/>
            <a:ext cx="10515600" cy="12293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CON LAS REGLAS GENERALES DE LAS REFERENCIAS </a:t>
            </a:r>
            <a: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1425388"/>
            <a:ext cx="12192000" cy="543261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+mj-lt"/>
              <a:buAutoNum type="arabicPeriod" startAt="10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URL y el DOI van con el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activado. Formato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https://www.url.com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 algn="just">
              <a:lnSpc>
                <a:spcPct val="100000"/>
              </a:lnSpc>
              <a:spcBef>
                <a:spcPts val="1000"/>
              </a:spcBef>
              <a:buFont typeface="Calibri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Debes copiar y pegar el DOI o URL del navegador web directamente en la lista de referencias para evitar que no se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redireccionen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correctamente. No agregar punto final  en los enlaces, puede interferir con el funcionamiento del mismo</a:t>
            </a:r>
            <a:r>
              <a:rPr lang="es-ES" dirty="0" smtClean="0"/>
              <a:t>.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DOI ahora se deben expresar como una URL de doi.org en lugar de con el prefijo "DOI”:</a:t>
            </a:r>
          </a:p>
          <a:p>
            <a:pPr lvl="2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Siempre que el recurso tenga el DOI lo incluirá, ya sea que utiliza la versión en línea o la impresa.</a:t>
            </a:r>
          </a:p>
          <a:p>
            <a:pPr lvl="2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recurso tiene ambos, URL y DOI, incluya solo el DOI.</a:t>
            </a:r>
          </a:p>
          <a:p>
            <a:pPr lvl="2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Mantenga los enlaces activados de los DOI y los URL.</a:t>
            </a:r>
          </a:p>
          <a:p>
            <a:pPr lvl="2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Ahora las URL de sitios web ya no necesitan ir precedidas de "Recuperado de“, con pocas excepciones.</a:t>
            </a:r>
          </a:p>
          <a:p>
            <a:pPr marL="0" indent="0" algn="just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s-E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16"/>
          <p:cNvSpPr txBox="1">
            <a:spLocks noChangeArrowheads="1"/>
          </p:cNvSpPr>
          <p:nvPr/>
        </p:nvSpPr>
        <p:spPr bwMode="auto">
          <a:xfrm>
            <a:off x="794331" y="21198"/>
            <a:ext cx="10515600" cy="122937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CON LAS REGLAS GENERALES DE LAS REFERENCIAS </a:t>
            </a:r>
            <a: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es-ES" sz="3600" b="1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13867" y="1623918"/>
            <a:ext cx="11676528" cy="523408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1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escriba el nombre de la bases de datos en las referencias de revistas académicas. 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es-ES" sz="2800" dirty="0" smtClean="0"/>
              <a:t>Autor, A.A., Autor, B.B., &amp; Autor, C.C. (año de publicación). </a:t>
            </a:r>
            <a:r>
              <a:rPr lang="es-ES" sz="2800" i="1" dirty="0" smtClean="0"/>
              <a:t>Título de artículo</a:t>
            </a:r>
            <a:r>
              <a:rPr lang="es-ES" sz="2800" dirty="0" smtClean="0"/>
              <a:t>. </a:t>
            </a:r>
            <a:r>
              <a:rPr lang="es-ES" sz="2800" i="1" dirty="0" smtClean="0"/>
              <a:t>Información periódica en letra cursiva, vol</a:t>
            </a:r>
            <a:r>
              <a:rPr lang="es-ES" sz="2800" dirty="0" smtClean="0"/>
              <a:t>.(número), páginas. </a:t>
            </a:r>
          </a:p>
          <a:p>
            <a:pPr marL="457200" lvl="1" indent="0" algn="just">
              <a:spcAft>
                <a:spcPts val="0"/>
              </a:spcAft>
              <a:buFont typeface="Calibri" pitchFamily="34" charset="0"/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 startAt="11"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ciudad o país de la editorial (ubicación de la casa editora) de un libro es omitida de la referencia. </a:t>
            </a:r>
          </a:p>
          <a:p>
            <a:pPr marL="457200" lvl="1" indent="0" algn="just">
              <a:lnSpc>
                <a:spcPct val="100000"/>
              </a:lnSpc>
              <a:buFont typeface="Calibri" pitchFamily="34" charset="0"/>
              <a:buNone/>
            </a:pPr>
            <a:r>
              <a:rPr lang="es-ES" sz="2800" dirty="0" smtClean="0"/>
              <a:t>Autor, A.A. (año de publicación). </a:t>
            </a:r>
            <a:r>
              <a:rPr lang="es-ES" sz="2800" i="1" dirty="0" smtClean="0"/>
              <a:t>Título en letra cursiva </a:t>
            </a:r>
            <a:r>
              <a:rPr lang="es-ES" sz="2800" dirty="0" smtClean="0"/>
              <a:t>(edición). Editorial</a:t>
            </a:r>
            <a:r>
              <a:rPr lang="es-ES" sz="900" dirty="0" smtClean="0"/>
              <a:t>.</a:t>
            </a:r>
          </a:p>
          <a:p>
            <a:pPr marL="457200" lvl="1" indent="0" algn="just">
              <a:lnSpc>
                <a:spcPct val="100000"/>
              </a:lnSpc>
              <a:spcAft>
                <a:spcPts val="0"/>
              </a:spcAft>
              <a:buFont typeface="Calibri" pitchFamily="34" charset="0"/>
              <a:buNone/>
            </a:pPr>
            <a:endParaRPr lang="es-ES" sz="900" dirty="0" smtClean="0"/>
          </a:p>
          <a:p>
            <a:pPr marL="457200" lvl="1" indent="0" algn="just">
              <a:lnSpc>
                <a:spcPct val="100000"/>
              </a:lnSpc>
              <a:buFont typeface="Calibri" pitchFamily="34" charset="0"/>
              <a:buNone/>
            </a:pPr>
            <a:endParaRPr lang="es-ES" sz="900" dirty="0"/>
          </a:p>
          <a:p>
            <a:pPr marL="678942" indent="-514350" algn="just">
              <a:lnSpc>
                <a:spcPct val="100000"/>
              </a:lnSpc>
              <a:buFont typeface="+mj-lt"/>
              <a:buAutoNum type="arabicPeriod" startAt="11"/>
            </a:pP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referencias, incluidas las de dos autores, llevarán coma antes de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ampersand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(&amp;).</a:t>
            </a:r>
            <a:endParaRPr lang="es-E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304800" y="1435659"/>
            <a:ext cx="11676528" cy="47634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3600" dirty="0" smtClean="0"/>
              <a:t>Cada trabajo citado en el texto debe aparecer en la lista de referencias, y cada trabajo en la lista de referencias debe citarse en el texto. De lo contrario, deberás agregar la entrada en la bibliografía.</a:t>
            </a:r>
          </a:p>
          <a:p>
            <a:pPr marL="0" indent="0" algn="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s-ES" sz="3600" dirty="0" smtClean="0"/>
              <a:t>Exige verificación cuidadosa.</a:t>
            </a:r>
          </a:p>
          <a:p>
            <a:pPr marL="0" indent="0" algn="just">
              <a:buNone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bibliografía cita obras que incluyen lectura adicional.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= referencias + obras que incluyen lectura adicional</a:t>
            </a:r>
          </a:p>
        </p:txBody>
      </p:sp>
      <p:sp>
        <p:nvSpPr>
          <p:cNvPr id="7" name="docshape16"/>
          <p:cNvSpPr txBox="1">
            <a:spLocks noChangeArrowheads="1"/>
          </p:cNvSpPr>
          <p:nvPr/>
        </p:nvSpPr>
        <p:spPr bwMode="auto">
          <a:xfrm>
            <a:off x="1411941" y="21198"/>
            <a:ext cx="9265024" cy="117241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</a:t>
            </a:r>
            <a:b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REFERENCIAS Y BIBLIOGRAFÍA</a:t>
            </a:r>
            <a:r>
              <a:rPr lang="es-ES" sz="36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es-ES" sz="36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shape16"/>
          <p:cNvSpPr txBox="1">
            <a:spLocks noChangeArrowheads="1"/>
          </p:cNvSpPr>
          <p:nvPr/>
        </p:nvSpPr>
        <p:spPr bwMode="auto">
          <a:xfrm>
            <a:off x="1506070" y="0"/>
            <a:ext cx="9076765" cy="8663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ERRORES</a:t>
            </a:r>
            <a:r>
              <a:rPr lang="es-ES" sz="3200" b="1" spc="-15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MÁS</a:t>
            </a:r>
            <a:r>
              <a:rPr lang="es-ES" sz="3200" b="1" spc="15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FRECUENTES </a:t>
            </a:r>
            <a:br>
              <a:rPr lang="es-ES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35743" y="995082"/>
            <a:ext cx="11572481" cy="55696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plagio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“El plagio es el acto de presentar las palabras, ideas o imágenes de otro como si fueran propias; niega a los autores o creadores de contenido el crédito que se les debe” (APA, 2020, p. 254).</a:t>
            </a: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auto plagio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“El auto plagio es la presentación de su propio trabajo previamente publicado como original”(APA, 2020, p.255). </a:t>
            </a:r>
          </a:p>
          <a:p>
            <a:pPr marL="0" indent="0" algn="ctr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evita?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Proveyendo el crédito a las fuentes. Incluya información de autor y fecha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Citando en el texto (Citas directas o indirectas).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citas directas debe incluir también el número de la página donde está la cita.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399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Arial Black" panose="020B0A04020102020204" pitchFamily="34" charset="0"/>
              </a:rPr>
              <a:t>LO PRIMERO A SABER: </a:t>
            </a:r>
            <a:endParaRPr lang="es-ES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uso de </a:t>
            </a:r>
            <a:r>
              <a:rPr lang="es-ES" sz="3600" b="1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600" b="1" smtClean="0">
                <a:latin typeface="Arial" panose="020B0604020202020204" pitchFamily="34" charset="0"/>
                <a:cs typeface="Arial" panose="020B0604020202020204" pitchFamily="34" charset="0"/>
              </a:rPr>
              <a:t>orma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 7 en las tesis de doctorado de nuestro programa es para referencias, bibliografía y citas en el texto.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shape16"/>
          <p:cNvSpPr txBox="1">
            <a:spLocks noChangeArrowheads="1"/>
          </p:cNvSpPr>
          <p:nvPr/>
        </p:nvSpPr>
        <p:spPr bwMode="auto">
          <a:xfrm>
            <a:off x="4356847" y="416859"/>
            <a:ext cx="3563470" cy="94129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400" algn="ctr">
              <a:spcBef>
                <a:spcPts val="205"/>
              </a:spcBef>
            </a:pPr>
            <a: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s-ES" sz="2000" b="1" dirty="0" smtClean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s-ES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META </a:t>
            </a:r>
            <a:br>
              <a:rPr lang="es-ES" b="1" dirty="0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endParaRPr lang="es-ES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339787"/>
            <a:ext cx="10515600" cy="3837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LA AFTM DE JUNIO DE 2023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es-E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Valorar las buenas prácticas del uso de la Norma APA 7ma. Edición para referencias, bibliografía y citas en el texto en el Programa de doctorado en CCF de la UCCFD.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388" y="365125"/>
            <a:ext cx="9928412" cy="952687"/>
          </a:xfrm>
          <a:noFill/>
          <a:ln w="3810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Cuestiones básicas 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básicos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las citas en el </a:t>
            </a:r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  <a:p>
            <a:pPr marL="0" indent="0" algn="just">
              <a:buNone/>
            </a:pP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citas</a:t>
            </a:r>
          </a:p>
          <a:p>
            <a:pPr marL="0" indent="0" algn="ctr">
              <a:buNone/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2122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Existen dos formatos básicos para presentar las citas en el texto</a:t>
            </a: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narrativa       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Cita parentética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basada en el autor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Cita basada en el texto </a:t>
            </a:r>
          </a:p>
          <a:p>
            <a:endParaRPr lang="es-ES" sz="2400" dirty="0"/>
          </a:p>
        </p:txBody>
      </p:sp>
      <p:sp>
        <p:nvSpPr>
          <p:cNvPr id="4" name="Flecha abajo 3"/>
          <p:cNvSpPr/>
          <p:nvPr/>
        </p:nvSpPr>
        <p:spPr>
          <a:xfrm>
            <a:off x="2178424" y="3267635"/>
            <a:ext cx="1196788" cy="954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9130553" y="3267635"/>
            <a:ext cx="1183341" cy="1035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0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34672" y="151511"/>
            <a:ext cx="9392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 Black" panose="020B0A04020102020204" pitchFamily="34" charset="0"/>
              </a:rPr>
              <a:t>Cita narrativa (basada en el autor)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430305" y="736286"/>
            <a:ext cx="1136276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las citas narrativas, el autor se incorpora al texto como parte de la oración y el año sigue entre paréntesis. 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Denominada basada en el autor, porque al comienzo de la frase se agrega el autor.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Para Lanza (2003), los bloques de enseñanza en situaciones de juego en terreno reducido, donde se observe la sucesión e interconexión de los contenidos tácticos con el incremento de la complejidad, apoyan el entendimiento del juego en espacios reducidos.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En consecuencia, Barroso (2010) centra su atención en la fase de longevidad deportiva y devela la necesidad de una nueva etapa, el retiro deportivo. Es aquí donde se sientan las bases para el posterior desentrenamiento deportivo.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44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151511"/>
            <a:ext cx="10468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Cita en paréntesis/parentética (basada en el texto) 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430305" y="736286"/>
            <a:ext cx="11362765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las citas entre paréntesis, el autor y la fecha de publicación aparecen entre paréntesis.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800" dirty="0"/>
              <a:t>Los bloques de enseñanza en situaciones de juego en terreno reducido, donde se observe la sucesión e interconexión de los contenidos tácticos con el incremento de la complejidad, apoyan el entendimiento del juego en espacios reducidos </a:t>
            </a:r>
            <a:r>
              <a:rPr lang="es-ES" sz="2800" dirty="0">
                <a:solidFill>
                  <a:srgbClr val="FF0000"/>
                </a:solidFill>
              </a:rPr>
              <a:t>(Lanza, 2003).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800" dirty="0"/>
              <a:t>Los bloques de enseñanza en situaciones de juego en terreno reducido, donde se observe la sucesión e interconexión de los contenidos tácticos con el incremento de la complejidad, apoyan el entendimiento del juego en espacios reducidos</a:t>
            </a:r>
            <a:r>
              <a:rPr lang="es-ES" sz="2800" dirty="0">
                <a:solidFill>
                  <a:srgbClr val="FF0000"/>
                </a:solidFill>
              </a:rPr>
              <a:t>. (Lanza, 2003</a:t>
            </a:r>
            <a:r>
              <a:rPr lang="es-ES" sz="2800" dirty="0" smtClean="0">
                <a:solidFill>
                  <a:srgbClr val="FF0000"/>
                </a:solidFill>
              </a:rPr>
              <a:t>)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632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Existen dos tipos de citas</a:t>
            </a:r>
            <a: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86508" cy="4023360"/>
          </a:xfrm>
        </p:spPr>
        <p:txBody>
          <a:bodyPr/>
          <a:lstStyle/>
          <a:p>
            <a:pPr marL="0" indent="0" algn="ctr">
              <a:buNone/>
            </a:pPr>
            <a:endParaRPr 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Cita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indirecta      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Cita directa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Cita </a:t>
            </a:r>
            <a:r>
              <a:rPr lang="es-ES" sz="2400" b="1" dirty="0">
                <a:latin typeface="Arial Black" panose="020B0A04020102020204" pitchFamily="34" charset="0"/>
              </a:rPr>
              <a:t>como texto de referencia    </a:t>
            </a:r>
            <a:r>
              <a:rPr lang="es-ES" sz="2400" b="1" dirty="0" smtClean="0">
                <a:latin typeface="Arial Black" panose="020B0A04020102020204" pitchFamily="34" charset="0"/>
              </a:rPr>
              <a:t>       </a:t>
            </a:r>
            <a:r>
              <a:rPr lang="es-E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Cita textual de un autor</a:t>
            </a:r>
          </a:p>
          <a:p>
            <a:endParaRPr lang="es-ES" sz="2400" dirty="0"/>
          </a:p>
        </p:txBody>
      </p:sp>
      <p:sp>
        <p:nvSpPr>
          <p:cNvPr id="4" name="Flecha abajo 3"/>
          <p:cNvSpPr/>
          <p:nvPr/>
        </p:nvSpPr>
        <p:spPr>
          <a:xfrm>
            <a:off x="2178424" y="3267635"/>
            <a:ext cx="1196788" cy="954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9130553" y="3267635"/>
            <a:ext cx="1183341" cy="1035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787</TotalTime>
  <Words>2241</Words>
  <Application>Microsoft Office PowerPoint</Application>
  <PresentationFormat>Panorámica</PresentationFormat>
  <Paragraphs>205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Century Gothic</vt:lpstr>
      <vt:lpstr>Wingdings</vt:lpstr>
      <vt:lpstr>Retrospección</vt:lpstr>
      <vt:lpstr>EXPERIENCIAS DEL USO DE LA NORMA BIBLIOGRÁFICA APA 7 EN EL PROGRAMA DE DOCTORADO EN CCF </vt:lpstr>
      <vt:lpstr>Presentación de PowerPoint</vt:lpstr>
      <vt:lpstr>LO PRIMERO A SABER: </vt:lpstr>
      <vt:lpstr>Cuestiones básicas </vt:lpstr>
      <vt:lpstr>Existen dos formatos básicos para presentar las citas en el texto.</vt:lpstr>
      <vt:lpstr>Presentación de PowerPoint</vt:lpstr>
      <vt:lpstr>Presentación de PowerPoint</vt:lpstr>
      <vt:lpstr>Presentación de PowerPoint</vt:lpstr>
      <vt:lpstr>Existen dos tipos de citas.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DEL USO DE LA NORMA BIBLIOGRÁFICA APA 7 EN EL PROGRAMA DE DOCTORADO EN CCF</dc:title>
  <dc:creator>CASA</dc:creator>
  <cp:lastModifiedBy>CASA</cp:lastModifiedBy>
  <cp:revision>30</cp:revision>
  <dcterms:created xsi:type="dcterms:W3CDTF">2022-06-13T00:08:32Z</dcterms:created>
  <dcterms:modified xsi:type="dcterms:W3CDTF">2022-06-17T02:43:16Z</dcterms:modified>
</cp:coreProperties>
</file>