
<file path=[Content_Types].xml><?xml version="1.0" encoding="utf-8"?>
<Types xmlns="http://schemas.openxmlformats.org/package/2006/content-types">
  <Default Extension="jpeg" ContentType="image/jpeg"/>
  <Default Extension="JPG" ContentType="image/.jpg"/>
  <Default Extension="png" ContentType="image/png"/>
  <Default Extension="tiff" ContentType="image/tiff"/>
  <Default Extension="gif" ContentType="image/gif"/>
  <Default Extension="emf" ContentType="image/x-em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drawings/drawing1.xml" ContentType="application/vnd.openxmlformats-officedocument.drawingml.chartshap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5"/>
  </p:notesMasterIdLst>
  <p:sldIdLst>
    <p:sldId id="257" r:id="rId3"/>
    <p:sldId id="423" r:id="rId4"/>
    <p:sldId id="422" r:id="rId5"/>
    <p:sldId id="336" r:id="rId6"/>
    <p:sldId id="402" r:id="rId7"/>
    <p:sldId id="406" r:id="rId8"/>
    <p:sldId id="417" r:id="rId9"/>
    <p:sldId id="405" r:id="rId10"/>
    <p:sldId id="407" r:id="rId11"/>
    <p:sldId id="409" r:id="rId12"/>
    <p:sldId id="400" r:id="rId13"/>
    <p:sldId id="411" r:id="rId14"/>
    <p:sldId id="404" r:id="rId15"/>
    <p:sldId id="424" r:id="rId16"/>
    <p:sldId id="425" r:id="rId17"/>
    <p:sldId id="412" r:id="rId18"/>
    <p:sldId id="384" r:id="rId19"/>
    <p:sldId id="385" r:id="rId20"/>
    <p:sldId id="420" r:id="rId21"/>
    <p:sldId id="389" r:id="rId22"/>
    <p:sldId id="391" r:id="rId23"/>
    <p:sldId id="395" r:id="rId24"/>
    <p:sldId id="380" r:id="rId25"/>
    <p:sldId id="381" r:id="rId26"/>
    <p:sldId id="426" r:id="rId27"/>
    <p:sldId id="383" r:id="rId28"/>
    <p:sldId id="416" r:id="rId29"/>
    <p:sldId id="397" r:id="rId30"/>
    <p:sldId id="399" r:id="rId31"/>
    <p:sldId id="427" r:id="rId32"/>
    <p:sldId id="401" r:id="rId33"/>
    <p:sldId id="428" r:id="rId34"/>
    <p:sldId id="429" r:id="rId35"/>
    <p:sldId id="403" r:id="rId36"/>
    <p:sldId id="456" r:id="rId37"/>
    <p:sldId id="457" r:id="rId38"/>
    <p:sldId id="458" r:id="rId39"/>
    <p:sldId id="459" r:id="rId40"/>
    <p:sldId id="460" r:id="rId41"/>
    <p:sldId id="461" r:id="rId42"/>
    <p:sldId id="462" r:id="rId43"/>
    <p:sldId id="463" r:id="rId44"/>
    <p:sldId id="464" r:id="rId46"/>
    <p:sldId id="465" r:id="rId47"/>
    <p:sldId id="466" r:id="rId48"/>
    <p:sldId id="467" r:id="rId49"/>
    <p:sldId id="468" r:id="rId50"/>
    <p:sldId id="469" r:id="rId51"/>
    <p:sldId id="470" r:id="rId52"/>
    <p:sldId id="471" r:id="rId53"/>
    <p:sldId id="472" r:id="rId54"/>
    <p:sldId id="473" r:id="rId55"/>
    <p:sldId id="474" r:id="rId56"/>
    <p:sldId id="502" r:id="rId57"/>
    <p:sldId id="503" r:id="rId58"/>
    <p:sldId id="504" r:id="rId59"/>
    <p:sldId id="505" r:id="rId60"/>
    <p:sldId id="506" r:id="rId61"/>
    <p:sldId id="507" r:id="rId62"/>
    <p:sldId id="508" r:id="rId63"/>
    <p:sldId id="509" r:id="rId64"/>
    <p:sldId id="510" r:id="rId65"/>
    <p:sldId id="511" r:id="rId66"/>
    <p:sldId id="512" r:id="rId67"/>
    <p:sldId id="513" r:id="rId68"/>
    <p:sldId id="514" r:id="rId69"/>
    <p:sldId id="515" r:id="rId70"/>
    <p:sldId id="516" r:id="rId71"/>
    <p:sldId id="517" r:id="rId72"/>
    <p:sldId id="518" r:id="rId73"/>
    <p:sldId id="519" r:id="rId74"/>
    <p:sldId id="520" r:id="rId75"/>
    <p:sldId id="521" r:id="rId76"/>
    <p:sldId id="522" r:id="rId77"/>
    <p:sldId id="523" r:id="rId78"/>
    <p:sldId id="524" r:id="rId79"/>
    <p:sldId id="525" r:id="rId80"/>
    <p:sldId id="526" r:id="rId81"/>
    <p:sldId id="527" r:id="rId82"/>
    <p:sldId id="528" r:id="rId83"/>
    <p:sldId id="529" r:id="rId84"/>
    <p:sldId id="530" r:id="rId8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p:cViewPr varScale="1">
        <p:scale>
          <a:sx n="72" d="100"/>
          <a:sy n="72" d="100"/>
        </p:scale>
        <p:origin x="1704" y="7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9414"/>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8" Type="http://schemas.openxmlformats.org/officeDocument/2006/relationships/tableStyles" Target="tableStyles.xml"/><Relationship Id="rId87" Type="http://schemas.openxmlformats.org/officeDocument/2006/relationships/viewProps" Target="viewProps.xml"/><Relationship Id="rId86" Type="http://schemas.openxmlformats.org/officeDocument/2006/relationships/presProps" Target="presProps.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6.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notesMaster" Target="notesMasters/notesMaster1.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isco%20D\ISABEL13\Documentos\00%20instal\1.ISABEL10\CURRICULUM%20VITAE%20+%20Isabel%20Fleitas_archivos\COMISION%20DE%20GRADOS\2016\ACREDINSTITU16\Libro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42"/>
    </mc:Choice>
    <mc:Fallback>
      <c:style val="42"/>
    </mc:Fallback>
  </mc:AlternateContent>
  <c:chart>
    <c:title>
      <c:tx>
        <c:rich>
          <a:bodyPr rot="0" spcFirstLastPara="0" vertOverflow="ellipsis" vert="horz" wrap="square" anchor="ctr" anchorCtr="1"/>
          <a:lstStyle/>
          <a:p>
            <a:pPr>
              <a:defRPr lang="es-ES" sz="2400" b="1" i="0" u="none" strike="noStrike" kern="1200" baseline="0">
                <a:solidFill>
                  <a:schemeClr val="lt1"/>
                </a:solidFill>
                <a:latin typeface="+mn-lt"/>
                <a:ea typeface="+mn-ea"/>
                <a:cs typeface="+mn-cs"/>
              </a:defRPr>
            </a:pPr>
            <a:r>
              <a:rPr lang="es-ES"/>
              <a:t>DATOS HISTÓRICOS</a:t>
            </a:r>
            <a:endParaRPr lang="es-ES"/>
          </a:p>
        </c:rich>
      </c:tx>
      <c:layout/>
      <c:overlay val="0"/>
    </c:title>
    <c:autoTitleDeleted val="0"/>
    <c:plotArea>
      <c:layout/>
      <c:barChart>
        <c:barDir val="col"/>
        <c:grouping val="clustered"/>
        <c:varyColors val="0"/>
        <c:ser>
          <c:idx val="0"/>
          <c:order val="0"/>
          <c:tx>
            <c:strRef>
              <c:f>CANTIDAD</c:f>
              <c:strCache>
                <c:ptCount val="1"/>
                <c:pt idx="0">
                  <c:v>CANTIDAD</c:v>
                </c:pt>
              </c:strCache>
            </c:strRef>
          </c:tx>
          <c:invertIfNegative val="0"/>
          <c:dLbls>
            <c:spPr>
              <a:noFill/>
              <a:ln>
                <a:noFill/>
              </a:ln>
              <a:effectLst/>
            </c:spPr>
            <c:txPr>
              <a:bodyPr rot="0" spcFirstLastPara="0" vertOverflow="ellipsis" vert="horz" wrap="square" lIns="38100" tIns="19050" rIns="38100" bIns="19050" anchor="ctr" anchorCtr="1"/>
              <a:lstStyle/>
              <a:p>
                <a:pPr>
                  <a:defRPr lang="es-ES" sz="2000" b="0" i="0" u="none" strike="noStrike" kern="1200" baseline="0">
                    <a:solidFill>
                      <a:schemeClr val="lt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val>
            <c:numRef>
              <c:f>Hoja1!$A$4:$A$12</c:f>
              <c:numCache>
                <c:formatCode>General</c:formatCode>
                <c:ptCount val="9"/>
                <c:pt idx="0">
                  <c:v>2</c:v>
                </c:pt>
                <c:pt idx="1">
                  <c:v>6</c:v>
                </c:pt>
                <c:pt idx="2">
                  <c:v>11</c:v>
                </c:pt>
                <c:pt idx="3">
                  <c:v>13</c:v>
                </c:pt>
                <c:pt idx="4">
                  <c:v>24</c:v>
                </c:pt>
                <c:pt idx="5">
                  <c:v>35</c:v>
                </c:pt>
                <c:pt idx="6">
                  <c:v>90</c:v>
                </c:pt>
                <c:pt idx="7">
                  <c:v>107</c:v>
                </c:pt>
                <c:pt idx="8">
                  <c:v>19</c:v>
                </c:pt>
              </c:numCache>
            </c:numRef>
          </c:val>
        </c:ser>
        <c:ser>
          <c:idx val="1"/>
          <c:order val="1"/>
          <c:tx>
            <c:strRef>
              <c:f>%</c:f>
              <c:strCache>
                <c:ptCount val="1"/>
                <c:pt idx="0">
                  <c:v>%</c:v>
                </c:pt>
              </c:strCache>
            </c:strRef>
          </c:tx>
          <c:invertIfNegative val="0"/>
          <c:dLbls>
            <c:spPr>
              <a:noFill/>
              <a:ln>
                <a:noFill/>
              </a:ln>
              <a:effectLst/>
            </c:spPr>
            <c:txPr>
              <a:bodyPr rot="0" spcFirstLastPara="0" vertOverflow="ellipsis" vert="horz" wrap="square" lIns="38100" tIns="19050" rIns="38100" bIns="19050" anchor="ctr" anchorCtr="1"/>
              <a:lstStyle/>
              <a:p>
                <a:pPr>
                  <a:defRPr lang="es-ES" sz="2000" b="0" i="0" u="none" strike="noStrike" kern="1200" baseline="0">
                    <a:solidFill>
                      <a:schemeClr val="lt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val>
            <c:numRef>
              <c:f>Hoja1!$B$4:$B$12</c:f>
              <c:numCache>
                <c:formatCode>General</c:formatCode>
                <c:ptCount val="9"/>
                <c:pt idx="0">
                  <c:v>0.65</c:v>
                </c:pt>
                <c:pt idx="1">
                  <c:v>1.95</c:v>
                </c:pt>
                <c:pt idx="2">
                  <c:v>3.58</c:v>
                </c:pt>
                <c:pt idx="3">
                  <c:v>4.23</c:v>
                </c:pt>
                <c:pt idx="4">
                  <c:v>7.81</c:v>
                </c:pt>
                <c:pt idx="5">
                  <c:v>11.4</c:v>
                </c:pt>
                <c:pt idx="6">
                  <c:v>29.21</c:v>
                </c:pt>
                <c:pt idx="7">
                  <c:v>34.85</c:v>
                </c:pt>
                <c:pt idx="8">
                  <c:v>6.18</c:v>
                </c:pt>
              </c:numCache>
            </c:numRef>
          </c:val>
        </c:ser>
        <c:dLbls>
          <c:showLegendKey val="0"/>
          <c:showVal val="1"/>
          <c:showCatName val="0"/>
          <c:showSerName val="0"/>
          <c:showPercent val="0"/>
          <c:showBubbleSize val="0"/>
        </c:dLbls>
        <c:gapWidth val="150"/>
        <c:axId val="136039424"/>
        <c:axId val="170201600"/>
      </c:barChart>
      <c:catAx>
        <c:axId val="136039424"/>
        <c:scaling>
          <c:orientation val="minMax"/>
        </c:scaling>
        <c:delete val="0"/>
        <c:axPos val="b"/>
        <c:numFmt formatCode="General" sourceLinked="1"/>
        <c:majorTickMark val="none"/>
        <c:minorTickMark val="none"/>
        <c:tickLblPos val="nextTo"/>
        <c:txPr>
          <a:bodyPr rot="-60000000" spcFirstLastPara="0" vertOverflow="ellipsis" vert="horz" wrap="square" anchor="ctr" anchorCtr="1"/>
          <a:lstStyle/>
          <a:p>
            <a:pPr>
              <a:defRPr lang="es-ES" sz="2000" b="0" i="0" u="none" strike="noStrike" kern="1200" baseline="0">
                <a:solidFill>
                  <a:schemeClr val="lt1"/>
                </a:solidFill>
                <a:latin typeface="+mn-lt"/>
                <a:ea typeface="+mn-ea"/>
                <a:cs typeface="+mn-cs"/>
              </a:defRPr>
            </a:pPr>
          </a:p>
        </c:txPr>
        <c:crossAx val="170201600"/>
        <c:crosses val="autoZero"/>
        <c:auto val="1"/>
        <c:lblAlgn val="ctr"/>
        <c:lblOffset val="100"/>
        <c:noMultiLvlLbl val="0"/>
      </c:catAx>
      <c:valAx>
        <c:axId val="170201600"/>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es-ES" sz="2000" b="0" i="0" u="none" strike="noStrike" kern="1200" baseline="0">
                <a:solidFill>
                  <a:schemeClr val="lt1"/>
                </a:solidFill>
                <a:latin typeface="+mn-lt"/>
                <a:ea typeface="+mn-ea"/>
                <a:cs typeface="+mn-cs"/>
              </a:defRPr>
            </a:pPr>
          </a:p>
        </c:txPr>
        <c:crossAx val="136039424"/>
        <c:crosses val="autoZero"/>
        <c:crossBetween val="between"/>
      </c:valAx>
      <c:spPr>
        <a:solidFill>
          <a:schemeClr val="dk1">
            <a:tint val="95000"/>
          </a:schemeClr>
        </a:solidFill>
        <a:ln>
          <a:noFill/>
        </a:ln>
        <a:effectLst/>
      </c:spPr>
    </c:plotArea>
    <c:legend>
      <c:legendPos val="t"/>
      <c:layout/>
      <c:overlay val="0"/>
      <c:txPr>
        <a:bodyPr rot="0" spcFirstLastPara="0" vertOverflow="ellipsis" vert="horz" wrap="square" anchor="ctr" anchorCtr="1"/>
        <a:lstStyle/>
        <a:p>
          <a:pPr>
            <a:defRPr lang="es-ES" sz="2000" b="0" i="0" u="none" strike="noStrike" kern="1200" baseline="0">
              <a:solidFill>
                <a:schemeClr val="lt1"/>
              </a:solidFill>
              <a:latin typeface="+mn-lt"/>
              <a:ea typeface="+mn-ea"/>
              <a:cs typeface="+mn-cs"/>
            </a:defRPr>
          </a:pPr>
        </a:p>
      </c:txPr>
    </c:legend>
    <c:plotVisOnly val="1"/>
    <c:dispBlanksAs val="gap"/>
    <c:showDLblsOverMax val="0"/>
  </c:chart>
  <c:txPr>
    <a:bodyPr/>
    <a:lstStyle/>
    <a:p>
      <a:pPr>
        <a:defRPr lang="es-ES" sz="2000"/>
      </a:pPr>
    </a:p>
  </c:txPr>
  <c:externalData r:id="rId1">
    <c:autoUpdate val="0"/>
  </c:externalData>
  <c:userShapes r:id="rId2"/>
</c:chartSpace>
</file>

<file path=ppt/diagrams/_rels/data1.xml.rels><?xml version="1.0" encoding="UTF-8" standalone="yes"?>
<Relationships xmlns="http://schemas.openxmlformats.org/package/2006/relationships"><Relationship Id="rId4" Type="http://schemas.openxmlformats.org/officeDocument/2006/relationships/image" Target="../media/image42.png"/><Relationship Id="rId3" Type="http://schemas.openxmlformats.org/officeDocument/2006/relationships/image" Target="../media/image6.png"/><Relationship Id="rId2" Type="http://schemas.openxmlformats.org/officeDocument/2006/relationships/image" Target="../media/image41.png"/><Relationship Id="rId1" Type="http://schemas.openxmlformats.org/officeDocument/2006/relationships/image" Target="../media/image40.png"/></Relationships>
</file>

<file path=ppt/diagrams/_rels/data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s>
</file>

<file path=ppt/diagrams/_rels/drawing1.xml.rels><?xml version="1.0" encoding="UTF-8" standalone="yes"?>
<Relationships xmlns="http://schemas.openxmlformats.org/package/2006/relationships"><Relationship Id="rId4" Type="http://schemas.openxmlformats.org/officeDocument/2006/relationships/image" Target="../media/image42.png"/><Relationship Id="rId3" Type="http://schemas.openxmlformats.org/officeDocument/2006/relationships/image" Target="../media/image6.png"/><Relationship Id="rId2" Type="http://schemas.openxmlformats.org/officeDocument/2006/relationships/image" Target="../media/image41.png"/><Relationship Id="rId1" Type="http://schemas.openxmlformats.org/officeDocument/2006/relationships/image" Target="../media/image40.png"/></Relationships>
</file>

<file path=ppt/diagrams/_rels/drawing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1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1091447-312C-4320-920B-835CB4568D25}"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S"/>
        </a:p>
      </dgm:t>
    </dgm:pt>
    <dgm:pt modelId="{82D101EE-F3BE-42CD-9918-4C8EAE21D632}">
      <dgm:prSet phldrT="[Texto]" custT="1"/>
      <dgm:spPr>
        <a:solidFill>
          <a:schemeClr val="bg2"/>
        </a:solidFill>
      </dgm:spPr>
      <dgm:t>
        <a:bodyPr/>
        <a:lstStyle/>
        <a:p>
          <a:pPr marL="0" marR="0" indent="0" algn="just" defTabSz="914400" eaLnBrk="1" fontAlgn="auto" latinLnBrk="0" hangingPunct="1">
            <a:lnSpc>
              <a:spcPct val="100000"/>
            </a:lnSpc>
            <a:spcBef>
              <a:spcPts val="0"/>
            </a:spcBef>
            <a:spcAft>
              <a:spcPts val="0"/>
            </a:spcAft>
            <a:buClrTx/>
            <a:buSzTx/>
            <a:buFontTx/>
            <a:buNone/>
          </a:pPr>
          <a:endParaRPr lang="es-ES" sz="2400" b="1" dirty="0">
            <a:solidFill>
              <a:schemeClr val="tx1"/>
            </a:solidFill>
          </a:endParaRPr>
        </a:p>
        <a:p>
          <a:pPr marL="0" marR="0" indent="0" algn="just" defTabSz="914400" eaLnBrk="1" fontAlgn="auto" latinLnBrk="0" hangingPunct="1">
            <a:lnSpc>
              <a:spcPct val="100000"/>
            </a:lnSpc>
            <a:spcBef>
              <a:spcPts val="0"/>
            </a:spcBef>
            <a:spcAft>
              <a:spcPts val="0"/>
            </a:spcAft>
            <a:buClrTx/>
            <a:buSzTx/>
            <a:buFontTx/>
            <a:buNone/>
          </a:pPr>
          <a:r>
            <a:rPr lang="es-ES" sz="2400" b="1" dirty="0">
              <a:solidFill>
                <a:schemeClr val="tx1"/>
              </a:solidFill>
            </a:rPr>
            <a:t>En 1977, por el acuerdo 06.07.77 del Pleno de la CNGC, la ISCF recibe la condición de Institución Autorizada (IA) para la formación de doctores</a:t>
          </a:r>
        </a:p>
        <a:p>
          <a:pPr algn="just" defTabSz="1066800">
            <a:lnSpc>
              <a:spcPct val="90000"/>
            </a:lnSpc>
            <a:spcBef>
              <a:spcPct val="0"/>
            </a:spcBef>
            <a:spcAft>
              <a:spcPct val="35000"/>
            </a:spcAft>
          </a:pPr>
          <a:endParaRPr lang="es-ES" sz="2400" b="1" dirty="0">
            <a:solidFill>
              <a:schemeClr val="tx2">
                <a:lumMod val="75000"/>
              </a:schemeClr>
            </a:solidFill>
          </a:endParaRPr>
        </a:p>
      </dgm:t>
    </dgm:pt>
    <dgm:pt modelId="{FF4BF58C-83CC-4AFA-B17C-2B9F1C41BF75}" cxnId="{B25713B3-2F7B-47E2-83E1-56EB1A1A7AE8}" type="parTrans">
      <dgm:prSet/>
      <dgm:spPr/>
      <dgm:t>
        <a:bodyPr/>
        <a:lstStyle/>
        <a:p>
          <a:endParaRPr lang="es-ES" sz="2000"/>
        </a:p>
      </dgm:t>
    </dgm:pt>
    <dgm:pt modelId="{C86FDA05-6310-45AE-A455-9EC56A539BB5}" cxnId="{B25713B3-2F7B-47E2-83E1-56EB1A1A7AE8}" type="sibTrans">
      <dgm:prSet/>
      <dgm:spPr/>
      <dgm:t>
        <a:bodyPr/>
        <a:lstStyle/>
        <a:p>
          <a:endParaRPr lang="es-ES" sz="2000"/>
        </a:p>
      </dgm:t>
    </dgm:pt>
    <dgm:pt modelId="{15FD1853-1402-4060-83C7-E9AFAA0AF2B0}">
      <dgm:prSet phldrT="[Texto]" custT="1"/>
      <dgm:spPr>
        <a:solidFill>
          <a:schemeClr val="accent4">
            <a:lumMod val="20000"/>
            <a:lumOff val="80000"/>
          </a:schemeClr>
        </a:solidFill>
      </dgm:spPr>
      <dgm:t>
        <a:bodyPr/>
        <a:lstStyle/>
        <a:p>
          <a:pPr algn="just"/>
          <a:r>
            <a:rPr lang="es-ES" sz="2000" b="1" dirty="0">
              <a:solidFill>
                <a:schemeClr val="tx2">
                  <a:lumMod val="75000"/>
                </a:schemeClr>
              </a:solidFill>
              <a:latin typeface="+mn-lt"/>
            </a:rPr>
            <a:t>En 1973 comienza la formación de profesionales de nivel superior en el Instituto Superior de Cultura Física “Manuel Fajardo” (ISCF). </a:t>
          </a:r>
          <a:r>
            <a:rPr lang="es-ES" sz="2000" b="1" dirty="0">
              <a:solidFill>
                <a:schemeClr val="tx2">
                  <a:lumMod val="75000"/>
                </a:schemeClr>
              </a:solidFill>
              <a:latin typeface="Arial" panose="020B0604020202020204" pitchFamily="34" charset="0"/>
              <a:cs typeface="Arial" panose="020B0604020202020204" pitchFamily="34" charset="0"/>
            </a:rPr>
            <a:t>A finales de esta década, comienza a establecerse la Red de CES de la Cultura Física</a:t>
          </a:r>
        </a:p>
      </dgm:t>
    </dgm:pt>
    <dgm:pt modelId="{288D9F7B-1F49-42C4-9BE6-C6240C8964A9}" cxnId="{EBB15368-8C09-4AE0-AA4A-39AD3ADE5739}" type="parTrans">
      <dgm:prSet/>
      <dgm:spPr/>
      <dgm:t>
        <a:bodyPr/>
        <a:lstStyle/>
        <a:p>
          <a:endParaRPr lang="es-ES" sz="2000"/>
        </a:p>
      </dgm:t>
    </dgm:pt>
    <dgm:pt modelId="{40C7A5BD-8CFD-4513-AC0B-D906CC9993EF}" cxnId="{EBB15368-8C09-4AE0-AA4A-39AD3ADE5739}" type="sibTrans">
      <dgm:prSet/>
      <dgm:spPr/>
      <dgm:t>
        <a:bodyPr/>
        <a:lstStyle/>
        <a:p>
          <a:endParaRPr lang="es-ES" sz="2000"/>
        </a:p>
      </dgm:t>
    </dgm:pt>
    <dgm:pt modelId="{B47FC88B-2D13-4462-B731-B5D3773D0778}">
      <dgm:prSet phldrT="[Texto]" custT="1"/>
      <dgm:spPr>
        <a:solidFill>
          <a:schemeClr val="tx2">
            <a:lumMod val="20000"/>
            <a:lumOff val="80000"/>
          </a:schemeClr>
        </a:solidFill>
        <a:ln w="12700">
          <a:noFill/>
        </a:ln>
      </dgm:spPr>
      <dgm:t>
        <a:bodyPr/>
        <a:lstStyle/>
        <a:p>
          <a:pPr algn="just"/>
          <a:r>
            <a:rPr lang="es-MX" sz="2400" b="1" dirty="0">
              <a:solidFill>
                <a:schemeClr val="tx1"/>
              </a:solidFill>
            </a:rPr>
            <a:t>Se crea el Tribunal Permanente de Ciencias de la Cultura Física en el 2000. Ello condujo a la creación del Consejo Nacional y los Encuentros de doctores del MDC</a:t>
          </a:r>
          <a:endParaRPr lang="es-ES" sz="2400" b="1" dirty="0">
            <a:solidFill>
              <a:schemeClr val="tx1"/>
            </a:solidFill>
          </a:endParaRPr>
        </a:p>
      </dgm:t>
    </dgm:pt>
    <dgm:pt modelId="{486DB8FA-784D-4865-B8F3-C3348A3644DF}" cxnId="{C46B573A-0907-4A14-9AE8-3FB9D7311222}" type="parTrans">
      <dgm:prSet/>
      <dgm:spPr/>
      <dgm:t>
        <a:bodyPr/>
        <a:lstStyle/>
        <a:p>
          <a:endParaRPr lang="es-ES" sz="2000"/>
        </a:p>
      </dgm:t>
    </dgm:pt>
    <dgm:pt modelId="{73E9B00A-AA1E-418D-9B4E-5228545415FC}" cxnId="{C46B573A-0907-4A14-9AE8-3FB9D7311222}" type="sibTrans">
      <dgm:prSet/>
      <dgm:spPr/>
      <dgm:t>
        <a:bodyPr/>
        <a:lstStyle/>
        <a:p>
          <a:endParaRPr lang="es-ES" sz="2000"/>
        </a:p>
      </dgm:t>
    </dgm:pt>
    <dgm:pt modelId="{6301AEFF-081F-44E4-8C80-36391CAB1146}">
      <dgm:prSet phldrT="[Texto]" custT="1"/>
      <dgm:spPr>
        <a:solidFill>
          <a:schemeClr val="bg1">
            <a:lumMod val="95000"/>
          </a:schemeClr>
        </a:solidFill>
      </dgm:spPr>
      <dgm:t>
        <a:bodyPr/>
        <a:lstStyle/>
        <a:p>
          <a:pPr algn="just"/>
          <a:r>
            <a:rPr lang="es-ES" sz="2400" b="1" dirty="0">
              <a:solidFill>
                <a:schemeClr val="tx2">
                  <a:lumMod val="75000"/>
                </a:schemeClr>
              </a:solidFill>
            </a:rPr>
            <a:t> En 2007, comienza el proceso de descentralización de la formación doctoral de la CCF, que se completa con el proceso de integración a las Universidades territoriales (2014-15).</a:t>
          </a:r>
        </a:p>
      </dgm:t>
    </dgm:pt>
    <dgm:pt modelId="{54C606D7-DA5A-4DC0-A9BC-FF424FA98A10}" cxnId="{7B143BFA-30C9-40AC-A039-2919F07ECAC8}" type="parTrans">
      <dgm:prSet/>
      <dgm:spPr/>
      <dgm:t>
        <a:bodyPr/>
        <a:lstStyle/>
        <a:p>
          <a:endParaRPr lang="es-ES" sz="2000"/>
        </a:p>
      </dgm:t>
    </dgm:pt>
    <dgm:pt modelId="{6BAA1E06-D2D4-40AA-8E62-01F6A9F1168F}" cxnId="{7B143BFA-30C9-40AC-A039-2919F07ECAC8}" type="sibTrans">
      <dgm:prSet/>
      <dgm:spPr/>
      <dgm:t>
        <a:bodyPr/>
        <a:lstStyle/>
        <a:p>
          <a:endParaRPr lang="es-ES" sz="2000"/>
        </a:p>
      </dgm:t>
    </dgm:pt>
    <dgm:pt modelId="{FF9B66A2-EA7C-41C7-99A7-866ACCB463CA}" type="pres">
      <dgm:prSet presAssocID="{B1091447-312C-4320-920B-835CB4568D25}" presName="linear" presStyleCnt="0">
        <dgm:presLayoutVars>
          <dgm:dir/>
          <dgm:resizeHandles val="exact"/>
        </dgm:presLayoutVars>
      </dgm:prSet>
      <dgm:spPr/>
    </dgm:pt>
    <dgm:pt modelId="{5F788CAA-B2F6-4AD0-BA3F-73AD3BF9D67D}" type="pres">
      <dgm:prSet presAssocID="{82D101EE-F3BE-42CD-9918-4C8EAE21D632}" presName="comp" presStyleCnt="0"/>
      <dgm:spPr/>
    </dgm:pt>
    <dgm:pt modelId="{74D855DE-5ACF-4AE5-948B-E88794E1263C}" type="pres">
      <dgm:prSet presAssocID="{82D101EE-F3BE-42CD-9918-4C8EAE21D632}" presName="box" presStyleLbl="node1" presStyleIdx="0" presStyleCnt="4"/>
      <dgm:spPr/>
    </dgm:pt>
    <dgm:pt modelId="{99B50EF9-30CA-4EE6-83C9-BC9C1027E295}" type="pres">
      <dgm:prSet presAssocID="{82D101EE-F3BE-42CD-9918-4C8EAE21D632}" presName="img" presStyleLbl="fgImgPlace1" presStyleIdx="0" presStyleCnt="4"/>
      <dgm:spPr>
        <a:blipFill rotWithShape="0">
          <a:blip xmlns:r="http://schemas.openxmlformats.org/officeDocument/2006/relationships" r:embed="rId1"/>
          <a:stretch>
            <a:fillRect/>
          </a:stretch>
        </a:blipFill>
      </dgm:spPr>
    </dgm:pt>
    <dgm:pt modelId="{FFFB73B7-F0B0-4184-BDEA-604CA9A578EC}" type="pres">
      <dgm:prSet presAssocID="{82D101EE-F3BE-42CD-9918-4C8EAE21D632}" presName="text" presStyleLbl="node1" presStyleIdx="0" presStyleCnt="4">
        <dgm:presLayoutVars>
          <dgm:bulletEnabled val="1"/>
        </dgm:presLayoutVars>
      </dgm:prSet>
      <dgm:spPr/>
    </dgm:pt>
    <dgm:pt modelId="{99F10D47-4AE2-47C9-8DE4-82D38B5407EB}" type="pres">
      <dgm:prSet presAssocID="{C86FDA05-6310-45AE-A455-9EC56A539BB5}" presName="spacer" presStyleCnt="0"/>
      <dgm:spPr/>
    </dgm:pt>
    <dgm:pt modelId="{C5A145AE-CD60-4980-9578-F6F8C0A62C88}" type="pres">
      <dgm:prSet presAssocID="{15FD1853-1402-4060-83C7-E9AFAA0AF2B0}" presName="comp" presStyleCnt="0"/>
      <dgm:spPr/>
    </dgm:pt>
    <dgm:pt modelId="{80783C6E-A2EC-48E8-9178-C26257473199}" type="pres">
      <dgm:prSet presAssocID="{15FD1853-1402-4060-83C7-E9AFAA0AF2B0}" presName="box" presStyleLbl="node1" presStyleIdx="1" presStyleCnt="4"/>
      <dgm:spPr/>
    </dgm:pt>
    <dgm:pt modelId="{4933A935-15BE-483C-9AF7-18B2467D5440}" type="pres">
      <dgm:prSet presAssocID="{15FD1853-1402-4060-83C7-E9AFAA0AF2B0}" presName="img" presStyleLbl="fgImgPlace1" presStyleIdx="1" presStyleCnt="4"/>
      <dgm:spPr>
        <a:blipFill rotWithShape="0">
          <a:blip xmlns:r="http://schemas.openxmlformats.org/officeDocument/2006/relationships" r:embed="rId2"/>
          <a:stretch>
            <a:fillRect/>
          </a:stretch>
        </a:blipFill>
      </dgm:spPr>
    </dgm:pt>
    <dgm:pt modelId="{75802494-9816-462D-8784-AE395E80102D}" type="pres">
      <dgm:prSet presAssocID="{15FD1853-1402-4060-83C7-E9AFAA0AF2B0}" presName="text" presStyleLbl="node1" presStyleIdx="1" presStyleCnt="4">
        <dgm:presLayoutVars>
          <dgm:bulletEnabled val="1"/>
        </dgm:presLayoutVars>
      </dgm:prSet>
      <dgm:spPr/>
    </dgm:pt>
    <dgm:pt modelId="{9B5B8000-B921-4E69-A706-156975951FD6}" type="pres">
      <dgm:prSet presAssocID="{40C7A5BD-8CFD-4513-AC0B-D906CC9993EF}" presName="spacer" presStyleCnt="0"/>
      <dgm:spPr/>
    </dgm:pt>
    <dgm:pt modelId="{5374111E-2ED5-4753-A8A5-A60DE6C493FD}" type="pres">
      <dgm:prSet presAssocID="{B47FC88B-2D13-4462-B731-B5D3773D0778}" presName="comp" presStyleCnt="0"/>
      <dgm:spPr/>
    </dgm:pt>
    <dgm:pt modelId="{7A837FF2-14E7-4DAD-83B4-0A4905C4D32D}" type="pres">
      <dgm:prSet presAssocID="{B47FC88B-2D13-4462-B731-B5D3773D0778}" presName="box" presStyleLbl="node1" presStyleIdx="2" presStyleCnt="4"/>
      <dgm:spPr/>
    </dgm:pt>
    <dgm:pt modelId="{4F127AAF-A6A3-413F-8510-81B42568E83A}" type="pres">
      <dgm:prSet presAssocID="{B47FC88B-2D13-4462-B731-B5D3773D0778}" presName="img" presStyleLbl="fgImgPlace1" presStyleIdx="2" presStyleCnt="4" custLinFactNeighborX="-3501" custLinFactNeighborY="315"/>
      <dgm:spPr>
        <a:blipFill rotWithShape="0">
          <a:blip xmlns:r="http://schemas.openxmlformats.org/officeDocument/2006/relationships" r:embed="rId3"/>
          <a:stretch>
            <a:fillRect/>
          </a:stretch>
        </a:blipFill>
      </dgm:spPr>
    </dgm:pt>
    <dgm:pt modelId="{D31F20CC-1FDD-4F7E-BDF9-0738C21FA729}" type="pres">
      <dgm:prSet presAssocID="{B47FC88B-2D13-4462-B731-B5D3773D0778}" presName="text" presStyleLbl="node1" presStyleIdx="2" presStyleCnt="4">
        <dgm:presLayoutVars>
          <dgm:bulletEnabled val="1"/>
        </dgm:presLayoutVars>
      </dgm:prSet>
      <dgm:spPr/>
    </dgm:pt>
    <dgm:pt modelId="{DFD6240B-58FA-42EF-85FA-4CB4174D15D7}" type="pres">
      <dgm:prSet presAssocID="{73E9B00A-AA1E-418D-9B4E-5228545415FC}" presName="spacer" presStyleCnt="0"/>
      <dgm:spPr/>
    </dgm:pt>
    <dgm:pt modelId="{18BA6A73-8D98-4667-AAF6-DBD28275AF50}" type="pres">
      <dgm:prSet presAssocID="{6301AEFF-081F-44E4-8C80-36391CAB1146}" presName="comp" presStyleCnt="0"/>
      <dgm:spPr/>
    </dgm:pt>
    <dgm:pt modelId="{121B9F57-4891-4FD1-9643-892D1806049D}" type="pres">
      <dgm:prSet presAssocID="{6301AEFF-081F-44E4-8C80-36391CAB1146}" presName="box" presStyleLbl="node1" presStyleIdx="3" presStyleCnt="4"/>
      <dgm:spPr/>
    </dgm:pt>
    <dgm:pt modelId="{303DBBA1-24FF-4423-A0BD-1FECE8DA5F19}" type="pres">
      <dgm:prSet presAssocID="{6301AEFF-081F-44E4-8C80-36391CAB1146}" presName="img" presStyleLbl="fgImgPlace1" presStyleIdx="3" presStyleCnt="4"/>
      <dgm:spPr>
        <a:blipFill rotWithShape="0">
          <a:blip xmlns:r="http://schemas.openxmlformats.org/officeDocument/2006/relationships" r:embed="rId4"/>
          <a:stretch>
            <a:fillRect/>
          </a:stretch>
        </a:blipFill>
      </dgm:spPr>
    </dgm:pt>
    <dgm:pt modelId="{97CA85F2-0A2A-4905-A375-763D8D2C8031}" type="pres">
      <dgm:prSet presAssocID="{6301AEFF-081F-44E4-8C80-36391CAB1146}" presName="text" presStyleLbl="node1" presStyleIdx="3" presStyleCnt="4">
        <dgm:presLayoutVars>
          <dgm:bulletEnabled val="1"/>
        </dgm:presLayoutVars>
      </dgm:prSet>
      <dgm:spPr/>
    </dgm:pt>
  </dgm:ptLst>
  <dgm:cxnLst>
    <dgm:cxn modelId="{F39AF103-D1B3-45D5-B53C-719C44BB53B3}" type="presOf" srcId="{6301AEFF-081F-44E4-8C80-36391CAB1146}" destId="{121B9F57-4891-4FD1-9643-892D1806049D}" srcOrd="0" destOrd="0" presId="urn:microsoft.com/office/officeart/2005/8/layout/vList4"/>
    <dgm:cxn modelId="{F5685C19-33F5-48F9-806B-858830F219BC}" type="presOf" srcId="{B47FC88B-2D13-4462-B731-B5D3773D0778}" destId="{D31F20CC-1FDD-4F7E-BDF9-0738C21FA729}" srcOrd="1" destOrd="0" presId="urn:microsoft.com/office/officeart/2005/8/layout/vList4"/>
    <dgm:cxn modelId="{5FCA5C2B-F162-479E-A21E-3496B8FC4DFE}" type="presOf" srcId="{82D101EE-F3BE-42CD-9918-4C8EAE21D632}" destId="{FFFB73B7-F0B0-4184-BDEA-604CA9A578EC}" srcOrd="1" destOrd="0" presId="urn:microsoft.com/office/officeart/2005/8/layout/vList4"/>
    <dgm:cxn modelId="{C46B573A-0907-4A14-9AE8-3FB9D7311222}" srcId="{B1091447-312C-4320-920B-835CB4568D25}" destId="{B47FC88B-2D13-4462-B731-B5D3773D0778}" srcOrd="2" destOrd="0" parTransId="{486DB8FA-784D-4865-B8F3-C3348A3644DF}" sibTransId="{73E9B00A-AA1E-418D-9B4E-5228545415FC}"/>
    <dgm:cxn modelId="{ED582A3C-C595-4E61-9A01-70299C8BA29C}" type="presOf" srcId="{B1091447-312C-4320-920B-835CB4568D25}" destId="{FF9B66A2-EA7C-41C7-99A7-866ACCB463CA}" srcOrd="0" destOrd="0" presId="urn:microsoft.com/office/officeart/2005/8/layout/vList4"/>
    <dgm:cxn modelId="{FC273A5C-319F-4B78-8112-B8D1C6A76324}" type="presOf" srcId="{15FD1853-1402-4060-83C7-E9AFAA0AF2B0}" destId="{75802494-9816-462D-8784-AE395E80102D}" srcOrd="1" destOrd="0" presId="urn:microsoft.com/office/officeart/2005/8/layout/vList4"/>
    <dgm:cxn modelId="{EBB15368-8C09-4AE0-AA4A-39AD3ADE5739}" srcId="{B1091447-312C-4320-920B-835CB4568D25}" destId="{15FD1853-1402-4060-83C7-E9AFAA0AF2B0}" srcOrd="1" destOrd="0" parTransId="{288D9F7B-1F49-42C4-9BE6-C6240C8964A9}" sibTransId="{40C7A5BD-8CFD-4513-AC0B-D906CC9993EF}"/>
    <dgm:cxn modelId="{20A36471-A2EA-4015-8DF4-AF63AE6D67D8}" type="presOf" srcId="{6301AEFF-081F-44E4-8C80-36391CAB1146}" destId="{97CA85F2-0A2A-4905-A375-763D8D2C8031}" srcOrd="1" destOrd="0" presId="urn:microsoft.com/office/officeart/2005/8/layout/vList4"/>
    <dgm:cxn modelId="{B25713B3-2F7B-47E2-83E1-56EB1A1A7AE8}" srcId="{B1091447-312C-4320-920B-835CB4568D25}" destId="{82D101EE-F3BE-42CD-9918-4C8EAE21D632}" srcOrd="0" destOrd="0" parTransId="{FF4BF58C-83CC-4AFA-B17C-2B9F1C41BF75}" sibTransId="{C86FDA05-6310-45AE-A455-9EC56A539BB5}"/>
    <dgm:cxn modelId="{FB878FC3-8699-49F7-AB42-F82B1C21039C}" type="presOf" srcId="{B47FC88B-2D13-4462-B731-B5D3773D0778}" destId="{7A837FF2-14E7-4DAD-83B4-0A4905C4D32D}" srcOrd="0" destOrd="0" presId="urn:microsoft.com/office/officeart/2005/8/layout/vList4"/>
    <dgm:cxn modelId="{FF28BCF3-F44E-4F07-A448-9BAC7C05CB4F}" type="presOf" srcId="{15FD1853-1402-4060-83C7-E9AFAA0AF2B0}" destId="{80783C6E-A2EC-48E8-9178-C26257473199}" srcOrd="0" destOrd="0" presId="urn:microsoft.com/office/officeart/2005/8/layout/vList4"/>
    <dgm:cxn modelId="{7B143BFA-30C9-40AC-A039-2919F07ECAC8}" srcId="{B1091447-312C-4320-920B-835CB4568D25}" destId="{6301AEFF-081F-44E4-8C80-36391CAB1146}" srcOrd="3" destOrd="0" parTransId="{54C606D7-DA5A-4DC0-A9BC-FF424FA98A10}" sibTransId="{6BAA1E06-D2D4-40AA-8E62-01F6A9F1168F}"/>
    <dgm:cxn modelId="{1452F1FD-4AAC-4D9C-8BF5-48C8812897A1}" type="presOf" srcId="{82D101EE-F3BE-42CD-9918-4C8EAE21D632}" destId="{74D855DE-5ACF-4AE5-948B-E88794E1263C}" srcOrd="0" destOrd="0" presId="urn:microsoft.com/office/officeart/2005/8/layout/vList4"/>
    <dgm:cxn modelId="{EDAA32BC-B791-4794-B022-34B681E2D572}" type="presParOf" srcId="{FF9B66A2-EA7C-41C7-99A7-866ACCB463CA}" destId="{5F788CAA-B2F6-4AD0-BA3F-73AD3BF9D67D}" srcOrd="0" destOrd="0" presId="urn:microsoft.com/office/officeart/2005/8/layout/vList4"/>
    <dgm:cxn modelId="{98941E21-8A5F-4F60-8580-FEC71A305994}" type="presParOf" srcId="{5F788CAA-B2F6-4AD0-BA3F-73AD3BF9D67D}" destId="{74D855DE-5ACF-4AE5-948B-E88794E1263C}" srcOrd="0" destOrd="0" presId="urn:microsoft.com/office/officeart/2005/8/layout/vList4"/>
    <dgm:cxn modelId="{BE256634-15A2-4101-89F4-47440D88B262}" type="presParOf" srcId="{5F788CAA-B2F6-4AD0-BA3F-73AD3BF9D67D}" destId="{99B50EF9-30CA-4EE6-83C9-BC9C1027E295}" srcOrd="1" destOrd="0" presId="urn:microsoft.com/office/officeart/2005/8/layout/vList4"/>
    <dgm:cxn modelId="{049803C1-0E09-4840-B97C-A95C7D0995FF}" type="presParOf" srcId="{5F788CAA-B2F6-4AD0-BA3F-73AD3BF9D67D}" destId="{FFFB73B7-F0B0-4184-BDEA-604CA9A578EC}" srcOrd="2" destOrd="0" presId="urn:microsoft.com/office/officeart/2005/8/layout/vList4"/>
    <dgm:cxn modelId="{1B95BC83-9C71-420C-B0FB-6EFC5C26E70F}" type="presParOf" srcId="{FF9B66A2-EA7C-41C7-99A7-866ACCB463CA}" destId="{99F10D47-4AE2-47C9-8DE4-82D38B5407EB}" srcOrd="1" destOrd="0" presId="urn:microsoft.com/office/officeart/2005/8/layout/vList4"/>
    <dgm:cxn modelId="{547D89BB-F938-41B7-8D76-5F9F96DB0FA4}" type="presParOf" srcId="{FF9B66A2-EA7C-41C7-99A7-866ACCB463CA}" destId="{C5A145AE-CD60-4980-9578-F6F8C0A62C88}" srcOrd="2" destOrd="0" presId="urn:microsoft.com/office/officeart/2005/8/layout/vList4"/>
    <dgm:cxn modelId="{20E4F379-18B0-442D-B1D0-2EEA0196A955}" type="presParOf" srcId="{C5A145AE-CD60-4980-9578-F6F8C0A62C88}" destId="{80783C6E-A2EC-48E8-9178-C26257473199}" srcOrd="0" destOrd="0" presId="urn:microsoft.com/office/officeart/2005/8/layout/vList4"/>
    <dgm:cxn modelId="{979351D7-0755-4784-AC12-6BBE9917F668}" type="presParOf" srcId="{C5A145AE-CD60-4980-9578-F6F8C0A62C88}" destId="{4933A935-15BE-483C-9AF7-18B2467D5440}" srcOrd="1" destOrd="0" presId="urn:microsoft.com/office/officeart/2005/8/layout/vList4"/>
    <dgm:cxn modelId="{8DB139FF-D03D-4008-ACB1-33530B45B171}" type="presParOf" srcId="{C5A145AE-CD60-4980-9578-F6F8C0A62C88}" destId="{75802494-9816-462D-8784-AE395E80102D}" srcOrd="2" destOrd="0" presId="urn:microsoft.com/office/officeart/2005/8/layout/vList4"/>
    <dgm:cxn modelId="{6925D068-5CC2-41E8-BACF-12B07C54A659}" type="presParOf" srcId="{FF9B66A2-EA7C-41C7-99A7-866ACCB463CA}" destId="{9B5B8000-B921-4E69-A706-156975951FD6}" srcOrd="3" destOrd="0" presId="urn:microsoft.com/office/officeart/2005/8/layout/vList4"/>
    <dgm:cxn modelId="{0E486A9C-7FF1-4B27-A014-29EB8C7E92F6}" type="presParOf" srcId="{FF9B66A2-EA7C-41C7-99A7-866ACCB463CA}" destId="{5374111E-2ED5-4753-A8A5-A60DE6C493FD}" srcOrd="4" destOrd="0" presId="urn:microsoft.com/office/officeart/2005/8/layout/vList4"/>
    <dgm:cxn modelId="{C398FFE9-0DEF-44BC-ACA7-2256728E826E}" type="presParOf" srcId="{5374111E-2ED5-4753-A8A5-A60DE6C493FD}" destId="{7A837FF2-14E7-4DAD-83B4-0A4905C4D32D}" srcOrd="0" destOrd="0" presId="urn:microsoft.com/office/officeart/2005/8/layout/vList4"/>
    <dgm:cxn modelId="{6A64DBFD-2999-4C8F-9BA1-4F6ABA65529A}" type="presParOf" srcId="{5374111E-2ED5-4753-A8A5-A60DE6C493FD}" destId="{4F127AAF-A6A3-413F-8510-81B42568E83A}" srcOrd="1" destOrd="0" presId="urn:microsoft.com/office/officeart/2005/8/layout/vList4"/>
    <dgm:cxn modelId="{4F207E89-ECF5-4F50-89C8-BF2AAE7188C1}" type="presParOf" srcId="{5374111E-2ED5-4753-A8A5-A60DE6C493FD}" destId="{D31F20CC-1FDD-4F7E-BDF9-0738C21FA729}" srcOrd="2" destOrd="0" presId="urn:microsoft.com/office/officeart/2005/8/layout/vList4"/>
    <dgm:cxn modelId="{6E367715-F2A6-44DA-B0AE-6DD0B6FECFDA}" type="presParOf" srcId="{FF9B66A2-EA7C-41C7-99A7-866ACCB463CA}" destId="{DFD6240B-58FA-42EF-85FA-4CB4174D15D7}" srcOrd="5" destOrd="0" presId="urn:microsoft.com/office/officeart/2005/8/layout/vList4"/>
    <dgm:cxn modelId="{24CE0B9E-8C99-4700-9182-C6E606654A33}" type="presParOf" srcId="{FF9B66A2-EA7C-41C7-99A7-866ACCB463CA}" destId="{18BA6A73-8D98-4667-AAF6-DBD28275AF50}" srcOrd="6" destOrd="0" presId="urn:microsoft.com/office/officeart/2005/8/layout/vList4"/>
    <dgm:cxn modelId="{A841B16E-76A6-47D9-91B0-44D06A3696B7}" type="presParOf" srcId="{18BA6A73-8D98-4667-AAF6-DBD28275AF50}" destId="{121B9F57-4891-4FD1-9643-892D1806049D}" srcOrd="0" destOrd="0" presId="urn:microsoft.com/office/officeart/2005/8/layout/vList4"/>
    <dgm:cxn modelId="{CDE82A7C-9FCA-4943-94F6-C2186F00D16B}" type="presParOf" srcId="{18BA6A73-8D98-4667-AAF6-DBD28275AF50}" destId="{303DBBA1-24FF-4423-A0BD-1FECE8DA5F19}" srcOrd="1" destOrd="0" presId="urn:microsoft.com/office/officeart/2005/8/layout/vList4"/>
    <dgm:cxn modelId="{2A3E6A8A-226A-435D-8CA3-10E01B45899A}" type="presParOf" srcId="{18BA6A73-8D98-4667-AAF6-DBD28275AF50}" destId="{97CA85F2-0A2A-4905-A375-763D8D2C8031}" srcOrd="2" destOrd="0" presId="urn:microsoft.com/office/officeart/2005/8/layout/vList4"/>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89852E-A04F-48B0-8CC4-046CCB2B3F68}"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s-ES"/>
        </a:p>
      </dgm:t>
    </dgm:pt>
    <dgm:pt modelId="{42260948-8124-440A-85EF-54288ABC660E}">
      <dgm:prSet phldrT="[Texto]" custT="1"/>
      <dgm:spPr/>
      <dgm:t>
        <a:bodyPr/>
        <a:lstStyle/>
        <a:p>
          <a:r>
            <a:rPr lang="es-ES" sz="1800" b="1" dirty="0">
              <a:latin typeface="Arial" panose="020B0604020202020204" pitchFamily="34" charset="0"/>
              <a:cs typeface="Arial" panose="020B0604020202020204" pitchFamily="34" charset="0"/>
            </a:rPr>
            <a:t>Política</a:t>
          </a:r>
        </a:p>
        <a:p>
          <a:r>
            <a:rPr lang="es-ES" sz="1800" b="1" dirty="0">
              <a:latin typeface="Arial" panose="020B0604020202020204" pitchFamily="34" charset="0"/>
              <a:cs typeface="Arial" panose="020B0604020202020204" pitchFamily="34" charset="0"/>
            </a:rPr>
            <a:t>integrada</a:t>
          </a:r>
        </a:p>
      </dgm:t>
    </dgm:pt>
    <dgm:pt modelId="{CF5223EB-9162-439D-A8A6-CB267F32579C}" cxnId="{CDAA8D52-3315-4E98-AD1C-6418480BFE71}" type="parTrans">
      <dgm:prSet/>
      <dgm:spPr/>
      <dgm:t>
        <a:bodyPr/>
        <a:lstStyle/>
        <a:p>
          <a:endParaRPr lang="es-ES" sz="3200" b="1">
            <a:latin typeface="Arial" panose="020B0604020202020204" pitchFamily="34" charset="0"/>
            <a:cs typeface="Arial" panose="020B0604020202020204" pitchFamily="34" charset="0"/>
          </a:endParaRPr>
        </a:p>
      </dgm:t>
    </dgm:pt>
    <dgm:pt modelId="{C6E01732-E85A-426B-90DF-1C7B947B32C7}" cxnId="{CDAA8D52-3315-4E98-AD1C-6418480BFE71}" type="sibTrans">
      <dgm:prSet/>
      <dgm:spPr/>
      <dgm:t>
        <a:bodyPr/>
        <a:lstStyle/>
        <a:p>
          <a:endParaRPr lang="es-ES" sz="3200" b="1">
            <a:latin typeface="Arial" panose="020B0604020202020204" pitchFamily="34" charset="0"/>
            <a:cs typeface="Arial" panose="020B0604020202020204" pitchFamily="34" charset="0"/>
          </a:endParaRPr>
        </a:p>
      </dgm:t>
    </dgm:pt>
    <dgm:pt modelId="{481432F2-C053-4D34-82E4-50B38498A989}">
      <dgm:prSet phldrT="[Texto]" custT="1"/>
      <dgm:spPr/>
      <dgm:t>
        <a:bodyPr/>
        <a:lstStyle/>
        <a:p>
          <a:r>
            <a:rPr lang="es-ES_tradnl" sz="1800" b="1" dirty="0">
              <a:latin typeface="Arial" panose="020B0604020202020204" pitchFamily="34" charset="0"/>
              <a:cs typeface="Arial" panose="020B0604020202020204" pitchFamily="34" charset="0"/>
            </a:rPr>
            <a:t>Investigaciones</a:t>
          </a:r>
        </a:p>
        <a:p>
          <a:r>
            <a:rPr lang="es-ES_tradnl" sz="1800" b="1" dirty="0">
              <a:latin typeface="Arial" panose="020B0604020202020204" pitchFamily="34" charset="0"/>
              <a:cs typeface="Arial" panose="020B0604020202020204" pitchFamily="34" charset="0"/>
            </a:rPr>
            <a:t>científicas</a:t>
          </a:r>
          <a:endParaRPr lang="es-ES" sz="1800" b="1" dirty="0">
            <a:latin typeface="Arial" panose="020B0604020202020204" pitchFamily="34" charset="0"/>
            <a:cs typeface="Arial" panose="020B0604020202020204" pitchFamily="34" charset="0"/>
          </a:endParaRPr>
        </a:p>
      </dgm:t>
    </dgm:pt>
    <dgm:pt modelId="{D9EAFEB8-69B9-4B06-9108-B32BB04EDC70}" cxnId="{96A29D52-AC7E-4EF1-A6C0-058F744CE6C3}" type="parTrans">
      <dgm:prSet/>
      <dgm:spPr/>
      <dgm:t>
        <a:bodyPr/>
        <a:lstStyle/>
        <a:p>
          <a:endParaRPr lang="es-ES" sz="3200" b="1">
            <a:latin typeface="Arial" panose="020B0604020202020204" pitchFamily="34" charset="0"/>
            <a:cs typeface="Arial" panose="020B0604020202020204" pitchFamily="34" charset="0"/>
          </a:endParaRPr>
        </a:p>
      </dgm:t>
    </dgm:pt>
    <dgm:pt modelId="{9140D802-8185-4AB4-89DD-8C342729E88E}" cxnId="{96A29D52-AC7E-4EF1-A6C0-058F744CE6C3}" type="sibTrans">
      <dgm:prSet/>
      <dgm:spPr/>
      <dgm:t>
        <a:bodyPr/>
        <a:lstStyle/>
        <a:p>
          <a:endParaRPr lang="es-ES" sz="3200" b="1">
            <a:latin typeface="Arial" panose="020B0604020202020204" pitchFamily="34" charset="0"/>
            <a:cs typeface="Arial" panose="020B0604020202020204" pitchFamily="34" charset="0"/>
          </a:endParaRPr>
        </a:p>
      </dgm:t>
    </dgm:pt>
    <dgm:pt modelId="{E171D2C9-38F6-43FF-A15E-64F2652808A9}">
      <dgm:prSet phldrT="[Texto]" custT="1"/>
      <dgm:spPr/>
      <dgm:t>
        <a:bodyPr/>
        <a:lstStyle/>
        <a:p>
          <a:r>
            <a:rPr lang="es-ES_tradnl" sz="1600" b="1" dirty="0">
              <a:latin typeface="Arial" panose="020B0604020202020204" pitchFamily="34" charset="0"/>
              <a:cs typeface="Arial" panose="020B0604020202020204" pitchFamily="34" charset="0"/>
            </a:rPr>
            <a:t>Programas</a:t>
          </a:r>
        </a:p>
        <a:p>
          <a:r>
            <a:rPr lang="es-ES_tradnl" sz="1600" b="1" dirty="0">
              <a:latin typeface="Arial" panose="020B0604020202020204" pitchFamily="34" charset="0"/>
              <a:cs typeface="Arial" panose="020B0604020202020204" pitchFamily="34" charset="0"/>
            </a:rPr>
            <a:t>Proyectos</a:t>
          </a:r>
        </a:p>
        <a:p>
          <a:r>
            <a:rPr lang="es-ES_tradnl" sz="1600" b="1" dirty="0" err="1">
              <a:latin typeface="Arial" panose="020B0604020202020204" pitchFamily="34" charset="0"/>
              <a:cs typeface="Arial" panose="020B0604020202020204" pitchFamily="34" charset="0"/>
            </a:rPr>
            <a:t>I+D+i</a:t>
          </a:r>
          <a:endParaRPr lang="es-ES" sz="1600" b="1" dirty="0">
            <a:latin typeface="Arial" panose="020B0604020202020204" pitchFamily="34" charset="0"/>
            <a:cs typeface="Arial" panose="020B0604020202020204" pitchFamily="34" charset="0"/>
          </a:endParaRPr>
        </a:p>
      </dgm:t>
    </dgm:pt>
    <dgm:pt modelId="{1C3E7C06-B4ED-4AE1-8BA0-CF1445B6AEC7}" cxnId="{CF968CF6-2C78-4D63-BF8D-3ED1C9971922}" type="parTrans">
      <dgm:prSet/>
      <dgm:spPr/>
      <dgm:t>
        <a:bodyPr/>
        <a:lstStyle/>
        <a:p>
          <a:endParaRPr lang="es-ES" sz="3200" b="1">
            <a:latin typeface="Arial" panose="020B0604020202020204" pitchFamily="34" charset="0"/>
            <a:cs typeface="Arial" panose="020B0604020202020204" pitchFamily="34" charset="0"/>
          </a:endParaRPr>
        </a:p>
      </dgm:t>
    </dgm:pt>
    <dgm:pt modelId="{5CF69829-75CB-4DFC-9526-B97CA0E0FA46}" cxnId="{CF968CF6-2C78-4D63-BF8D-3ED1C9971922}" type="sibTrans">
      <dgm:prSet/>
      <dgm:spPr/>
      <dgm:t>
        <a:bodyPr/>
        <a:lstStyle/>
        <a:p>
          <a:endParaRPr lang="es-ES" sz="3200" b="1">
            <a:latin typeface="Arial" panose="020B0604020202020204" pitchFamily="34" charset="0"/>
            <a:cs typeface="Arial" panose="020B0604020202020204" pitchFamily="34" charset="0"/>
          </a:endParaRPr>
        </a:p>
      </dgm:t>
    </dgm:pt>
    <dgm:pt modelId="{FAA46D70-B3F3-43C9-8EE7-C3C45CEE964D}">
      <dgm:prSet phldrT="[Texto]" custT="1"/>
      <dgm:spPr/>
      <dgm:t>
        <a:bodyPr/>
        <a:lstStyle/>
        <a:p>
          <a:r>
            <a:rPr lang="es-ES_tradnl" sz="1800" b="1" dirty="0">
              <a:latin typeface="Arial" panose="020B0604020202020204" pitchFamily="34" charset="0"/>
              <a:cs typeface="Arial" panose="020B0604020202020204" pitchFamily="34" charset="0"/>
            </a:rPr>
            <a:t>Temas de las tesis </a:t>
          </a:r>
          <a:endParaRPr lang="es-ES" sz="1800" b="1" dirty="0">
            <a:latin typeface="Arial" panose="020B0604020202020204" pitchFamily="34" charset="0"/>
            <a:cs typeface="Arial" panose="020B0604020202020204" pitchFamily="34" charset="0"/>
          </a:endParaRPr>
        </a:p>
      </dgm:t>
    </dgm:pt>
    <dgm:pt modelId="{C0AA01B3-6598-4CC8-9135-62C9253B3547}" cxnId="{D83ABC9C-A10F-4241-B754-30CEBCD99F50}" type="parTrans">
      <dgm:prSet/>
      <dgm:spPr/>
      <dgm:t>
        <a:bodyPr/>
        <a:lstStyle/>
        <a:p>
          <a:endParaRPr lang="es-ES" sz="3200" b="1">
            <a:latin typeface="Arial" panose="020B0604020202020204" pitchFamily="34" charset="0"/>
            <a:cs typeface="Arial" panose="020B0604020202020204" pitchFamily="34" charset="0"/>
          </a:endParaRPr>
        </a:p>
      </dgm:t>
    </dgm:pt>
    <dgm:pt modelId="{1138A095-B705-485C-8471-721890D8B3B6}" cxnId="{D83ABC9C-A10F-4241-B754-30CEBCD99F50}" type="sibTrans">
      <dgm:prSet/>
      <dgm:spPr/>
      <dgm:t>
        <a:bodyPr/>
        <a:lstStyle/>
        <a:p>
          <a:endParaRPr lang="es-ES" sz="3200" b="1">
            <a:latin typeface="Arial" panose="020B0604020202020204" pitchFamily="34" charset="0"/>
            <a:cs typeface="Arial" panose="020B0604020202020204" pitchFamily="34" charset="0"/>
          </a:endParaRPr>
        </a:p>
      </dgm:t>
    </dgm:pt>
    <dgm:pt modelId="{1025CCAB-3302-4858-8583-E6F31E2DDD45}">
      <dgm:prSet phldrT="[Texto]" custT="1"/>
      <dgm:spPr/>
      <dgm:t>
        <a:bodyPr/>
        <a:lstStyle/>
        <a:p>
          <a:r>
            <a:rPr lang="es-ES_tradnl" sz="1800" b="1" dirty="0">
              <a:latin typeface="Arial" panose="020B0604020202020204" pitchFamily="34" charset="0"/>
              <a:cs typeface="Arial" panose="020B0604020202020204" pitchFamily="34" charset="0"/>
            </a:rPr>
            <a:t>Formación Doctoral</a:t>
          </a:r>
          <a:endParaRPr lang="es-ES" sz="1800" b="1" dirty="0">
            <a:latin typeface="Arial" panose="020B0604020202020204" pitchFamily="34" charset="0"/>
            <a:cs typeface="Arial" panose="020B0604020202020204" pitchFamily="34" charset="0"/>
          </a:endParaRPr>
        </a:p>
      </dgm:t>
    </dgm:pt>
    <dgm:pt modelId="{0D39ABD1-C446-4EA6-AD9A-943F65DE992B}" cxnId="{BCB96A08-EABC-4725-A3CA-879636AD3685}" type="parTrans">
      <dgm:prSet/>
      <dgm:spPr/>
      <dgm:t>
        <a:bodyPr/>
        <a:lstStyle/>
        <a:p>
          <a:endParaRPr lang="es-ES" sz="3200" b="1">
            <a:latin typeface="Arial" panose="020B0604020202020204" pitchFamily="34" charset="0"/>
            <a:cs typeface="Arial" panose="020B0604020202020204" pitchFamily="34" charset="0"/>
          </a:endParaRPr>
        </a:p>
      </dgm:t>
    </dgm:pt>
    <dgm:pt modelId="{0B798FF1-EC20-4990-9F89-116A3366DC6C}" cxnId="{BCB96A08-EABC-4725-A3CA-879636AD3685}" type="sibTrans">
      <dgm:prSet/>
      <dgm:spPr/>
      <dgm:t>
        <a:bodyPr/>
        <a:lstStyle/>
        <a:p>
          <a:endParaRPr lang="es-ES" sz="3200" b="1">
            <a:latin typeface="Arial" panose="020B0604020202020204" pitchFamily="34" charset="0"/>
            <a:cs typeface="Arial" panose="020B0604020202020204" pitchFamily="34" charset="0"/>
          </a:endParaRPr>
        </a:p>
      </dgm:t>
    </dgm:pt>
    <dgm:pt modelId="{C4E7E701-B4C1-4E5E-9C58-413CA7955DCE}">
      <dgm:prSet phldrT="[Texto]" custT="1"/>
      <dgm:spPr/>
      <dgm:t>
        <a:bodyPr/>
        <a:lstStyle/>
        <a:p>
          <a:r>
            <a:rPr lang="es-ES_tradnl" sz="1600" b="1" dirty="0">
              <a:latin typeface="Arial" panose="020B0604020202020204" pitchFamily="34" charset="0"/>
              <a:cs typeface="Arial" panose="020B0604020202020204" pitchFamily="34" charset="0"/>
            </a:rPr>
            <a:t>Líneas del Programa de doctorado</a:t>
          </a:r>
          <a:endParaRPr lang="es-ES" sz="1600" b="1" dirty="0">
            <a:latin typeface="Arial" panose="020B0604020202020204" pitchFamily="34" charset="0"/>
            <a:cs typeface="Arial" panose="020B0604020202020204" pitchFamily="34" charset="0"/>
          </a:endParaRPr>
        </a:p>
      </dgm:t>
    </dgm:pt>
    <dgm:pt modelId="{5D777D35-324B-4811-A2FA-7232C1019DA2}" cxnId="{3D8825CB-1363-4B7E-A98C-256F608C823B}" type="parTrans">
      <dgm:prSet/>
      <dgm:spPr/>
      <dgm:t>
        <a:bodyPr/>
        <a:lstStyle/>
        <a:p>
          <a:endParaRPr lang="es-ES" sz="3200" b="1">
            <a:latin typeface="Arial" panose="020B0604020202020204" pitchFamily="34" charset="0"/>
            <a:cs typeface="Arial" panose="020B0604020202020204" pitchFamily="34" charset="0"/>
          </a:endParaRPr>
        </a:p>
      </dgm:t>
    </dgm:pt>
    <dgm:pt modelId="{9B9D5450-D925-4F84-AD42-0C18C0140CDA}" cxnId="{3D8825CB-1363-4B7E-A98C-256F608C823B}" type="sibTrans">
      <dgm:prSet/>
      <dgm:spPr/>
      <dgm:t>
        <a:bodyPr/>
        <a:lstStyle/>
        <a:p>
          <a:endParaRPr lang="es-ES" sz="3200" b="1">
            <a:latin typeface="Arial" panose="020B0604020202020204" pitchFamily="34" charset="0"/>
            <a:cs typeface="Arial" panose="020B0604020202020204" pitchFamily="34" charset="0"/>
          </a:endParaRPr>
        </a:p>
      </dgm:t>
    </dgm:pt>
    <dgm:pt modelId="{4DF4B577-F753-4E60-8C9C-2756B517ECDE}">
      <dgm:prSet phldrT="[Texto]" custT="1"/>
      <dgm:spPr/>
      <dgm:t>
        <a:bodyPr/>
        <a:lstStyle/>
        <a:p>
          <a:r>
            <a:rPr lang="es-ES_tradnl" sz="1800" b="1" dirty="0">
              <a:latin typeface="Arial" panose="020B0604020202020204" pitchFamily="34" charset="0"/>
              <a:cs typeface="Arial" panose="020B0604020202020204" pitchFamily="34" charset="0"/>
            </a:rPr>
            <a:t>Contribuir al desarrollo económico y social del país</a:t>
          </a:r>
          <a:endParaRPr lang="es-ES" sz="1800" b="1" dirty="0">
            <a:latin typeface="Arial" panose="020B0604020202020204" pitchFamily="34" charset="0"/>
            <a:cs typeface="Arial" panose="020B0604020202020204" pitchFamily="34" charset="0"/>
          </a:endParaRPr>
        </a:p>
      </dgm:t>
    </dgm:pt>
    <dgm:pt modelId="{F54C0D4E-4780-4F1F-9793-6CD2E9B48ED2}" cxnId="{C72EE333-D8AB-4702-AACA-D6470AD0F5E4}" type="parTrans">
      <dgm:prSet/>
      <dgm:spPr/>
      <dgm:t>
        <a:bodyPr/>
        <a:lstStyle/>
        <a:p>
          <a:endParaRPr lang="es-ES" sz="3200" b="1">
            <a:latin typeface="Arial" panose="020B0604020202020204" pitchFamily="34" charset="0"/>
            <a:cs typeface="Arial" panose="020B0604020202020204" pitchFamily="34" charset="0"/>
          </a:endParaRPr>
        </a:p>
      </dgm:t>
    </dgm:pt>
    <dgm:pt modelId="{AD427A23-59D2-4DB3-8809-7A1EE4F97BEE}" cxnId="{C72EE333-D8AB-4702-AACA-D6470AD0F5E4}" type="sibTrans">
      <dgm:prSet/>
      <dgm:spPr/>
      <dgm:t>
        <a:bodyPr/>
        <a:lstStyle/>
        <a:p>
          <a:endParaRPr lang="es-ES" sz="3200" b="1">
            <a:latin typeface="Arial" panose="020B0604020202020204" pitchFamily="34" charset="0"/>
            <a:cs typeface="Arial" panose="020B0604020202020204" pitchFamily="34" charset="0"/>
          </a:endParaRPr>
        </a:p>
      </dgm:t>
    </dgm:pt>
    <dgm:pt modelId="{FF4CFD57-2C16-4DBB-AB3A-F5C030825FF4}">
      <dgm:prSet phldrT="[Texto]" custT="1"/>
      <dgm:spPr/>
      <dgm:t>
        <a:bodyPr/>
        <a:lstStyle/>
        <a:p>
          <a:r>
            <a:rPr lang="es-ES" sz="2000" b="1" dirty="0">
              <a:latin typeface="Arial" panose="020B0604020202020204" pitchFamily="34" charset="0"/>
              <a:cs typeface="Arial" panose="020B0604020202020204" pitchFamily="34" charset="0"/>
            </a:rPr>
            <a:t>Actividades integradas</a:t>
          </a:r>
        </a:p>
      </dgm:t>
    </dgm:pt>
    <dgm:pt modelId="{2664A956-D0FD-49F9-9942-26DACEAEE954}" cxnId="{199C113C-7B34-4587-A5CC-283CFA6CB76C}" type="parTrans">
      <dgm:prSet/>
      <dgm:spPr/>
      <dgm:t>
        <a:bodyPr/>
        <a:lstStyle/>
        <a:p>
          <a:endParaRPr lang="es-ES" sz="3200" b="1">
            <a:latin typeface="Arial" panose="020B0604020202020204" pitchFamily="34" charset="0"/>
            <a:cs typeface="Arial" panose="020B0604020202020204" pitchFamily="34" charset="0"/>
          </a:endParaRPr>
        </a:p>
      </dgm:t>
    </dgm:pt>
    <dgm:pt modelId="{341628D0-1900-442D-84BF-80450CF87E8A}" cxnId="{199C113C-7B34-4587-A5CC-283CFA6CB76C}" type="sibTrans">
      <dgm:prSet/>
      <dgm:spPr/>
      <dgm:t>
        <a:bodyPr/>
        <a:lstStyle/>
        <a:p>
          <a:endParaRPr lang="es-ES" sz="3200" b="1">
            <a:latin typeface="Arial" panose="020B0604020202020204" pitchFamily="34" charset="0"/>
            <a:cs typeface="Arial" panose="020B0604020202020204" pitchFamily="34" charset="0"/>
          </a:endParaRPr>
        </a:p>
      </dgm:t>
    </dgm:pt>
    <dgm:pt modelId="{7BFEF93B-0747-49BD-A483-0EDE667A3EB8}">
      <dgm:prSet phldrT="[Texto]" custT="1"/>
      <dgm:spPr/>
      <dgm:t>
        <a:bodyPr/>
        <a:lstStyle/>
        <a:p>
          <a:r>
            <a:rPr lang="es-ES_tradnl" sz="1400" b="1" dirty="0">
              <a:latin typeface="Arial" panose="020B0604020202020204" pitchFamily="34" charset="0"/>
              <a:cs typeface="Arial" panose="020B0604020202020204" pitchFamily="34" charset="0"/>
            </a:rPr>
            <a:t>Alineados a las prioridades nacionales, territoriales, empresariales o institucionales</a:t>
          </a:r>
          <a:endParaRPr lang="es-ES" sz="1400" b="1" dirty="0">
            <a:latin typeface="Arial" panose="020B0604020202020204" pitchFamily="34" charset="0"/>
            <a:cs typeface="Arial" panose="020B0604020202020204" pitchFamily="34" charset="0"/>
          </a:endParaRPr>
        </a:p>
      </dgm:t>
    </dgm:pt>
    <dgm:pt modelId="{AA39BA7B-C458-4E87-908D-DCC05F1DED3A}" cxnId="{D172C5FA-7E2A-49C0-84CC-7B3CB1A81204}" type="parTrans">
      <dgm:prSet/>
      <dgm:spPr/>
      <dgm:t>
        <a:bodyPr/>
        <a:lstStyle/>
        <a:p>
          <a:endParaRPr lang="es-ES" sz="3200" b="1">
            <a:latin typeface="Arial" panose="020B0604020202020204" pitchFamily="34" charset="0"/>
            <a:cs typeface="Arial" panose="020B0604020202020204" pitchFamily="34" charset="0"/>
          </a:endParaRPr>
        </a:p>
      </dgm:t>
    </dgm:pt>
    <dgm:pt modelId="{B202E970-5BE5-417D-BAAD-285E4AD2CB0C}" cxnId="{D172C5FA-7E2A-49C0-84CC-7B3CB1A81204}" type="sibTrans">
      <dgm:prSet/>
      <dgm:spPr/>
      <dgm:t>
        <a:bodyPr/>
        <a:lstStyle/>
        <a:p>
          <a:endParaRPr lang="es-ES" sz="3200" b="1">
            <a:latin typeface="Arial" panose="020B0604020202020204" pitchFamily="34" charset="0"/>
            <a:cs typeface="Arial" panose="020B0604020202020204" pitchFamily="34" charset="0"/>
          </a:endParaRPr>
        </a:p>
      </dgm:t>
    </dgm:pt>
    <dgm:pt modelId="{A51813A8-5794-45F9-91CC-62579EFEB42A}" type="pres">
      <dgm:prSet presAssocID="{4289852E-A04F-48B0-8CC4-046CCB2B3F68}" presName="mainComposite" presStyleCnt="0">
        <dgm:presLayoutVars>
          <dgm:chPref val="1"/>
          <dgm:dir/>
          <dgm:animOne val="branch"/>
          <dgm:animLvl val="lvl"/>
          <dgm:resizeHandles val="exact"/>
        </dgm:presLayoutVars>
      </dgm:prSet>
      <dgm:spPr/>
    </dgm:pt>
    <dgm:pt modelId="{7917CC7F-FDB9-4406-AFA0-4CFEF8378155}" type="pres">
      <dgm:prSet presAssocID="{4289852E-A04F-48B0-8CC4-046CCB2B3F68}" presName="hierFlow" presStyleCnt="0"/>
      <dgm:spPr/>
    </dgm:pt>
    <dgm:pt modelId="{3CEF205D-97D8-4478-A6E0-6B898B6EC6E8}" type="pres">
      <dgm:prSet presAssocID="{4289852E-A04F-48B0-8CC4-046CCB2B3F68}" presName="firstBuf" presStyleCnt="0"/>
      <dgm:spPr/>
    </dgm:pt>
    <dgm:pt modelId="{7FC5CACA-2E93-4BDD-85E9-308D671F9DF1}" type="pres">
      <dgm:prSet presAssocID="{4289852E-A04F-48B0-8CC4-046CCB2B3F68}" presName="hierChild1" presStyleCnt="0">
        <dgm:presLayoutVars>
          <dgm:chPref val="1"/>
          <dgm:animOne val="branch"/>
          <dgm:animLvl val="lvl"/>
        </dgm:presLayoutVars>
      </dgm:prSet>
      <dgm:spPr/>
    </dgm:pt>
    <dgm:pt modelId="{3A5A1185-EE1D-404D-AF14-9016416B07FA}" type="pres">
      <dgm:prSet presAssocID="{42260948-8124-440A-85EF-54288ABC660E}" presName="Name14" presStyleCnt="0"/>
      <dgm:spPr/>
    </dgm:pt>
    <dgm:pt modelId="{416BDE3D-6E0B-46C2-90EE-2C5262AA25AB}" type="pres">
      <dgm:prSet presAssocID="{42260948-8124-440A-85EF-54288ABC660E}" presName="level1Shape" presStyleLbl="node0" presStyleIdx="0" presStyleCnt="1">
        <dgm:presLayoutVars>
          <dgm:chPref val="3"/>
        </dgm:presLayoutVars>
      </dgm:prSet>
      <dgm:spPr/>
    </dgm:pt>
    <dgm:pt modelId="{0E2E0072-A017-48E4-88D3-4836849DE73F}" type="pres">
      <dgm:prSet presAssocID="{42260948-8124-440A-85EF-54288ABC660E}" presName="hierChild2" presStyleCnt="0"/>
      <dgm:spPr/>
    </dgm:pt>
    <dgm:pt modelId="{2ACEEC21-C08F-4C91-8883-1B35E21B07F0}" type="pres">
      <dgm:prSet presAssocID="{D9EAFEB8-69B9-4B06-9108-B32BB04EDC70}" presName="Name19" presStyleLbl="parChTrans1D2" presStyleIdx="0" presStyleCnt="2"/>
      <dgm:spPr/>
    </dgm:pt>
    <dgm:pt modelId="{1E051C29-0F69-4468-83FF-89946B2D1DFF}" type="pres">
      <dgm:prSet presAssocID="{481432F2-C053-4D34-82E4-50B38498A989}" presName="Name21" presStyleCnt="0"/>
      <dgm:spPr/>
    </dgm:pt>
    <dgm:pt modelId="{4415B308-F4BA-4415-AF90-194191EB399E}" type="pres">
      <dgm:prSet presAssocID="{481432F2-C053-4D34-82E4-50B38498A989}" presName="level2Shape" presStyleLbl="node2" presStyleIdx="0" presStyleCnt="2" custScaleX="158394"/>
      <dgm:spPr/>
    </dgm:pt>
    <dgm:pt modelId="{B70F2BBC-37CE-4AE3-9D21-1759385C8482}" type="pres">
      <dgm:prSet presAssocID="{481432F2-C053-4D34-82E4-50B38498A989}" presName="hierChild3" presStyleCnt="0"/>
      <dgm:spPr/>
    </dgm:pt>
    <dgm:pt modelId="{610AF7A2-2A68-459E-AF62-B43DE532DB05}" type="pres">
      <dgm:prSet presAssocID="{1C3E7C06-B4ED-4AE1-8BA0-CF1445B6AEC7}" presName="Name19" presStyleLbl="parChTrans1D3" presStyleIdx="0" presStyleCnt="3"/>
      <dgm:spPr/>
    </dgm:pt>
    <dgm:pt modelId="{DADBB2A7-D9B6-4B83-9738-A8BDCD93FE40}" type="pres">
      <dgm:prSet presAssocID="{E171D2C9-38F6-43FF-A15E-64F2652808A9}" presName="Name21" presStyleCnt="0"/>
      <dgm:spPr/>
    </dgm:pt>
    <dgm:pt modelId="{038DB5F7-C2DE-455D-838E-BCBE05E36924}" type="pres">
      <dgm:prSet presAssocID="{E171D2C9-38F6-43FF-A15E-64F2652808A9}" presName="level2Shape" presStyleLbl="node3" presStyleIdx="0" presStyleCnt="3"/>
      <dgm:spPr/>
    </dgm:pt>
    <dgm:pt modelId="{A3EBE1F8-2185-46D5-8920-8DE1CEFE84F8}" type="pres">
      <dgm:prSet presAssocID="{E171D2C9-38F6-43FF-A15E-64F2652808A9}" presName="hierChild3" presStyleCnt="0"/>
      <dgm:spPr/>
    </dgm:pt>
    <dgm:pt modelId="{A8BE6F65-69E8-4A04-9C56-C48E4DAF0865}" type="pres">
      <dgm:prSet presAssocID="{C0AA01B3-6598-4CC8-9135-62C9253B3547}" presName="Name19" presStyleLbl="parChTrans1D3" presStyleIdx="1" presStyleCnt="3"/>
      <dgm:spPr/>
    </dgm:pt>
    <dgm:pt modelId="{D7BBC250-3532-42E0-98A4-F52919C319FE}" type="pres">
      <dgm:prSet presAssocID="{FAA46D70-B3F3-43C9-8EE7-C3C45CEE964D}" presName="Name21" presStyleCnt="0"/>
      <dgm:spPr/>
    </dgm:pt>
    <dgm:pt modelId="{FBEE7381-38FA-4D55-94AF-DCF24CAED19F}" type="pres">
      <dgm:prSet presAssocID="{FAA46D70-B3F3-43C9-8EE7-C3C45CEE964D}" presName="level2Shape" presStyleLbl="node3" presStyleIdx="1" presStyleCnt="3"/>
      <dgm:spPr/>
    </dgm:pt>
    <dgm:pt modelId="{EFA932FF-D4FE-4364-B4C7-4546176F5CBE}" type="pres">
      <dgm:prSet presAssocID="{FAA46D70-B3F3-43C9-8EE7-C3C45CEE964D}" presName="hierChild3" presStyleCnt="0"/>
      <dgm:spPr/>
    </dgm:pt>
    <dgm:pt modelId="{0CEB1529-C7DF-4E56-ADC3-88241D2D7B32}" type="pres">
      <dgm:prSet presAssocID="{0D39ABD1-C446-4EA6-AD9A-943F65DE992B}" presName="Name19" presStyleLbl="parChTrans1D2" presStyleIdx="1" presStyleCnt="2"/>
      <dgm:spPr/>
    </dgm:pt>
    <dgm:pt modelId="{2A3665C7-4DA3-4E50-9B47-02A9F16959A2}" type="pres">
      <dgm:prSet presAssocID="{1025CCAB-3302-4858-8583-E6F31E2DDD45}" presName="Name21" presStyleCnt="0"/>
      <dgm:spPr/>
    </dgm:pt>
    <dgm:pt modelId="{9A5E7A94-3892-491D-95DB-A2D56DC43221}" type="pres">
      <dgm:prSet presAssocID="{1025CCAB-3302-4858-8583-E6F31E2DDD45}" presName="level2Shape" presStyleLbl="node2" presStyleIdx="1" presStyleCnt="2" custScaleX="129502"/>
      <dgm:spPr/>
    </dgm:pt>
    <dgm:pt modelId="{87974BF3-5176-467F-832D-73C93EBADA04}" type="pres">
      <dgm:prSet presAssocID="{1025CCAB-3302-4858-8583-E6F31E2DDD45}" presName="hierChild3" presStyleCnt="0"/>
      <dgm:spPr/>
    </dgm:pt>
    <dgm:pt modelId="{F4447A44-B49D-495A-AC33-2AB56DB52FCC}" type="pres">
      <dgm:prSet presAssocID="{5D777D35-324B-4811-A2FA-7232C1019DA2}" presName="Name19" presStyleLbl="parChTrans1D3" presStyleIdx="2" presStyleCnt="3"/>
      <dgm:spPr/>
    </dgm:pt>
    <dgm:pt modelId="{71E84B45-15BE-4E94-B5CB-9B1837C8F3B6}" type="pres">
      <dgm:prSet presAssocID="{C4E7E701-B4C1-4E5E-9C58-413CA7955DCE}" presName="Name21" presStyleCnt="0"/>
      <dgm:spPr/>
    </dgm:pt>
    <dgm:pt modelId="{145B6523-7815-438A-87DD-EA6522BC103A}" type="pres">
      <dgm:prSet presAssocID="{C4E7E701-B4C1-4E5E-9C58-413CA7955DCE}" presName="level2Shape" presStyleLbl="node3" presStyleIdx="2" presStyleCnt="3" custScaleX="115589"/>
      <dgm:spPr/>
    </dgm:pt>
    <dgm:pt modelId="{152BDFBB-BD84-4F88-86DB-9441E32DD9DA}" type="pres">
      <dgm:prSet presAssocID="{C4E7E701-B4C1-4E5E-9C58-413CA7955DCE}" presName="hierChild3" presStyleCnt="0"/>
      <dgm:spPr/>
    </dgm:pt>
    <dgm:pt modelId="{D21D10B1-7D3C-4D58-BAE6-BE59F25372FC}" type="pres">
      <dgm:prSet presAssocID="{4289852E-A04F-48B0-8CC4-046CCB2B3F68}" presName="bgShapesFlow" presStyleCnt="0"/>
      <dgm:spPr/>
    </dgm:pt>
    <dgm:pt modelId="{E202273C-30AB-47EC-B13A-3EEC380378B2}" type="pres">
      <dgm:prSet presAssocID="{4DF4B577-F753-4E60-8C9C-2756B517ECDE}" presName="rectComp" presStyleCnt="0"/>
      <dgm:spPr/>
    </dgm:pt>
    <dgm:pt modelId="{55ECA40A-DB2D-45C9-87B6-A9DC520D8D1A}" type="pres">
      <dgm:prSet presAssocID="{4DF4B577-F753-4E60-8C9C-2756B517ECDE}" presName="bgRect" presStyleLbl="bgShp" presStyleIdx="0" presStyleCnt="3"/>
      <dgm:spPr/>
    </dgm:pt>
    <dgm:pt modelId="{FA558F11-E595-4AAE-8BBF-9AF7BE4AA11E}" type="pres">
      <dgm:prSet presAssocID="{4DF4B577-F753-4E60-8C9C-2756B517ECDE}" presName="bgRectTx" presStyleLbl="bgShp" presStyleIdx="0" presStyleCnt="3">
        <dgm:presLayoutVars>
          <dgm:bulletEnabled val="1"/>
        </dgm:presLayoutVars>
      </dgm:prSet>
      <dgm:spPr/>
    </dgm:pt>
    <dgm:pt modelId="{4566E18E-3777-49A4-A69C-879FA18F78C5}" type="pres">
      <dgm:prSet presAssocID="{4DF4B577-F753-4E60-8C9C-2756B517ECDE}" presName="spComp" presStyleCnt="0"/>
      <dgm:spPr/>
    </dgm:pt>
    <dgm:pt modelId="{04625F97-75CE-40CB-9E26-8236FAF69E6D}" type="pres">
      <dgm:prSet presAssocID="{4DF4B577-F753-4E60-8C9C-2756B517ECDE}" presName="vSp" presStyleCnt="0"/>
      <dgm:spPr/>
    </dgm:pt>
    <dgm:pt modelId="{774107D2-9F3A-4143-87CA-ED657DD36204}" type="pres">
      <dgm:prSet presAssocID="{FF4CFD57-2C16-4DBB-AB3A-F5C030825FF4}" presName="rectComp" presStyleCnt="0"/>
      <dgm:spPr/>
    </dgm:pt>
    <dgm:pt modelId="{255D10EF-22A4-4125-991F-B4E734E1EB00}" type="pres">
      <dgm:prSet presAssocID="{FF4CFD57-2C16-4DBB-AB3A-F5C030825FF4}" presName="bgRect" presStyleLbl="bgShp" presStyleIdx="1" presStyleCnt="3"/>
      <dgm:spPr/>
    </dgm:pt>
    <dgm:pt modelId="{E17DD873-9FCD-4FAA-8FA3-B1366A4E2B8D}" type="pres">
      <dgm:prSet presAssocID="{FF4CFD57-2C16-4DBB-AB3A-F5C030825FF4}" presName="bgRectTx" presStyleLbl="bgShp" presStyleIdx="1" presStyleCnt="3">
        <dgm:presLayoutVars>
          <dgm:bulletEnabled val="1"/>
        </dgm:presLayoutVars>
      </dgm:prSet>
      <dgm:spPr/>
    </dgm:pt>
    <dgm:pt modelId="{CEF72B36-6ABF-4699-B08C-5C90AC405B1D}" type="pres">
      <dgm:prSet presAssocID="{FF4CFD57-2C16-4DBB-AB3A-F5C030825FF4}" presName="spComp" presStyleCnt="0"/>
      <dgm:spPr/>
    </dgm:pt>
    <dgm:pt modelId="{86C62D19-91D0-4E3B-9F22-4D104623F744}" type="pres">
      <dgm:prSet presAssocID="{FF4CFD57-2C16-4DBB-AB3A-F5C030825FF4}" presName="vSp" presStyleCnt="0"/>
      <dgm:spPr/>
    </dgm:pt>
    <dgm:pt modelId="{7315EFE0-ADF6-4833-BF4C-8FAD25F4E69C}" type="pres">
      <dgm:prSet presAssocID="{7BFEF93B-0747-49BD-A483-0EDE667A3EB8}" presName="rectComp" presStyleCnt="0"/>
      <dgm:spPr/>
    </dgm:pt>
    <dgm:pt modelId="{D99AED15-8CA0-49E3-812E-4DF5A487B626}" type="pres">
      <dgm:prSet presAssocID="{7BFEF93B-0747-49BD-A483-0EDE667A3EB8}" presName="bgRect" presStyleLbl="bgShp" presStyleIdx="2" presStyleCnt="3"/>
      <dgm:spPr/>
    </dgm:pt>
    <dgm:pt modelId="{E84B70E2-54CF-43C1-B88E-FB94D5F853FC}" type="pres">
      <dgm:prSet presAssocID="{7BFEF93B-0747-49BD-A483-0EDE667A3EB8}" presName="bgRectTx" presStyleLbl="bgShp" presStyleIdx="2" presStyleCnt="3">
        <dgm:presLayoutVars>
          <dgm:bulletEnabled val="1"/>
        </dgm:presLayoutVars>
      </dgm:prSet>
      <dgm:spPr/>
    </dgm:pt>
  </dgm:ptLst>
  <dgm:cxnLst>
    <dgm:cxn modelId="{BCB96A08-EABC-4725-A3CA-879636AD3685}" srcId="{42260948-8124-440A-85EF-54288ABC660E}" destId="{1025CCAB-3302-4858-8583-E6F31E2DDD45}" srcOrd="1" destOrd="0" parTransId="{0D39ABD1-C446-4EA6-AD9A-943F65DE992B}" sibTransId="{0B798FF1-EC20-4990-9F89-116A3366DC6C}"/>
    <dgm:cxn modelId="{0787FC0B-FDE0-47C0-98CB-B7185338585A}" type="presOf" srcId="{1C3E7C06-B4ED-4AE1-8BA0-CF1445B6AEC7}" destId="{610AF7A2-2A68-459E-AF62-B43DE532DB05}" srcOrd="0" destOrd="0" presId="urn:microsoft.com/office/officeart/2005/8/layout/hierarchy6"/>
    <dgm:cxn modelId="{C49FE017-4111-4C12-B3CA-E12349C91FCC}" type="presOf" srcId="{FAA46D70-B3F3-43C9-8EE7-C3C45CEE964D}" destId="{FBEE7381-38FA-4D55-94AF-DCF24CAED19F}" srcOrd="0" destOrd="0" presId="urn:microsoft.com/office/officeart/2005/8/layout/hierarchy6"/>
    <dgm:cxn modelId="{1C55A728-1BA0-4C2E-873C-3AD1FB340729}" type="presOf" srcId="{D9EAFEB8-69B9-4B06-9108-B32BB04EDC70}" destId="{2ACEEC21-C08F-4C91-8883-1B35E21B07F0}" srcOrd="0" destOrd="0" presId="urn:microsoft.com/office/officeart/2005/8/layout/hierarchy6"/>
    <dgm:cxn modelId="{438CCD2D-5BFE-4120-8E6D-8BAF60CD1168}" type="presOf" srcId="{42260948-8124-440A-85EF-54288ABC660E}" destId="{416BDE3D-6E0B-46C2-90EE-2C5262AA25AB}" srcOrd="0" destOrd="0" presId="urn:microsoft.com/office/officeart/2005/8/layout/hierarchy6"/>
    <dgm:cxn modelId="{C72EE333-D8AB-4702-AACA-D6470AD0F5E4}" srcId="{4289852E-A04F-48B0-8CC4-046CCB2B3F68}" destId="{4DF4B577-F753-4E60-8C9C-2756B517ECDE}" srcOrd="1" destOrd="0" parTransId="{F54C0D4E-4780-4F1F-9793-6CD2E9B48ED2}" sibTransId="{AD427A23-59D2-4DB3-8809-7A1EE4F97BEE}"/>
    <dgm:cxn modelId="{FCEB233A-DFCC-43B5-B112-F0777CFE2D5B}" type="presOf" srcId="{FF4CFD57-2C16-4DBB-AB3A-F5C030825FF4}" destId="{E17DD873-9FCD-4FAA-8FA3-B1366A4E2B8D}" srcOrd="1" destOrd="0" presId="urn:microsoft.com/office/officeart/2005/8/layout/hierarchy6"/>
    <dgm:cxn modelId="{199C113C-7B34-4587-A5CC-283CFA6CB76C}" srcId="{4289852E-A04F-48B0-8CC4-046CCB2B3F68}" destId="{FF4CFD57-2C16-4DBB-AB3A-F5C030825FF4}" srcOrd="2" destOrd="0" parTransId="{2664A956-D0FD-49F9-9942-26DACEAEE954}" sibTransId="{341628D0-1900-442D-84BF-80450CF87E8A}"/>
    <dgm:cxn modelId="{53AC953E-2186-43B7-9ED3-D485BB1F9C30}" type="presOf" srcId="{7BFEF93B-0747-49BD-A483-0EDE667A3EB8}" destId="{D99AED15-8CA0-49E3-812E-4DF5A487B626}" srcOrd="0" destOrd="0" presId="urn:microsoft.com/office/officeart/2005/8/layout/hierarchy6"/>
    <dgm:cxn modelId="{98065D61-C4C8-4166-BB15-F3E711B345E4}" type="presOf" srcId="{1025CCAB-3302-4858-8583-E6F31E2DDD45}" destId="{9A5E7A94-3892-491D-95DB-A2D56DC43221}" srcOrd="0" destOrd="0" presId="urn:microsoft.com/office/officeart/2005/8/layout/hierarchy6"/>
    <dgm:cxn modelId="{C9885464-E64F-4CDE-AF07-48050248AE72}" type="presOf" srcId="{481432F2-C053-4D34-82E4-50B38498A989}" destId="{4415B308-F4BA-4415-AF90-194191EB399E}" srcOrd="0" destOrd="0" presId="urn:microsoft.com/office/officeart/2005/8/layout/hierarchy6"/>
    <dgm:cxn modelId="{CDAA8D52-3315-4E98-AD1C-6418480BFE71}" srcId="{4289852E-A04F-48B0-8CC4-046CCB2B3F68}" destId="{42260948-8124-440A-85EF-54288ABC660E}" srcOrd="0" destOrd="0" parTransId="{CF5223EB-9162-439D-A8A6-CB267F32579C}" sibTransId="{C6E01732-E85A-426B-90DF-1C7B947B32C7}"/>
    <dgm:cxn modelId="{96A29D52-AC7E-4EF1-A6C0-058F744CE6C3}" srcId="{42260948-8124-440A-85EF-54288ABC660E}" destId="{481432F2-C053-4D34-82E4-50B38498A989}" srcOrd="0" destOrd="0" parTransId="{D9EAFEB8-69B9-4B06-9108-B32BB04EDC70}" sibTransId="{9140D802-8185-4AB4-89DD-8C342729E88E}"/>
    <dgm:cxn modelId="{30775C58-CA4A-41C3-9FB7-DF33A1B28599}" type="presOf" srcId="{4DF4B577-F753-4E60-8C9C-2756B517ECDE}" destId="{FA558F11-E595-4AAE-8BBF-9AF7BE4AA11E}" srcOrd="1" destOrd="0" presId="urn:microsoft.com/office/officeart/2005/8/layout/hierarchy6"/>
    <dgm:cxn modelId="{8F0A2385-5CED-4DC2-9208-94396E2E0DEC}" type="presOf" srcId="{E171D2C9-38F6-43FF-A15E-64F2652808A9}" destId="{038DB5F7-C2DE-455D-838E-BCBE05E36924}" srcOrd="0" destOrd="0" presId="urn:microsoft.com/office/officeart/2005/8/layout/hierarchy6"/>
    <dgm:cxn modelId="{D83ABC9C-A10F-4241-B754-30CEBCD99F50}" srcId="{481432F2-C053-4D34-82E4-50B38498A989}" destId="{FAA46D70-B3F3-43C9-8EE7-C3C45CEE964D}" srcOrd="1" destOrd="0" parTransId="{C0AA01B3-6598-4CC8-9135-62C9253B3547}" sibTransId="{1138A095-B705-485C-8471-721890D8B3B6}"/>
    <dgm:cxn modelId="{5C4B9AA9-7358-440F-8EDB-018F21F0FAC4}" type="presOf" srcId="{4DF4B577-F753-4E60-8C9C-2756B517ECDE}" destId="{55ECA40A-DB2D-45C9-87B6-A9DC520D8D1A}" srcOrd="0" destOrd="0" presId="urn:microsoft.com/office/officeart/2005/8/layout/hierarchy6"/>
    <dgm:cxn modelId="{18F8DEAC-A51C-4501-AB68-9676309F0377}" type="presOf" srcId="{0D39ABD1-C446-4EA6-AD9A-943F65DE992B}" destId="{0CEB1529-C7DF-4E56-ADC3-88241D2D7B32}" srcOrd="0" destOrd="0" presId="urn:microsoft.com/office/officeart/2005/8/layout/hierarchy6"/>
    <dgm:cxn modelId="{290ADAB1-24EE-47FD-85D1-CDA3E17653A4}" type="presOf" srcId="{7BFEF93B-0747-49BD-A483-0EDE667A3EB8}" destId="{E84B70E2-54CF-43C1-B88E-FB94D5F853FC}" srcOrd="1" destOrd="0" presId="urn:microsoft.com/office/officeart/2005/8/layout/hierarchy6"/>
    <dgm:cxn modelId="{3D8825CB-1363-4B7E-A98C-256F608C823B}" srcId="{1025CCAB-3302-4858-8583-E6F31E2DDD45}" destId="{C4E7E701-B4C1-4E5E-9C58-413CA7955DCE}" srcOrd="0" destOrd="0" parTransId="{5D777D35-324B-4811-A2FA-7232C1019DA2}" sibTransId="{9B9D5450-D925-4F84-AD42-0C18C0140CDA}"/>
    <dgm:cxn modelId="{26B890CB-07B2-4DB9-B98D-451F346BFFB0}" type="presOf" srcId="{4289852E-A04F-48B0-8CC4-046CCB2B3F68}" destId="{A51813A8-5794-45F9-91CC-62579EFEB42A}" srcOrd="0" destOrd="0" presId="urn:microsoft.com/office/officeart/2005/8/layout/hierarchy6"/>
    <dgm:cxn modelId="{65B551DD-D135-417D-AC46-74C32CB8964D}" type="presOf" srcId="{C4E7E701-B4C1-4E5E-9C58-413CA7955DCE}" destId="{145B6523-7815-438A-87DD-EA6522BC103A}" srcOrd="0" destOrd="0" presId="urn:microsoft.com/office/officeart/2005/8/layout/hierarchy6"/>
    <dgm:cxn modelId="{0C3BBDF1-D5D0-4623-9855-56FADC29CF73}" type="presOf" srcId="{5D777D35-324B-4811-A2FA-7232C1019DA2}" destId="{F4447A44-B49D-495A-AC33-2AB56DB52FCC}" srcOrd="0" destOrd="0" presId="urn:microsoft.com/office/officeart/2005/8/layout/hierarchy6"/>
    <dgm:cxn modelId="{CF968CF6-2C78-4D63-BF8D-3ED1C9971922}" srcId="{481432F2-C053-4D34-82E4-50B38498A989}" destId="{E171D2C9-38F6-43FF-A15E-64F2652808A9}" srcOrd="0" destOrd="0" parTransId="{1C3E7C06-B4ED-4AE1-8BA0-CF1445B6AEC7}" sibTransId="{5CF69829-75CB-4DFC-9526-B97CA0E0FA46}"/>
    <dgm:cxn modelId="{D172C5FA-7E2A-49C0-84CC-7B3CB1A81204}" srcId="{4289852E-A04F-48B0-8CC4-046CCB2B3F68}" destId="{7BFEF93B-0747-49BD-A483-0EDE667A3EB8}" srcOrd="3" destOrd="0" parTransId="{AA39BA7B-C458-4E87-908D-DCC05F1DED3A}" sibTransId="{B202E970-5BE5-417D-BAAD-285E4AD2CB0C}"/>
    <dgm:cxn modelId="{9F078BFC-F817-4AD8-BCD0-3AE67BAF67F7}" type="presOf" srcId="{FF4CFD57-2C16-4DBB-AB3A-F5C030825FF4}" destId="{255D10EF-22A4-4125-991F-B4E734E1EB00}" srcOrd="0" destOrd="0" presId="urn:microsoft.com/office/officeart/2005/8/layout/hierarchy6"/>
    <dgm:cxn modelId="{FB713FFE-641E-4306-BB81-D4D2FE68E3B3}" type="presOf" srcId="{C0AA01B3-6598-4CC8-9135-62C9253B3547}" destId="{A8BE6F65-69E8-4A04-9C56-C48E4DAF0865}" srcOrd="0" destOrd="0" presId="urn:microsoft.com/office/officeart/2005/8/layout/hierarchy6"/>
    <dgm:cxn modelId="{24EA1F99-AB57-41E7-85D8-041F046FF749}" type="presParOf" srcId="{A51813A8-5794-45F9-91CC-62579EFEB42A}" destId="{7917CC7F-FDB9-4406-AFA0-4CFEF8378155}" srcOrd="0" destOrd="0" presId="urn:microsoft.com/office/officeart/2005/8/layout/hierarchy6"/>
    <dgm:cxn modelId="{9A4DF722-074B-49BC-9159-07361913ECC7}" type="presParOf" srcId="{7917CC7F-FDB9-4406-AFA0-4CFEF8378155}" destId="{3CEF205D-97D8-4478-A6E0-6B898B6EC6E8}" srcOrd="0" destOrd="0" presId="urn:microsoft.com/office/officeart/2005/8/layout/hierarchy6"/>
    <dgm:cxn modelId="{EB1D63CD-6CA4-47B5-B890-63C8821806AF}" type="presParOf" srcId="{7917CC7F-FDB9-4406-AFA0-4CFEF8378155}" destId="{7FC5CACA-2E93-4BDD-85E9-308D671F9DF1}" srcOrd="1" destOrd="0" presId="urn:microsoft.com/office/officeart/2005/8/layout/hierarchy6"/>
    <dgm:cxn modelId="{60EE3102-BB1E-44D6-89D5-734EC37393A9}" type="presParOf" srcId="{7FC5CACA-2E93-4BDD-85E9-308D671F9DF1}" destId="{3A5A1185-EE1D-404D-AF14-9016416B07FA}" srcOrd="0" destOrd="0" presId="urn:microsoft.com/office/officeart/2005/8/layout/hierarchy6"/>
    <dgm:cxn modelId="{0894FB44-D5CE-4383-B178-745BAD191A35}" type="presParOf" srcId="{3A5A1185-EE1D-404D-AF14-9016416B07FA}" destId="{416BDE3D-6E0B-46C2-90EE-2C5262AA25AB}" srcOrd="0" destOrd="0" presId="urn:microsoft.com/office/officeart/2005/8/layout/hierarchy6"/>
    <dgm:cxn modelId="{8833978D-9F14-4BCF-AE60-FFC2088E1C68}" type="presParOf" srcId="{3A5A1185-EE1D-404D-AF14-9016416B07FA}" destId="{0E2E0072-A017-48E4-88D3-4836849DE73F}" srcOrd="1" destOrd="0" presId="urn:microsoft.com/office/officeart/2005/8/layout/hierarchy6"/>
    <dgm:cxn modelId="{31A7A33B-A51E-45CA-8FB6-E24ADE39F7CB}" type="presParOf" srcId="{0E2E0072-A017-48E4-88D3-4836849DE73F}" destId="{2ACEEC21-C08F-4C91-8883-1B35E21B07F0}" srcOrd="0" destOrd="0" presId="urn:microsoft.com/office/officeart/2005/8/layout/hierarchy6"/>
    <dgm:cxn modelId="{858C088B-8160-4496-B2D7-F1B386A841F5}" type="presParOf" srcId="{0E2E0072-A017-48E4-88D3-4836849DE73F}" destId="{1E051C29-0F69-4468-83FF-89946B2D1DFF}" srcOrd="1" destOrd="0" presId="urn:microsoft.com/office/officeart/2005/8/layout/hierarchy6"/>
    <dgm:cxn modelId="{E8BE822F-73E7-4E4F-BE0F-C0C11A84E339}" type="presParOf" srcId="{1E051C29-0F69-4468-83FF-89946B2D1DFF}" destId="{4415B308-F4BA-4415-AF90-194191EB399E}" srcOrd="0" destOrd="0" presId="urn:microsoft.com/office/officeart/2005/8/layout/hierarchy6"/>
    <dgm:cxn modelId="{062B93AB-C48B-4D75-A517-39F0B52CCC9D}" type="presParOf" srcId="{1E051C29-0F69-4468-83FF-89946B2D1DFF}" destId="{B70F2BBC-37CE-4AE3-9D21-1759385C8482}" srcOrd="1" destOrd="0" presId="urn:microsoft.com/office/officeart/2005/8/layout/hierarchy6"/>
    <dgm:cxn modelId="{D9F46330-82E9-4C5D-80FD-D108D883A5D6}" type="presParOf" srcId="{B70F2BBC-37CE-4AE3-9D21-1759385C8482}" destId="{610AF7A2-2A68-459E-AF62-B43DE532DB05}" srcOrd="0" destOrd="0" presId="urn:microsoft.com/office/officeart/2005/8/layout/hierarchy6"/>
    <dgm:cxn modelId="{9E22BBE0-9BD4-40B6-8541-EB68C835D55B}" type="presParOf" srcId="{B70F2BBC-37CE-4AE3-9D21-1759385C8482}" destId="{DADBB2A7-D9B6-4B83-9738-A8BDCD93FE40}" srcOrd="1" destOrd="0" presId="urn:microsoft.com/office/officeart/2005/8/layout/hierarchy6"/>
    <dgm:cxn modelId="{C3D92A9D-3049-4194-8C10-F5771FFFF7CC}" type="presParOf" srcId="{DADBB2A7-D9B6-4B83-9738-A8BDCD93FE40}" destId="{038DB5F7-C2DE-455D-838E-BCBE05E36924}" srcOrd="0" destOrd="0" presId="urn:microsoft.com/office/officeart/2005/8/layout/hierarchy6"/>
    <dgm:cxn modelId="{D91414FC-A947-44B3-9A4B-9F2F1369D9C3}" type="presParOf" srcId="{DADBB2A7-D9B6-4B83-9738-A8BDCD93FE40}" destId="{A3EBE1F8-2185-46D5-8920-8DE1CEFE84F8}" srcOrd="1" destOrd="0" presId="urn:microsoft.com/office/officeart/2005/8/layout/hierarchy6"/>
    <dgm:cxn modelId="{4CDF882B-8649-49D0-8659-02A8E9F27F3C}" type="presParOf" srcId="{B70F2BBC-37CE-4AE3-9D21-1759385C8482}" destId="{A8BE6F65-69E8-4A04-9C56-C48E4DAF0865}" srcOrd="2" destOrd="0" presId="urn:microsoft.com/office/officeart/2005/8/layout/hierarchy6"/>
    <dgm:cxn modelId="{0AAFAD38-28A9-4FB2-8815-2F292FD66E46}" type="presParOf" srcId="{B70F2BBC-37CE-4AE3-9D21-1759385C8482}" destId="{D7BBC250-3532-42E0-98A4-F52919C319FE}" srcOrd="3" destOrd="0" presId="urn:microsoft.com/office/officeart/2005/8/layout/hierarchy6"/>
    <dgm:cxn modelId="{D2803BC7-B65B-4978-BEC9-B68F801CD48A}" type="presParOf" srcId="{D7BBC250-3532-42E0-98A4-F52919C319FE}" destId="{FBEE7381-38FA-4D55-94AF-DCF24CAED19F}" srcOrd="0" destOrd="0" presId="urn:microsoft.com/office/officeart/2005/8/layout/hierarchy6"/>
    <dgm:cxn modelId="{C9270275-D3E1-45A0-A3D2-DE771A5B6898}" type="presParOf" srcId="{D7BBC250-3532-42E0-98A4-F52919C319FE}" destId="{EFA932FF-D4FE-4364-B4C7-4546176F5CBE}" srcOrd="1" destOrd="0" presId="urn:microsoft.com/office/officeart/2005/8/layout/hierarchy6"/>
    <dgm:cxn modelId="{4E170D7B-3E2C-4C86-9EC8-5DB44133A77C}" type="presParOf" srcId="{0E2E0072-A017-48E4-88D3-4836849DE73F}" destId="{0CEB1529-C7DF-4E56-ADC3-88241D2D7B32}" srcOrd="2" destOrd="0" presId="urn:microsoft.com/office/officeart/2005/8/layout/hierarchy6"/>
    <dgm:cxn modelId="{E1948FD2-7A02-4336-83D9-E9231AA16ADF}" type="presParOf" srcId="{0E2E0072-A017-48E4-88D3-4836849DE73F}" destId="{2A3665C7-4DA3-4E50-9B47-02A9F16959A2}" srcOrd="3" destOrd="0" presId="urn:microsoft.com/office/officeart/2005/8/layout/hierarchy6"/>
    <dgm:cxn modelId="{C89A5A4D-4692-4E1C-A6A4-0B36D358D95C}" type="presParOf" srcId="{2A3665C7-4DA3-4E50-9B47-02A9F16959A2}" destId="{9A5E7A94-3892-491D-95DB-A2D56DC43221}" srcOrd="0" destOrd="0" presId="urn:microsoft.com/office/officeart/2005/8/layout/hierarchy6"/>
    <dgm:cxn modelId="{75013D48-0EC6-455E-A4F7-7AE14261D0D3}" type="presParOf" srcId="{2A3665C7-4DA3-4E50-9B47-02A9F16959A2}" destId="{87974BF3-5176-467F-832D-73C93EBADA04}" srcOrd="1" destOrd="0" presId="urn:microsoft.com/office/officeart/2005/8/layout/hierarchy6"/>
    <dgm:cxn modelId="{4987EDDB-0089-4C94-9F9C-58AE8BBE8C56}" type="presParOf" srcId="{87974BF3-5176-467F-832D-73C93EBADA04}" destId="{F4447A44-B49D-495A-AC33-2AB56DB52FCC}" srcOrd="0" destOrd="0" presId="urn:microsoft.com/office/officeart/2005/8/layout/hierarchy6"/>
    <dgm:cxn modelId="{0CAE8C90-3AF7-466B-AEC5-B2F08214A292}" type="presParOf" srcId="{87974BF3-5176-467F-832D-73C93EBADA04}" destId="{71E84B45-15BE-4E94-B5CB-9B1837C8F3B6}" srcOrd="1" destOrd="0" presId="urn:microsoft.com/office/officeart/2005/8/layout/hierarchy6"/>
    <dgm:cxn modelId="{0AF2D033-50A6-4F4F-AEEE-01EB74BE80C8}" type="presParOf" srcId="{71E84B45-15BE-4E94-B5CB-9B1837C8F3B6}" destId="{145B6523-7815-438A-87DD-EA6522BC103A}" srcOrd="0" destOrd="0" presId="urn:microsoft.com/office/officeart/2005/8/layout/hierarchy6"/>
    <dgm:cxn modelId="{99B0A0CC-BD12-4378-870D-847F6FBC1ACE}" type="presParOf" srcId="{71E84B45-15BE-4E94-B5CB-9B1837C8F3B6}" destId="{152BDFBB-BD84-4F88-86DB-9441E32DD9DA}" srcOrd="1" destOrd="0" presId="urn:microsoft.com/office/officeart/2005/8/layout/hierarchy6"/>
    <dgm:cxn modelId="{289C917D-AB5C-4716-9E1D-C705AC32094B}" type="presParOf" srcId="{A51813A8-5794-45F9-91CC-62579EFEB42A}" destId="{D21D10B1-7D3C-4D58-BAE6-BE59F25372FC}" srcOrd="1" destOrd="0" presId="urn:microsoft.com/office/officeart/2005/8/layout/hierarchy6"/>
    <dgm:cxn modelId="{69E2B4FC-98B0-4296-BA2F-8D42C56CCBF4}" type="presParOf" srcId="{D21D10B1-7D3C-4D58-BAE6-BE59F25372FC}" destId="{E202273C-30AB-47EC-B13A-3EEC380378B2}" srcOrd="0" destOrd="0" presId="urn:microsoft.com/office/officeart/2005/8/layout/hierarchy6"/>
    <dgm:cxn modelId="{34C2579C-4816-4307-845A-829F23CD5ABE}" type="presParOf" srcId="{E202273C-30AB-47EC-B13A-3EEC380378B2}" destId="{55ECA40A-DB2D-45C9-87B6-A9DC520D8D1A}" srcOrd="0" destOrd="0" presId="urn:microsoft.com/office/officeart/2005/8/layout/hierarchy6"/>
    <dgm:cxn modelId="{7EA4A64F-F45F-430B-AD0C-27DFE7FD23B8}" type="presParOf" srcId="{E202273C-30AB-47EC-B13A-3EEC380378B2}" destId="{FA558F11-E595-4AAE-8BBF-9AF7BE4AA11E}" srcOrd="1" destOrd="0" presId="urn:microsoft.com/office/officeart/2005/8/layout/hierarchy6"/>
    <dgm:cxn modelId="{68F71156-547F-4EA5-913F-20EAE2FD7D3E}" type="presParOf" srcId="{D21D10B1-7D3C-4D58-BAE6-BE59F25372FC}" destId="{4566E18E-3777-49A4-A69C-879FA18F78C5}" srcOrd="1" destOrd="0" presId="urn:microsoft.com/office/officeart/2005/8/layout/hierarchy6"/>
    <dgm:cxn modelId="{D0C8D073-42D9-40B9-ADA4-9EFD6B8BAB9C}" type="presParOf" srcId="{4566E18E-3777-49A4-A69C-879FA18F78C5}" destId="{04625F97-75CE-40CB-9E26-8236FAF69E6D}" srcOrd="0" destOrd="0" presId="urn:microsoft.com/office/officeart/2005/8/layout/hierarchy6"/>
    <dgm:cxn modelId="{9433D8CF-7069-4867-BB20-D5366020D798}" type="presParOf" srcId="{D21D10B1-7D3C-4D58-BAE6-BE59F25372FC}" destId="{774107D2-9F3A-4143-87CA-ED657DD36204}" srcOrd="2" destOrd="0" presId="urn:microsoft.com/office/officeart/2005/8/layout/hierarchy6"/>
    <dgm:cxn modelId="{6A68D29B-DDD7-44BC-9CC7-59C6F78DB37C}" type="presParOf" srcId="{774107D2-9F3A-4143-87CA-ED657DD36204}" destId="{255D10EF-22A4-4125-991F-B4E734E1EB00}" srcOrd="0" destOrd="0" presId="urn:microsoft.com/office/officeart/2005/8/layout/hierarchy6"/>
    <dgm:cxn modelId="{0B054664-8AF2-4AB5-9463-E0CF1713C24E}" type="presParOf" srcId="{774107D2-9F3A-4143-87CA-ED657DD36204}" destId="{E17DD873-9FCD-4FAA-8FA3-B1366A4E2B8D}" srcOrd="1" destOrd="0" presId="urn:microsoft.com/office/officeart/2005/8/layout/hierarchy6"/>
    <dgm:cxn modelId="{D1C5E4DE-8A36-421F-92DD-672EB27B6C6E}" type="presParOf" srcId="{D21D10B1-7D3C-4D58-BAE6-BE59F25372FC}" destId="{CEF72B36-6ABF-4699-B08C-5C90AC405B1D}" srcOrd="3" destOrd="0" presId="urn:microsoft.com/office/officeart/2005/8/layout/hierarchy6"/>
    <dgm:cxn modelId="{3708C59E-9572-42FF-A114-249E0324A35C}" type="presParOf" srcId="{CEF72B36-6ABF-4699-B08C-5C90AC405B1D}" destId="{86C62D19-91D0-4E3B-9F22-4D104623F744}" srcOrd="0" destOrd="0" presId="urn:microsoft.com/office/officeart/2005/8/layout/hierarchy6"/>
    <dgm:cxn modelId="{B56224F7-47F6-4601-8365-341528A92A19}" type="presParOf" srcId="{D21D10B1-7D3C-4D58-BAE6-BE59F25372FC}" destId="{7315EFE0-ADF6-4833-BF4C-8FAD25F4E69C}" srcOrd="4" destOrd="0" presId="urn:microsoft.com/office/officeart/2005/8/layout/hierarchy6"/>
    <dgm:cxn modelId="{B095E8BE-73B6-4643-9802-D8A0CE8A5709}" type="presParOf" srcId="{7315EFE0-ADF6-4833-BF4C-8FAD25F4E69C}" destId="{D99AED15-8CA0-49E3-812E-4DF5A487B626}" srcOrd="0" destOrd="0" presId="urn:microsoft.com/office/officeart/2005/8/layout/hierarchy6"/>
    <dgm:cxn modelId="{2E0A1856-7F3A-48B4-86A1-4D3BAC387A5D}" type="presParOf" srcId="{7315EFE0-ADF6-4833-BF4C-8FAD25F4E69C}" destId="{E84B70E2-54CF-43C1-B88E-FB94D5F853FC}" srcOrd="1" destOrd="0" presId="urn:microsoft.com/office/officeart/2005/8/layout/hierarchy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3DAE8B-6E6E-4F23-8035-AE6F49989EDA}"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s-VE"/>
        </a:p>
      </dgm:t>
    </dgm:pt>
    <dgm:pt modelId="{B81A38FD-728B-46BF-8CBD-9FB9BC455150}">
      <dgm:prSet phldrT="[Texto]" custT="1"/>
      <dgm:spPr/>
      <dgm:t>
        <a:bodyPr/>
        <a:lstStyle/>
        <a:p>
          <a:r>
            <a:rPr lang="es-VE" sz="2400" b="1" dirty="0">
              <a:solidFill>
                <a:srgbClr val="FF0000"/>
              </a:solidFill>
              <a:latin typeface="+mn-lt"/>
            </a:rPr>
            <a:t>INVESTIGACIÓN</a:t>
          </a:r>
          <a:r>
            <a:rPr lang="es-VE" sz="3200" b="1" dirty="0">
              <a:solidFill>
                <a:srgbClr val="FF0000"/>
              </a:solidFill>
              <a:latin typeface="+mn-lt"/>
            </a:rPr>
            <a:t> </a:t>
          </a:r>
          <a:r>
            <a:rPr lang="es-VE" sz="2400" b="1" dirty="0">
              <a:solidFill>
                <a:srgbClr val="FF0000"/>
              </a:solidFill>
              <a:latin typeface="+mn-lt"/>
            </a:rPr>
            <a:t>CIENTÍFICA</a:t>
          </a:r>
        </a:p>
        <a:p>
          <a:r>
            <a:rPr lang="es-VE" sz="2400" b="1" dirty="0">
              <a:solidFill>
                <a:srgbClr val="FF0000"/>
              </a:solidFill>
              <a:latin typeface="+mn-lt"/>
            </a:rPr>
            <a:t>(proyectos)</a:t>
          </a:r>
        </a:p>
      </dgm:t>
    </dgm:pt>
    <dgm:pt modelId="{FE70DE49-7714-430C-9C4A-DA93D64FA2A4}" cxnId="{78F8E999-7356-41FD-B122-8C769164A692}" type="parTrans">
      <dgm:prSet/>
      <dgm:spPr/>
      <dgm:t>
        <a:bodyPr/>
        <a:lstStyle/>
        <a:p>
          <a:endParaRPr lang="es-VE"/>
        </a:p>
      </dgm:t>
    </dgm:pt>
    <dgm:pt modelId="{FF1B4C68-EA6D-4A1C-92DD-9F5A4B25D8CC}" cxnId="{78F8E999-7356-41FD-B122-8C769164A692}" type="sibTrans">
      <dgm:prSet/>
      <dgm:spPr/>
      <dgm:t>
        <a:bodyPr/>
        <a:lstStyle/>
        <a:p>
          <a:endParaRPr lang="es-VE"/>
        </a:p>
      </dgm:t>
    </dgm:pt>
    <dgm:pt modelId="{5DADB9DE-C989-44F8-8E17-7019216E2CFE}">
      <dgm:prSet phldrT="[Texto]" custT="1"/>
      <dgm:spPr/>
      <dgm:t>
        <a:bodyPr/>
        <a:lstStyle/>
        <a:p>
          <a:r>
            <a:rPr lang="es-ES" sz="2400" b="1" dirty="0">
              <a:latin typeface="+mn-lt"/>
            </a:rPr>
            <a:t>Sistema de influencias de carácter científico, docente, metodológico y educativo </a:t>
          </a:r>
          <a:endParaRPr lang="es-VE" sz="2400" b="1" dirty="0">
            <a:latin typeface="+mn-lt"/>
          </a:endParaRPr>
        </a:p>
      </dgm:t>
    </dgm:pt>
    <dgm:pt modelId="{FE13AA97-D1AA-45F4-BBFC-A17601F632E7}" cxnId="{0A9B41D9-2601-4CF7-8288-000813CC2FC9}" type="parTrans">
      <dgm:prSet/>
      <dgm:spPr/>
      <dgm:t>
        <a:bodyPr/>
        <a:lstStyle/>
        <a:p>
          <a:endParaRPr lang="es-VE"/>
        </a:p>
      </dgm:t>
    </dgm:pt>
    <dgm:pt modelId="{0349B30D-5FAA-4EA6-BAF7-A8CCBB1B7F26}" cxnId="{0A9B41D9-2601-4CF7-8288-000813CC2FC9}" type="sibTrans">
      <dgm:prSet/>
      <dgm:spPr/>
      <dgm:t>
        <a:bodyPr/>
        <a:lstStyle/>
        <a:p>
          <a:endParaRPr lang="es-VE"/>
        </a:p>
      </dgm:t>
    </dgm:pt>
    <dgm:pt modelId="{8F8CDB4E-EBF7-4746-83CE-DF72F53DEF7F}">
      <dgm:prSet phldrT="[Texto]" custT="1"/>
      <dgm:spPr/>
      <dgm:t>
        <a:bodyPr/>
        <a:lstStyle/>
        <a:p>
          <a:r>
            <a:rPr lang="es-ES" sz="1600" b="1" dirty="0">
              <a:latin typeface="+mn-lt"/>
            </a:rPr>
            <a:t>Cursos, seminarios, talleres de tesis, trabajos en grupos y redes, proyectos </a:t>
          </a:r>
          <a:endParaRPr lang="es-VE" sz="1600" b="1" dirty="0">
            <a:latin typeface="+mn-lt"/>
          </a:endParaRPr>
        </a:p>
      </dgm:t>
    </dgm:pt>
    <dgm:pt modelId="{40D5440D-1217-4BFA-A2F8-3D1B453A28FF}" cxnId="{000A024F-8449-4D0D-A448-3E1F6B8110AF}" type="parTrans">
      <dgm:prSet/>
      <dgm:spPr/>
      <dgm:t>
        <a:bodyPr/>
        <a:lstStyle/>
        <a:p>
          <a:endParaRPr lang="es-VE"/>
        </a:p>
      </dgm:t>
    </dgm:pt>
    <dgm:pt modelId="{C475A79D-A4C4-4770-AC96-576A080CF85D}" cxnId="{000A024F-8449-4D0D-A448-3E1F6B8110AF}" type="sibTrans">
      <dgm:prSet/>
      <dgm:spPr/>
      <dgm:t>
        <a:bodyPr/>
        <a:lstStyle/>
        <a:p>
          <a:endParaRPr lang="es-VE"/>
        </a:p>
      </dgm:t>
    </dgm:pt>
    <dgm:pt modelId="{A864015A-832E-4EF0-82F5-D77F9119FA08}">
      <dgm:prSet phldrT="[Texto]" custT="1"/>
      <dgm:spPr/>
      <dgm:t>
        <a:bodyPr/>
        <a:lstStyle/>
        <a:p>
          <a:r>
            <a:rPr lang="es-ES" sz="1600" b="1" dirty="0">
              <a:latin typeface="+mn-lt"/>
            </a:rPr>
            <a:t>Demostración del dominio del área de conocimiento, idioma y PSCT</a:t>
          </a:r>
          <a:endParaRPr lang="es-VE" sz="1600" b="1" dirty="0">
            <a:latin typeface="+mn-lt"/>
          </a:endParaRPr>
        </a:p>
      </dgm:t>
    </dgm:pt>
    <dgm:pt modelId="{99802D74-68C2-41B7-8C19-C3FB75F1B049}" cxnId="{C003D6E2-D24A-424B-89C4-AD0DB9F3A9E4}" type="parTrans">
      <dgm:prSet/>
      <dgm:spPr/>
      <dgm:t>
        <a:bodyPr/>
        <a:lstStyle/>
        <a:p>
          <a:endParaRPr lang="es-VE"/>
        </a:p>
      </dgm:t>
    </dgm:pt>
    <dgm:pt modelId="{D7663A94-FFBA-49D5-A490-4AA860CCB230}" cxnId="{C003D6E2-D24A-424B-89C4-AD0DB9F3A9E4}" type="sibTrans">
      <dgm:prSet/>
      <dgm:spPr/>
      <dgm:t>
        <a:bodyPr/>
        <a:lstStyle/>
        <a:p>
          <a:endParaRPr lang="es-VE"/>
        </a:p>
      </dgm:t>
    </dgm:pt>
    <dgm:pt modelId="{42AC1974-332A-46E3-9233-E75594CC2DCF}">
      <dgm:prSet phldrT="[Texto]" custT="1"/>
      <dgm:spPr/>
      <dgm:t>
        <a:bodyPr/>
        <a:lstStyle/>
        <a:p>
          <a:r>
            <a:rPr lang="es-VE" sz="1600" b="1" dirty="0">
              <a:latin typeface="+mn-lt"/>
            </a:rPr>
            <a:t>Producción  y divulgación científica</a:t>
          </a:r>
        </a:p>
        <a:p>
          <a:r>
            <a:rPr lang="es-VE" sz="1600" b="1" dirty="0">
              <a:latin typeface="+mn-lt"/>
            </a:rPr>
            <a:t>(publicaciones, </a:t>
          </a:r>
          <a:r>
            <a:rPr lang="es-ES" sz="1600" b="1" dirty="0">
              <a:latin typeface="+mn-lt"/>
            </a:rPr>
            <a:t>eventos y otras actividades) </a:t>
          </a:r>
          <a:endParaRPr lang="es-VE" sz="1600" b="1" dirty="0">
            <a:latin typeface="+mn-lt"/>
          </a:endParaRPr>
        </a:p>
      </dgm:t>
    </dgm:pt>
    <dgm:pt modelId="{303CD63C-8226-47A6-B34D-60ED51F84321}" cxnId="{A6A5609C-DC5B-4881-B386-8261B063C42B}" type="parTrans">
      <dgm:prSet/>
      <dgm:spPr/>
      <dgm:t>
        <a:bodyPr/>
        <a:lstStyle/>
        <a:p>
          <a:endParaRPr lang="es-VE"/>
        </a:p>
      </dgm:t>
    </dgm:pt>
    <dgm:pt modelId="{66B4FE38-1EA9-46C0-854C-B81D5AB12B1D}" cxnId="{A6A5609C-DC5B-4881-B386-8261B063C42B}" type="sibTrans">
      <dgm:prSet/>
      <dgm:spPr/>
      <dgm:t>
        <a:bodyPr/>
        <a:lstStyle/>
        <a:p>
          <a:endParaRPr lang="es-VE"/>
        </a:p>
      </dgm:t>
    </dgm:pt>
    <dgm:pt modelId="{523328F0-4CAE-4E44-A9C0-0DA9559FD28A}" type="pres">
      <dgm:prSet presAssocID="{6F3DAE8B-6E6E-4F23-8035-AE6F49989EDA}" presName="composite" presStyleCnt="0">
        <dgm:presLayoutVars>
          <dgm:chMax val="1"/>
          <dgm:dir/>
          <dgm:resizeHandles val="exact"/>
        </dgm:presLayoutVars>
      </dgm:prSet>
      <dgm:spPr/>
    </dgm:pt>
    <dgm:pt modelId="{3C50C61E-96D4-4781-B241-527DFA44793C}" type="pres">
      <dgm:prSet presAssocID="{6F3DAE8B-6E6E-4F23-8035-AE6F49989EDA}" presName="radial" presStyleCnt="0">
        <dgm:presLayoutVars>
          <dgm:animLvl val="ctr"/>
        </dgm:presLayoutVars>
      </dgm:prSet>
      <dgm:spPr/>
    </dgm:pt>
    <dgm:pt modelId="{D70C7A50-E56B-4F5D-A79C-002C802A0A53}" type="pres">
      <dgm:prSet presAssocID="{B81A38FD-728B-46BF-8CBD-9FB9BC455150}" presName="centerShape" presStyleLbl="vennNode1" presStyleIdx="0" presStyleCnt="5" custScaleX="131494" custScaleY="115334" custLinFactNeighborY="-1080"/>
      <dgm:spPr/>
    </dgm:pt>
    <dgm:pt modelId="{5434B913-246F-4F3E-AED6-86F3DCB88C6F}" type="pres">
      <dgm:prSet presAssocID="{5DADB9DE-C989-44F8-8E17-7019216E2CFE}" presName="node" presStyleLbl="vennNode1" presStyleIdx="1" presStyleCnt="5" custScaleX="445723" custScaleY="132794" custRadScaleRad="105197">
        <dgm:presLayoutVars>
          <dgm:bulletEnabled val="1"/>
        </dgm:presLayoutVars>
      </dgm:prSet>
      <dgm:spPr/>
    </dgm:pt>
    <dgm:pt modelId="{C127D583-1647-4E62-8F22-7AEE6C8399CE}" type="pres">
      <dgm:prSet presAssocID="{8F8CDB4E-EBF7-4746-83CE-DF72F53DEF7F}" presName="node" presStyleLbl="vennNode1" presStyleIdx="2" presStyleCnt="5" custScaleX="212780" custScaleY="135895" custRadScaleRad="120211">
        <dgm:presLayoutVars>
          <dgm:bulletEnabled val="1"/>
        </dgm:presLayoutVars>
      </dgm:prSet>
      <dgm:spPr/>
    </dgm:pt>
    <dgm:pt modelId="{9BFAE95F-9DE2-4CD0-BA41-797F022624DE}" type="pres">
      <dgm:prSet presAssocID="{A864015A-832E-4EF0-82F5-D77F9119FA08}" presName="node" presStyleLbl="vennNode1" presStyleIdx="3" presStyleCnt="5" custScaleX="202816" custScaleY="79599" custRadScaleRad="80114">
        <dgm:presLayoutVars>
          <dgm:bulletEnabled val="1"/>
        </dgm:presLayoutVars>
      </dgm:prSet>
      <dgm:spPr/>
    </dgm:pt>
    <dgm:pt modelId="{387CD8A2-DF05-43B9-B5C9-DDCA9C58DAB9}" type="pres">
      <dgm:prSet presAssocID="{42AC1974-332A-46E3-9233-E75594CC2DCF}" presName="node" presStyleLbl="vennNode1" presStyleIdx="4" presStyleCnt="5" custScaleX="224941" custScaleY="137387" custRadScaleRad="118962" custRadScaleInc="1053">
        <dgm:presLayoutVars>
          <dgm:bulletEnabled val="1"/>
        </dgm:presLayoutVars>
      </dgm:prSet>
      <dgm:spPr/>
    </dgm:pt>
  </dgm:ptLst>
  <dgm:cxnLst>
    <dgm:cxn modelId="{7FE80130-6DFD-4679-A84E-4847CB8F6C49}" type="presOf" srcId="{B81A38FD-728B-46BF-8CBD-9FB9BC455150}" destId="{D70C7A50-E56B-4F5D-A79C-002C802A0A53}" srcOrd="0" destOrd="0" presId="urn:microsoft.com/office/officeart/2005/8/layout/radial3"/>
    <dgm:cxn modelId="{BF20F83F-44C7-47DA-A661-2E997511B488}" type="presOf" srcId="{A864015A-832E-4EF0-82F5-D77F9119FA08}" destId="{9BFAE95F-9DE2-4CD0-BA41-797F022624DE}" srcOrd="0" destOrd="0" presId="urn:microsoft.com/office/officeart/2005/8/layout/radial3"/>
    <dgm:cxn modelId="{000A024F-8449-4D0D-A448-3E1F6B8110AF}" srcId="{B81A38FD-728B-46BF-8CBD-9FB9BC455150}" destId="{8F8CDB4E-EBF7-4746-83CE-DF72F53DEF7F}" srcOrd="1" destOrd="0" parTransId="{40D5440D-1217-4BFA-A2F8-3D1B453A28FF}" sibTransId="{C475A79D-A4C4-4770-AC96-576A080CF85D}"/>
    <dgm:cxn modelId="{46EE8C59-2A49-4B1F-AEC0-32E27F53DF72}" type="presOf" srcId="{6F3DAE8B-6E6E-4F23-8035-AE6F49989EDA}" destId="{523328F0-4CAE-4E44-A9C0-0DA9559FD28A}" srcOrd="0" destOrd="0" presId="urn:microsoft.com/office/officeart/2005/8/layout/radial3"/>
    <dgm:cxn modelId="{FF51CD8E-6FDD-4E2B-9928-A64A797DDE15}" type="presOf" srcId="{8F8CDB4E-EBF7-4746-83CE-DF72F53DEF7F}" destId="{C127D583-1647-4E62-8F22-7AEE6C8399CE}" srcOrd="0" destOrd="0" presId="urn:microsoft.com/office/officeart/2005/8/layout/radial3"/>
    <dgm:cxn modelId="{78F8E999-7356-41FD-B122-8C769164A692}" srcId="{6F3DAE8B-6E6E-4F23-8035-AE6F49989EDA}" destId="{B81A38FD-728B-46BF-8CBD-9FB9BC455150}" srcOrd="0" destOrd="0" parTransId="{FE70DE49-7714-430C-9C4A-DA93D64FA2A4}" sibTransId="{FF1B4C68-EA6D-4A1C-92DD-9F5A4B25D8CC}"/>
    <dgm:cxn modelId="{A6A5609C-DC5B-4881-B386-8261B063C42B}" srcId="{B81A38FD-728B-46BF-8CBD-9FB9BC455150}" destId="{42AC1974-332A-46E3-9233-E75594CC2DCF}" srcOrd="3" destOrd="0" parTransId="{303CD63C-8226-47A6-B34D-60ED51F84321}" sibTransId="{66B4FE38-1EA9-46C0-854C-B81D5AB12B1D}"/>
    <dgm:cxn modelId="{0A9B41D9-2601-4CF7-8288-000813CC2FC9}" srcId="{B81A38FD-728B-46BF-8CBD-9FB9BC455150}" destId="{5DADB9DE-C989-44F8-8E17-7019216E2CFE}" srcOrd="0" destOrd="0" parTransId="{FE13AA97-D1AA-45F4-BBFC-A17601F632E7}" sibTransId="{0349B30D-5FAA-4EA6-BAF7-A8CCBB1B7F26}"/>
    <dgm:cxn modelId="{C003D6E2-D24A-424B-89C4-AD0DB9F3A9E4}" srcId="{B81A38FD-728B-46BF-8CBD-9FB9BC455150}" destId="{A864015A-832E-4EF0-82F5-D77F9119FA08}" srcOrd="2" destOrd="0" parTransId="{99802D74-68C2-41B7-8C19-C3FB75F1B049}" sibTransId="{D7663A94-FFBA-49D5-A490-4AA860CCB230}"/>
    <dgm:cxn modelId="{84967AEB-D713-4616-9D99-377799357449}" type="presOf" srcId="{5DADB9DE-C989-44F8-8E17-7019216E2CFE}" destId="{5434B913-246F-4F3E-AED6-86F3DCB88C6F}" srcOrd="0" destOrd="0" presId="urn:microsoft.com/office/officeart/2005/8/layout/radial3"/>
    <dgm:cxn modelId="{701D23FD-EE3C-4242-AD81-DB9729696E67}" type="presOf" srcId="{42AC1974-332A-46E3-9233-E75594CC2DCF}" destId="{387CD8A2-DF05-43B9-B5C9-DDCA9C58DAB9}" srcOrd="0" destOrd="0" presId="urn:microsoft.com/office/officeart/2005/8/layout/radial3"/>
    <dgm:cxn modelId="{BBC1C684-C34B-4030-AEB4-9CEA6D0B4AA7}" type="presParOf" srcId="{523328F0-4CAE-4E44-A9C0-0DA9559FD28A}" destId="{3C50C61E-96D4-4781-B241-527DFA44793C}" srcOrd="0" destOrd="0" presId="urn:microsoft.com/office/officeart/2005/8/layout/radial3"/>
    <dgm:cxn modelId="{2C3130D4-0DB9-4B14-B25B-AEB3C4750B7D}" type="presParOf" srcId="{3C50C61E-96D4-4781-B241-527DFA44793C}" destId="{D70C7A50-E56B-4F5D-A79C-002C802A0A53}" srcOrd="0" destOrd="0" presId="urn:microsoft.com/office/officeart/2005/8/layout/radial3"/>
    <dgm:cxn modelId="{F7C39D00-A493-4554-A6CA-E73291EC96EE}" type="presParOf" srcId="{3C50C61E-96D4-4781-B241-527DFA44793C}" destId="{5434B913-246F-4F3E-AED6-86F3DCB88C6F}" srcOrd="1" destOrd="0" presId="urn:microsoft.com/office/officeart/2005/8/layout/radial3"/>
    <dgm:cxn modelId="{DBE0C371-D197-4950-8550-59BE175FCB21}" type="presParOf" srcId="{3C50C61E-96D4-4781-B241-527DFA44793C}" destId="{C127D583-1647-4E62-8F22-7AEE6C8399CE}" srcOrd="2" destOrd="0" presId="urn:microsoft.com/office/officeart/2005/8/layout/radial3"/>
    <dgm:cxn modelId="{1F054A62-A0DB-4BCA-8649-6F19F8F1C94A}" type="presParOf" srcId="{3C50C61E-96D4-4781-B241-527DFA44793C}" destId="{9BFAE95F-9DE2-4CD0-BA41-797F022624DE}" srcOrd="3" destOrd="0" presId="urn:microsoft.com/office/officeart/2005/8/layout/radial3"/>
    <dgm:cxn modelId="{C51A3B01-5453-4FC7-A8A2-2CADD71E3C21}" type="presParOf" srcId="{3C50C61E-96D4-4781-B241-527DFA44793C}" destId="{387CD8A2-DF05-43B9-B5C9-DDCA9C58DAB9}" srcOrd="4" destOrd="0" presId="urn:microsoft.com/office/officeart/2005/8/layout/radial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6C54DE-9ABF-4293-9039-58137E958D71}"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S"/>
        </a:p>
      </dgm:t>
    </dgm:pt>
    <dgm:pt modelId="{FCF73EC2-93B8-434F-829C-D100289812E2}">
      <dgm:prSet phldrT="[Texto]" custT="1"/>
      <dgm:spPr>
        <a:solidFill>
          <a:schemeClr val="accent1">
            <a:lumMod val="20000"/>
            <a:lumOff val="80000"/>
          </a:schemeClr>
        </a:solidFill>
        <a:ln>
          <a:solidFill>
            <a:schemeClr val="tx1">
              <a:lumMod val="65000"/>
              <a:lumOff val="35000"/>
            </a:schemeClr>
          </a:solidFill>
        </a:ln>
      </dgm:spPr>
      <dgm:t>
        <a:bodyPr/>
        <a:lstStyle/>
        <a:p>
          <a:r>
            <a:rPr lang="es-ES" sz="2000" b="1" dirty="0">
              <a:solidFill>
                <a:schemeClr val="tx1"/>
              </a:solidFill>
              <a:latin typeface="Arial" panose="020B0604020202020204" pitchFamily="34" charset="0"/>
              <a:cs typeface="Arial" panose="020B0604020202020204" pitchFamily="34" charset="0"/>
            </a:rPr>
            <a:t>CENTRADO EN LA INVESTIGACIÒN:</a:t>
          </a:r>
        </a:p>
        <a:p>
          <a:r>
            <a:rPr lang="es-ES" sz="2000" b="1" dirty="0">
              <a:solidFill>
                <a:schemeClr val="tx1"/>
              </a:solidFill>
            </a:rPr>
            <a:t>La formación del doctorando </a:t>
          </a:r>
          <a:r>
            <a:rPr lang="es-ES" sz="2000" b="0" dirty="0">
              <a:solidFill>
                <a:schemeClr val="tx1"/>
              </a:solidFill>
              <a:effectLst>
                <a:outerShdw blurRad="38100" dist="38100" dir="2700000" algn="tl">
                  <a:srgbClr val="000000">
                    <a:alpha val="43137"/>
                  </a:srgbClr>
                </a:outerShdw>
              </a:effectLst>
            </a:rPr>
            <a:t>en un grupo de investigación</a:t>
          </a:r>
          <a:r>
            <a:rPr lang="es-ES" sz="2000" b="1" dirty="0">
              <a:solidFill>
                <a:schemeClr val="tx1"/>
              </a:solidFill>
            </a:rPr>
            <a:t>, en un proyecto de las líneas del doctorado, garantizando la </a:t>
          </a:r>
          <a:r>
            <a:rPr lang="es-ES" sz="2000" b="1" dirty="0">
              <a:solidFill>
                <a:schemeClr val="tx1"/>
              </a:solidFill>
              <a:effectLst>
                <a:outerShdw blurRad="38100" dist="38100" dir="2700000" algn="tl">
                  <a:srgbClr val="000000">
                    <a:alpha val="43137"/>
                  </a:srgbClr>
                </a:outerShdw>
              </a:effectLst>
            </a:rPr>
            <a:t>integración e interacción con el grupo</a:t>
          </a:r>
          <a:r>
            <a:rPr lang="es-ES" sz="2000" b="1" dirty="0">
              <a:solidFill>
                <a:schemeClr val="tx1"/>
              </a:solidFill>
            </a:rPr>
            <a:t> y el </a:t>
          </a:r>
          <a:r>
            <a:rPr lang="es-ES" sz="2000" b="1" dirty="0">
              <a:solidFill>
                <a:schemeClr val="tx1"/>
              </a:solidFill>
              <a:effectLst>
                <a:outerShdw blurRad="38100" dist="38100" dir="2700000" algn="tl">
                  <a:srgbClr val="000000">
                    <a:alpha val="43137"/>
                  </a:srgbClr>
                </a:outerShdw>
              </a:effectLst>
            </a:rPr>
            <a:t>trabajo en redes</a:t>
          </a:r>
          <a:r>
            <a:rPr lang="es-ES" sz="2000" b="1" dirty="0">
              <a:solidFill>
                <a:schemeClr val="tx1"/>
              </a:solidFill>
            </a:rPr>
            <a:t>.</a:t>
          </a:r>
        </a:p>
      </dgm:t>
    </dgm:pt>
    <dgm:pt modelId="{29AEF820-D94A-42D9-BC2F-A020CD2DF5EC}" cxnId="{90F7697D-61DB-46EC-B2CA-93AAB00965AF}" type="parTrans">
      <dgm:prSet/>
      <dgm:spPr/>
      <dgm:t>
        <a:bodyPr/>
        <a:lstStyle/>
        <a:p>
          <a:endParaRPr lang="es-ES"/>
        </a:p>
      </dgm:t>
    </dgm:pt>
    <dgm:pt modelId="{C1B9E9C1-1F50-437D-9710-F7999E1E102C}" cxnId="{90F7697D-61DB-46EC-B2CA-93AAB00965AF}" type="sibTrans">
      <dgm:prSet/>
      <dgm:spPr/>
      <dgm:t>
        <a:bodyPr/>
        <a:lstStyle/>
        <a:p>
          <a:endParaRPr lang="es-ES"/>
        </a:p>
      </dgm:t>
    </dgm:pt>
    <dgm:pt modelId="{61875421-ECD0-4F0C-8C79-7117F36B9C6B}">
      <dgm:prSet phldrT="[Texto]" custT="1"/>
      <dgm:spPr>
        <a:solidFill>
          <a:schemeClr val="accent1">
            <a:lumMod val="20000"/>
            <a:lumOff val="80000"/>
          </a:schemeClr>
        </a:solidFill>
        <a:ln>
          <a:solidFill>
            <a:schemeClr val="tx1">
              <a:lumMod val="50000"/>
              <a:lumOff val="50000"/>
            </a:schemeClr>
          </a:solidFill>
        </a:ln>
      </dgm:spPr>
      <dgm:t>
        <a:bodyPr/>
        <a:lstStyle/>
        <a:p>
          <a:r>
            <a:rPr lang="es-ES" sz="2300" b="1" dirty="0">
              <a:solidFill>
                <a:schemeClr val="tx1"/>
              </a:solidFill>
              <a:latin typeface="Arial" panose="020B0604020202020204" pitchFamily="34" charset="0"/>
              <a:cs typeface="Arial" panose="020B0604020202020204" pitchFamily="34" charset="0"/>
            </a:rPr>
            <a:t>ESENCIALIDAD: </a:t>
          </a:r>
        </a:p>
        <a:p>
          <a:r>
            <a:rPr lang="es-ES" sz="2000" b="1" dirty="0">
              <a:solidFill>
                <a:schemeClr val="tx1"/>
              </a:solidFill>
              <a:latin typeface="Arial" panose="020B0604020202020204" pitchFamily="34" charset="0"/>
              <a:cs typeface="Arial" panose="020B0604020202020204" pitchFamily="34" charset="0"/>
            </a:rPr>
            <a:t>Actividad del doctorando dirigida a lo esencial (suficiente y necesario) de su tema de investigación. </a:t>
          </a:r>
        </a:p>
      </dgm:t>
    </dgm:pt>
    <dgm:pt modelId="{36AAAFA3-2AC8-471F-98D0-206AAF38C703}" cxnId="{B4F62713-35E2-414C-B083-9822D2BFE7DD}" type="parTrans">
      <dgm:prSet/>
      <dgm:spPr/>
      <dgm:t>
        <a:bodyPr/>
        <a:lstStyle/>
        <a:p>
          <a:endParaRPr lang="es-ES"/>
        </a:p>
      </dgm:t>
    </dgm:pt>
    <dgm:pt modelId="{366C28E1-1711-4105-A6A1-652494AFDAF5}" cxnId="{B4F62713-35E2-414C-B083-9822D2BFE7DD}" type="sibTrans">
      <dgm:prSet/>
      <dgm:spPr/>
      <dgm:t>
        <a:bodyPr/>
        <a:lstStyle/>
        <a:p>
          <a:endParaRPr lang="es-ES"/>
        </a:p>
      </dgm:t>
    </dgm:pt>
    <dgm:pt modelId="{256279D9-5D8A-45BC-BFB3-2F10A825A6BA}">
      <dgm:prSet phldrT="[Texto]"/>
      <dgm:spPr>
        <a:solidFill>
          <a:schemeClr val="accent1">
            <a:lumMod val="20000"/>
            <a:lumOff val="80000"/>
          </a:schemeClr>
        </a:solidFill>
        <a:ln>
          <a:solidFill>
            <a:schemeClr val="tx1">
              <a:lumMod val="50000"/>
              <a:lumOff val="50000"/>
            </a:schemeClr>
          </a:solidFill>
        </a:ln>
        <a:effectLst/>
      </dgm:spPr>
      <dgm:t>
        <a:bodyPr/>
        <a:lstStyle/>
        <a:p>
          <a:pPr algn="just"/>
          <a:r>
            <a:rPr lang="es-ES" b="1" dirty="0">
              <a:solidFill>
                <a:schemeClr val="tx1"/>
              </a:solidFill>
              <a:effectLst>
                <a:outerShdw blurRad="38100" dist="38100" dir="2700000" algn="tl">
                  <a:srgbClr val="000000">
                    <a:alpha val="43137"/>
                  </a:srgbClr>
                </a:outerShdw>
              </a:effectLst>
            </a:rPr>
            <a:t>FLEXIBILIDAD:</a:t>
          </a:r>
        </a:p>
        <a:p>
          <a:pPr algn="just"/>
          <a:r>
            <a:rPr lang="es-ES" b="1" dirty="0">
              <a:solidFill>
                <a:schemeClr val="tx1"/>
              </a:solidFill>
              <a:effectLst/>
            </a:rPr>
            <a:t>A tono con la complejidad actual de los problemas científicos y los modos de investigar</a:t>
          </a:r>
        </a:p>
      </dgm:t>
    </dgm:pt>
    <dgm:pt modelId="{CBE932CC-686B-41C8-88B2-EB8C4A8FDFD6}" cxnId="{156DA546-8223-433C-BAD0-52C611EBAE4F}" type="parTrans">
      <dgm:prSet/>
      <dgm:spPr/>
      <dgm:t>
        <a:bodyPr/>
        <a:lstStyle/>
        <a:p>
          <a:endParaRPr lang="es-ES"/>
        </a:p>
      </dgm:t>
    </dgm:pt>
    <dgm:pt modelId="{3315CD0B-A3DF-4F1B-9A7A-52A5D9C801EB}" cxnId="{156DA546-8223-433C-BAD0-52C611EBAE4F}" type="sibTrans">
      <dgm:prSet/>
      <dgm:spPr/>
      <dgm:t>
        <a:bodyPr/>
        <a:lstStyle/>
        <a:p>
          <a:endParaRPr lang="es-ES"/>
        </a:p>
      </dgm:t>
    </dgm:pt>
    <dgm:pt modelId="{C9E51EE1-82E8-4EA0-AC66-F4757E8A19DF}" type="pres">
      <dgm:prSet presAssocID="{876C54DE-9ABF-4293-9039-58137E958D71}" presName="linear" presStyleCnt="0">
        <dgm:presLayoutVars>
          <dgm:dir/>
          <dgm:resizeHandles val="exact"/>
        </dgm:presLayoutVars>
      </dgm:prSet>
      <dgm:spPr/>
    </dgm:pt>
    <dgm:pt modelId="{2DDA6ECA-8EEE-439C-A30C-CF440325BB33}" type="pres">
      <dgm:prSet presAssocID="{FCF73EC2-93B8-434F-829C-D100289812E2}" presName="comp" presStyleCnt="0"/>
      <dgm:spPr/>
    </dgm:pt>
    <dgm:pt modelId="{5CF36155-84B2-4138-A610-0AE2C3EB6D0B}" type="pres">
      <dgm:prSet presAssocID="{FCF73EC2-93B8-434F-829C-D100289812E2}" presName="box" presStyleLbl="node1" presStyleIdx="0" presStyleCnt="3"/>
      <dgm:spPr/>
    </dgm:pt>
    <dgm:pt modelId="{BD06B096-59F1-49CD-B03C-E2313E8B7DC5}" type="pres">
      <dgm:prSet presAssocID="{FCF73EC2-93B8-434F-829C-D100289812E2}" presName="img" presStyleLbl="fgImgPlace1" presStyleIdx="0" presStyleCnt="3" custLinFactNeighborX="-2200" custLinFactNeighborY="-1222"/>
      <dgm:spPr>
        <a:blipFill rotWithShape="0">
          <a:blip xmlns:r="http://schemas.openxmlformats.org/officeDocument/2006/relationships" r:embed="rId1"/>
          <a:stretch>
            <a:fillRect/>
          </a:stretch>
        </a:blipFill>
      </dgm:spPr>
    </dgm:pt>
    <dgm:pt modelId="{1C855AF3-9049-4DC1-BC1E-433B709E9596}" type="pres">
      <dgm:prSet presAssocID="{FCF73EC2-93B8-434F-829C-D100289812E2}" presName="text" presStyleLbl="node1" presStyleIdx="0" presStyleCnt="3">
        <dgm:presLayoutVars>
          <dgm:bulletEnabled val="1"/>
        </dgm:presLayoutVars>
      </dgm:prSet>
      <dgm:spPr/>
    </dgm:pt>
    <dgm:pt modelId="{927A5500-DA60-4EC7-95DF-E071E373DBCA}" type="pres">
      <dgm:prSet presAssocID="{C1B9E9C1-1F50-437D-9710-F7999E1E102C}" presName="spacer" presStyleCnt="0"/>
      <dgm:spPr/>
    </dgm:pt>
    <dgm:pt modelId="{562CD158-9F17-42B2-A014-D37E9AB56A74}" type="pres">
      <dgm:prSet presAssocID="{61875421-ECD0-4F0C-8C79-7117F36B9C6B}" presName="comp" presStyleCnt="0"/>
      <dgm:spPr/>
    </dgm:pt>
    <dgm:pt modelId="{17EC32C9-E5A4-44C9-8BC8-B2C04513A6D7}" type="pres">
      <dgm:prSet presAssocID="{61875421-ECD0-4F0C-8C79-7117F36B9C6B}" presName="box" presStyleLbl="node1" presStyleIdx="1" presStyleCnt="3" custLinFactNeighborX="-952"/>
      <dgm:spPr/>
    </dgm:pt>
    <dgm:pt modelId="{BAB4C9C9-7842-41CF-A8FA-68EA2B8701E0}" type="pres">
      <dgm:prSet presAssocID="{61875421-ECD0-4F0C-8C79-7117F36B9C6B}" presName="img" presStyleLbl="fgImgPlace1" presStyleIdx="1" presStyleCnt="3"/>
      <dgm:spPr>
        <a:blipFill rotWithShape="0">
          <a:blip xmlns:r="http://schemas.openxmlformats.org/officeDocument/2006/relationships" r:embed="rId2"/>
          <a:stretch>
            <a:fillRect/>
          </a:stretch>
        </a:blipFill>
      </dgm:spPr>
    </dgm:pt>
    <dgm:pt modelId="{C1BDC043-6C69-4A80-B332-1DD2DD18D0F5}" type="pres">
      <dgm:prSet presAssocID="{61875421-ECD0-4F0C-8C79-7117F36B9C6B}" presName="text" presStyleLbl="node1" presStyleIdx="1" presStyleCnt="3">
        <dgm:presLayoutVars>
          <dgm:bulletEnabled val="1"/>
        </dgm:presLayoutVars>
      </dgm:prSet>
      <dgm:spPr/>
    </dgm:pt>
    <dgm:pt modelId="{5B6634F1-F6B0-459D-A65F-FF448AD3EC6B}" type="pres">
      <dgm:prSet presAssocID="{366C28E1-1711-4105-A6A1-652494AFDAF5}" presName="spacer" presStyleCnt="0"/>
      <dgm:spPr/>
    </dgm:pt>
    <dgm:pt modelId="{983ADBDF-34CF-4020-8DB4-7843C3637661}" type="pres">
      <dgm:prSet presAssocID="{256279D9-5D8A-45BC-BFB3-2F10A825A6BA}" presName="comp" presStyleCnt="0"/>
      <dgm:spPr/>
    </dgm:pt>
    <dgm:pt modelId="{2112C804-04F3-4F8B-A7CA-0B6B4DC0C535}" type="pres">
      <dgm:prSet presAssocID="{256279D9-5D8A-45BC-BFB3-2F10A825A6BA}" presName="box" presStyleLbl="node1" presStyleIdx="2" presStyleCnt="3"/>
      <dgm:spPr/>
    </dgm:pt>
    <dgm:pt modelId="{995590DD-09BE-4A3F-ACFA-EF8F213DD0A6}" type="pres">
      <dgm:prSet presAssocID="{256279D9-5D8A-45BC-BFB3-2F10A825A6BA}" presName="img" presStyleLbl="fgImgPlace1" presStyleIdx="2" presStyleCnt="3"/>
      <dgm:spPr>
        <a:blipFill rotWithShape="0">
          <a:blip xmlns:r="http://schemas.openxmlformats.org/officeDocument/2006/relationships" r:embed="rId3"/>
          <a:stretch>
            <a:fillRect/>
          </a:stretch>
        </a:blipFill>
      </dgm:spPr>
    </dgm:pt>
    <dgm:pt modelId="{3A63983D-B590-4C81-AC2F-93D189BEF1F1}" type="pres">
      <dgm:prSet presAssocID="{256279D9-5D8A-45BC-BFB3-2F10A825A6BA}" presName="text" presStyleLbl="node1" presStyleIdx="2" presStyleCnt="3">
        <dgm:presLayoutVars>
          <dgm:bulletEnabled val="1"/>
        </dgm:presLayoutVars>
      </dgm:prSet>
      <dgm:spPr/>
    </dgm:pt>
  </dgm:ptLst>
  <dgm:cxnLst>
    <dgm:cxn modelId="{B4F62713-35E2-414C-B083-9822D2BFE7DD}" srcId="{876C54DE-9ABF-4293-9039-58137E958D71}" destId="{61875421-ECD0-4F0C-8C79-7117F36B9C6B}" srcOrd="1" destOrd="0" parTransId="{36AAAFA3-2AC8-471F-98D0-206AAF38C703}" sibTransId="{366C28E1-1711-4105-A6A1-652494AFDAF5}"/>
    <dgm:cxn modelId="{C55EFF39-ECCD-4C63-A6AA-55248DA7E119}" type="presOf" srcId="{61875421-ECD0-4F0C-8C79-7117F36B9C6B}" destId="{C1BDC043-6C69-4A80-B332-1DD2DD18D0F5}" srcOrd="1" destOrd="0" presId="urn:microsoft.com/office/officeart/2005/8/layout/vList4"/>
    <dgm:cxn modelId="{81A0F83C-3B75-47F6-A2BA-673501AA1BCC}" type="presOf" srcId="{61875421-ECD0-4F0C-8C79-7117F36B9C6B}" destId="{17EC32C9-E5A4-44C9-8BC8-B2C04513A6D7}" srcOrd="0" destOrd="0" presId="urn:microsoft.com/office/officeart/2005/8/layout/vList4"/>
    <dgm:cxn modelId="{156DA546-8223-433C-BAD0-52C611EBAE4F}" srcId="{876C54DE-9ABF-4293-9039-58137E958D71}" destId="{256279D9-5D8A-45BC-BFB3-2F10A825A6BA}" srcOrd="2" destOrd="0" parTransId="{CBE932CC-686B-41C8-88B2-EB8C4A8FDFD6}" sibTransId="{3315CD0B-A3DF-4F1B-9A7A-52A5D9C801EB}"/>
    <dgm:cxn modelId="{AC467C79-EF26-4AE1-9A84-3D8F24C7862B}" type="presOf" srcId="{256279D9-5D8A-45BC-BFB3-2F10A825A6BA}" destId="{2112C804-04F3-4F8B-A7CA-0B6B4DC0C535}" srcOrd="0" destOrd="0" presId="urn:microsoft.com/office/officeart/2005/8/layout/vList4"/>
    <dgm:cxn modelId="{90F7697D-61DB-46EC-B2CA-93AAB00965AF}" srcId="{876C54DE-9ABF-4293-9039-58137E958D71}" destId="{FCF73EC2-93B8-434F-829C-D100289812E2}" srcOrd="0" destOrd="0" parTransId="{29AEF820-D94A-42D9-BC2F-A020CD2DF5EC}" sibTransId="{C1B9E9C1-1F50-437D-9710-F7999E1E102C}"/>
    <dgm:cxn modelId="{A1893092-58DC-4878-9DD2-9FBDA42E391B}" type="presOf" srcId="{256279D9-5D8A-45BC-BFB3-2F10A825A6BA}" destId="{3A63983D-B590-4C81-AC2F-93D189BEF1F1}" srcOrd="1" destOrd="0" presId="urn:microsoft.com/office/officeart/2005/8/layout/vList4"/>
    <dgm:cxn modelId="{730288B4-3110-4ADB-8D2B-63089299358E}" type="presOf" srcId="{FCF73EC2-93B8-434F-829C-D100289812E2}" destId="{1C855AF3-9049-4DC1-BC1E-433B709E9596}" srcOrd="1" destOrd="0" presId="urn:microsoft.com/office/officeart/2005/8/layout/vList4"/>
    <dgm:cxn modelId="{95F2C9C8-3E64-466B-AA53-2160E4516C9C}" type="presOf" srcId="{FCF73EC2-93B8-434F-829C-D100289812E2}" destId="{5CF36155-84B2-4138-A610-0AE2C3EB6D0B}" srcOrd="0" destOrd="0" presId="urn:microsoft.com/office/officeart/2005/8/layout/vList4"/>
    <dgm:cxn modelId="{C35064CF-04B2-463B-9573-F1450E968E1E}" type="presOf" srcId="{876C54DE-9ABF-4293-9039-58137E958D71}" destId="{C9E51EE1-82E8-4EA0-AC66-F4757E8A19DF}" srcOrd="0" destOrd="0" presId="urn:microsoft.com/office/officeart/2005/8/layout/vList4"/>
    <dgm:cxn modelId="{7B1DCE54-C7A4-4E21-9083-507AC8B87ACF}" type="presParOf" srcId="{C9E51EE1-82E8-4EA0-AC66-F4757E8A19DF}" destId="{2DDA6ECA-8EEE-439C-A30C-CF440325BB33}" srcOrd="0" destOrd="0" presId="urn:microsoft.com/office/officeart/2005/8/layout/vList4"/>
    <dgm:cxn modelId="{38F74C41-9189-406A-97B1-D56FCC1A0E0F}" type="presParOf" srcId="{2DDA6ECA-8EEE-439C-A30C-CF440325BB33}" destId="{5CF36155-84B2-4138-A610-0AE2C3EB6D0B}" srcOrd="0" destOrd="0" presId="urn:microsoft.com/office/officeart/2005/8/layout/vList4"/>
    <dgm:cxn modelId="{CC7390BE-CA4E-4205-AE21-F51473108EC7}" type="presParOf" srcId="{2DDA6ECA-8EEE-439C-A30C-CF440325BB33}" destId="{BD06B096-59F1-49CD-B03C-E2313E8B7DC5}" srcOrd="1" destOrd="0" presId="urn:microsoft.com/office/officeart/2005/8/layout/vList4"/>
    <dgm:cxn modelId="{2F078BF9-42B9-45E8-B66F-E94DB2DA401C}" type="presParOf" srcId="{2DDA6ECA-8EEE-439C-A30C-CF440325BB33}" destId="{1C855AF3-9049-4DC1-BC1E-433B709E9596}" srcOrd="2" destOrd="0" presId="urn:microsoft.com/office/officeart/2005/8/layout/vList4"/>
    <dgm:cxn modelId="{DE9707B8-F89F-47A1-9670-356C5C5F2B61}" type="presParOf" srcId="{C9E51EE1-82E8-4EA0-AC66-F4757E8A19DF}" destId="{927A5500-DA60-4EC7-95DF-E071E373DBCA}" srcOrd="1" destOrd="0" presId="urn:microsoft.com/office/officeart/2005/8/layout/vList4"/>
    <dgm:cxn modelId="{1BEA23A8-A117-4242-9107-2C2F67632BD6}" type="presParOf" srcId="{C9E51EE1-82E8-4EA0-AC66-F4757E8A19DF}" destId="{562CD158-9F17-42B2-A014-D37E9AB56A74}" srcOrd="2" destOrd="0" presId="urn:microsoft.com/office/officeart/2005/8/layout/vList4"/>
    <dgm:cxn modelId="{FA37E5B9-44DF-4B5C-A13C-BCE8831F8961}" type="presParOf" srcId="{562CD158-9F17-42B2-A014-D37E9AB56A74}" destId="{17EC32C9-E5A4-44C9-8BC8-B2C04513A6D7}" srcOrd="0" destOrd="0" presId="urn:microsoft.com/office/officeart/2005/8/layout/vList4"/>
    <dgm:cxn modelId="{1F8F56D5-2E04-4FA2-92E3-467916DDDB53}" type="presParOf" srcId="{562CD158-9F17-42B2-A014-D37E9AB56A74}" destId="{BAB4C9C9-7842-41CF-A8FA-68EA2B8701E0}" srcOrd="1" destOrd="0" presId="urn:microsoft.com/office/officeart/2005/8/layout/vList4"/>
    <dgm:cxn modelId="{AC2CFFDB-75F8-4A17-8FC3-6ACE85C04445}" type="presParOf" srcId="{562CD158-9F17-42B2-A014-D37E9AB56A74}" destId="{C1BDC043-6C69-4A80-B332-1DD2DD18D0F5}" srcOrd="2" destOrd="0" presId="urn:microsoft.com/office/officeart/2005/8/layout/vList4"/>
    <dgm:cxn modelId="{1D9D6600-FCD7-4CBB-A1DC-328B030852A4}" type="presParOf" srcId="{C9E51EE1-82E8-4EA0-AC66-F4757E8A19DF}" destId="{5B6634F1-F6B0-459D-A65F-FF448AD3EC6B}" srcOrd="3" destOrd="0" presId="urn:microsoft.com/office/officeart/2005/8/layout/vList4"/>
    <dgm:cxn modelId="{5E9A6D68-CE33-4BCA-91C3-9F3CD674B623}" type="presParOf" srcId="{C9E51EE1-82E8-4EA0-AC66-F4757E8A19DF}" destId="{983ADBDF-34CF-4020-8DB4-7843C3637661}" srcOrd="4" destOrd="0" presId="urn:microsoft.com/office/officeart/2005/8/layout/vList4"/>
    <dgm:cxn modelId="{3A69C085-B6AD-44E8-B72D-60AF5622F280}" type="presParOf" srcId="{983ADBDF-34CF-4020-8DB4-7843C3637661}" destId="{2112C804-04F3-4F8B-A7CA-0B6B4DC0C535}" srcOrd="0" destOrd="0" presId="urn:microsoft.com/office/officeart/2005/8/layout/vList4"/>
    <dgm:cxn modelId="{16F93E3B-F2A5-42FD-83CF-47FD564564EE}" type="presParOf" srcId="{983ADBDF-34CF-4020-8DB4-7843C3637661}" destId="{995590DD-09BE-4A3F-ACFA-EF8F213DD0A6}" srcOrd="1" destOrd="0" presId="urn:microsoft.com/office/officeart/2005/8/layout/vList4"/>
    <dgm:cxn modelId="{D3D7F9B7-4309-40E8-9513-1F426EE18725}" type="presParOf" srcId="{983ADBDF-34CF-4020-8DB4-7843C3637661}" destId="{3A63983D-B590-4C81-AC2F-93D189BEF1F1}" srcOrd="2" destOrd="0" presId="urn:microsoft.com/office/officeart/2005/8/layout/vList4"/>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F4F5BC-7AC1-44E4-983E-AF8A70EC3AAE}"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s-ES"/>
        </a:p>
      </dgm:t>
    </dgm:pt>
    <dgm:pt modelId="{293C63D2-3B81-4399-BE8E-FDDAAA14010C}">
      <dgm:prSet phldrT="[Texto]" custT="1"/>
      <dgm:spPr/>
      <dgm:t>
        <a:bodyPr/>
        <a:lstStyle/>
        <a:p>
          <a:pPr marL="0" marR="0" indent="0" defTabSz="914400" eaLnBrk="1" fontAlgn="auto" latinLnBrk="0" hangingPunct="1">
            <a:lnSpc>
              <a:spcPct val="100000"/>
            </a:lnSpc>
            <a:spcBef>
              <a:spcPts val="0"/>
            </a:spcBef>
            <a:spcAft>
              <a:spcPts val="0"/>
            </a:spcAft>
            <a:buClrTx/>
            <a:buSzTx/>
            <a:buFontTx/>
            <a:buNone/>
          </a:pPr>
          <a:r>
            <a:rPr lang="es-ES" sz="2400" dirty="0" smtClean="0">
              <a:solidFill>
                <a:schemeClr val="tx1"/>
              </a:solidFill>
            </a:rPr>
            <a:t/>
          </a:r>
          <a:br>
            <a:rPr lang="es-ES" sz="2400" dirty="0" smtClean="0">
              <a:solidFill>
                <a:schemeClr val="tx1"/>
              </a:solidFill>
            </a:rPr>
          </a:br>
          <a:endParaRPr lang="es-ES" sz="2400" dirty="0" smtClean="0">
            <a:solidFill>
              <a:schemeClr val="tx1"/>
            </a:solidFill>
          </a:endParaRPr>
        </a:p>
        <a:p>
          <a:pPr marL="0" marR="0" indent="0" defTabSz="914400" eaLnBrk="1" fontAlgn="auto" latinLnBrk="0" hangingPunct="1">
            <a:lnSpc>
              <a:spcPct val="100000"/>
            </a:lnSpc>
            <a:spcBef>
              <a:spcPts val="0"/>
            </a:spcBef>
            <a:spcAft>
              <a:spcPts val="0"/>
            </a:spcAft>
            <a:buClrTx/>
            <a:buSzTx/>
            <a:buFontTx/>
            <a:buNone/>
          </a:pPr>
          <a:r>
            <a:rPr lang="es-ES" sz="2400" b="0" i="0" dirty="0" smtClean="0"/>
            <a:t>Motricidad infantil y desarrollo</a:t>
          </a:r>
          <a:r>
            <a:rPr lang="es-ES" sz="2400" dirty="0" smtClean="0"/>
            <a:t/>
          </a:r>
          <a:br>
            <a:rPr lang="es-ES" sz="2400" dirty="0" smtClean="0"/>
          </a:br>
          <a:endParaRPr lang="es-ES" sz="2400" dirty="0" smtClean="0"/>
        </a:p>
        <a:p>
          <a:pPr defTabSz="755650">
            <a:lnSpc>
              <a:spcPct val="90000"/>
            </a:lnSpc>
            <a:spcBef>
              <a:spcPct val="0"/>
            </a:spcBef>
            <a:spcAft>
              <a:spcPct val="35000"/>
            </a:spcAft>
          </a:pPr>
          <a:endParaRPr lang="es-ES" sz="2400" dirty="0">
            <a:solidFill>
              <a:schemeClr val="tx1"/>
            </a:solidFill>
          </a:endParaRPr>
        </a:p>
      </dgm:t>
    </dgm:pt>
    <dgm:pt modelId="{CFA55441-9832-4BE1-8BFD-2C17C2E10366}" cxnId="{277C53D1-AC1C-484B-863B-0912857B5A25}" type="parTrans">
      <dgm:prSet/>
      <dgm:spPr/>
      <dgm:t>
        <a:bodyPr/>
        <a:lstStyle/>
        <a:p>
          <a:endParaRPr lang="es-ES" sz="2400"/>
        </a:p>
      </dgm:t>
    </dgm:pt>
    <dgm:pt modelId="{3D308ECF-7E30-44CE-80ED-7A36EC38AE4A}" cxnId="{277C53D1-AC1C-484B-863B-0912857B5A25}" type="sibTrans">
      <dgm:prSet/>
      <dgm:spPr/>
      <dgm:t>
        <a:bodyPr/>
        <a:lstStyle/>
        <a:p>
          <a:endParaRPr lang="es-ES" sz="2400"/>
        </a:p>
      </dgm:t>
    </dgm:pt>
    <dgm:pt modelId="{20C7A231-83B5-4AFA-9A20-C3EA41AE4762}">
      <dgm:prSet phldrT="[Texto]" custT="1"/>
      <dgm:spPr/>
      <dgm:t>
        <a:bodyPr/>
        <a:lstStyle/>
        <a:p>
          <a:endParaRPr lang="es-ES" sz="2400" b="0" i="0" dirty="0" smtClean="0"/>
        </a:p>
        <a:p>
          <a:r>
            <a:rPr lang="es-ES" sz="2400" b="0" i="0" dirty="0" smtClean="0"/>
            <a:t>La formación y superación del profesional de la Educación Física</a:t>
          </a:r>
          <a:r>
            <a:rPr lang="es-ES" sz="2400" dirty="0" smtClean="0"/>
            <a:t/>
          </a:r>
          <a:br>
            <a:rPr lang="es-ES" sz="2400" dirty="0" smtClean="0"/>
          </a:br>
          <a:endParaRPr lang="es-ES" sz="2400" dirty="0"/>
        </a:p>
      </dgm:t>
    </dgm:pt>
    <dgm:pt modelId="{9D77BCDA-CACC-47C3-9707-9173B03DE8B0}" cxnId="{71500E56-193C-4729-A5C2-D6FC810CE940}" type="parTrans">
      <dgm:prSet/>
      <dgm:spPr/>
      <dgm:t>
        <a:bodyPr/>
        <a:lstStyle/>
        <a:p>
          <a:endParaRPr lang="es-ES" sz="2400"/>
        </a:p>
      </dgm:t>
    </dgm:pt>
    <dgm:pt modelId="{FC84EFDB-CD24-493A-80B7-D82769AF6773}" cxnId="{71500E56-193C-4729-A5C2-D6FC810CE940}" type="sibTrans">
      <dgm:prSet/>
      <dgm:spPr/>
      <dgm:t>
        <a:bodyPr/>
        <a:lstStyle/>
        <a:p>
          <a:endParaRPr lang="es-ES" sz="2400"/>
        </a:p>
      </dgm:t>
    </dgm:pt>
    <dgm:pt modelId="{3190F6D8-016F-4DAC-8EA3-E4FD9ABDB233}">
      <dgm:prSet phldrT="[Texto]" custT="1"/>
      <dgm:spPr/>
      <dgm:t>
        <a:bodyPr/>
        <a:lstStyle/>
        <a:p>
          <a:endParaRPr lang="es-ES" sz="2400" b="0" i="0" dirty="0" smtClean="0"/>
        </a:p>
        <a:p>
          <a:r>
            <a:rPr lang="es-ES" sz="2400" b="0" i="0" dirty="0" smtClean="0"/>
            <a:t>Deporte para todos, su gestión y calidad</a:t>
          </a:r>
          <a:r>
            <a:rPr lang="es-ES" sz="2400" dirty="0" smtClean="0"/>
            <a:t/>
          </a:r>
          <a:br>
            <a:rPr lang="es-ES" sz="2400" dirty="0" smtClean="0"/>
          </a:br>
          <a:endParaRPr lang="es-ES" sz="2400" dirty="0"/>
        </a:p>
      </dgm:t>
    </dgm:pt>
    <dgm:pt modelId="{60036702-9823-45F3-8D2E-D120459BEB2F}" cxnId="{6610153C-0F7B-4FB6-99BE-6AAF67DAB29D}" type="parTrans">
      <dgm:prSet/>
      <dgm:spPr/>
      <dgm:t>
        <a:bodyPr/>
        <a:lstStyle/>
        <a:p>
          <a:endParaRPr lang="es-ES" sz="2400"/>
        </a:p>
      </dgm:t>
    </dgm:pt>
    <dgm:pt modelId="{0F8F5DF0-11F8-476B-A52A-67845D8E5F95}" cxnId="{6610153C-0F7B-4FB6-99BE-6AAF67DAB29D}" type="sibTrans">
      <dgm:prSet/>
      <dgm:spPr/>
      <dgm:t>
        <a:bodyPr/>
        <a:lstStyle/>
        <a:p>
          <a:endParaRPr lang="es-ES" sz="2400"/>
        </a:p>
      </dgm:t>
    </dgm:pt>
    <dgm:pt modelId="{95B45727-B5DE-4D89-A4CD-4F696204A2FD}">
      <dgm:prSet custT="1"/>
      <dgm:spPr/>
      <dgm:t>
        <a:bodyPr/>
        <a:lstStyle/>
        <a:p>
          <a:endParaRPr lang="es-ES" sz="2400" b="0" i="0" dirty="0" smtClean="0"/>
        </a:p>
        <a:p>
          <a:r>
            <a:rPr lang="es-ES" sz="2400" b="0" i="0" dirty="0" smtClean="0"/>
            <a:t>La Educación Física como estrategia de prevención social</a:t>
          </a:r>
          <a:r>
            <a:rPr lang="es-ES" sz="2400" dirty="0" smtClean="0"/>
            <a:t/>
          </a:r>
          <a:br>
            <a:rPr lang="es-ES" sz="2400" dirty="0" smtClean="0"/>
          </a:br>
          <a:endParaRPr lang="es-ES" sz="2400" dirty="0"/>
        </a:p>
      </dgm:t>
    </dgm:pt>
    <dgm:pt modelId="{4DAC9ADB-814E-499C-BFC4-95FA10992B29}" cxnId="{5F739C9A-F74D-4D1E-B5D2-1499EAEA260D}" type="parTrans">
      <dgm:prSet/>
      <dgm:spPr/>
      <dgm:t>
        <a:bodyPr/>
        <a:lstStyle/>
        <a:p>
          <a:endParaRPr lang="es-ES" sz="2400"/>
        </a:p>
      </dgm:t>
    </dgm:pt>
    <dgm:pt modelId="{61744A86-AE81-4CFB-BC8A-78582A288EA2}" cxnId="{5F739C9A-F74D-4D1E-B5D2-1499EAEA260D}" type="sibTrans">
      <dgm:prSet/>
      <dgm:spPr/>
      <dgm:t>
        <a:bodyPr/>
        <a:lstStyle/>
        <a:p>
          <a:endParaRPr lang="es-ES" sz="2400"/>
        </a:p>
      </dgm:t>
    </dgm:pt>
    <dgm:pt modelId="{D9F941EF-F9A9-4C49-B086-E21810D3D00F}">
      <dgm:prSet custT="1"/>
      <dgm:spPr/>
      <dgm:t>
        <a:bodyPr/>
        <a:lstStyle/>
        <a:p>
          <a:endParaRPr lang="es-ES" sz="2400" b="0" i="0" dirty="0" smtClean="0"/>
        </a:p>
        <a:p>
          <a:r>
            <a:rPr lang="es-ES" sz="2400" b="0" i="0" dirty="0" smtClean="0"/>
            <a:t>Metodologías para el diagnóstico y evaluación en el ámbito de la Educación Física</a:t>
          </a:r>
          <a:r>
            <a:rPr lang="es-ES" sz="2400" dirty="0" smtClean="0"/>
            <a:t/>
          </a:r>
          <a:br>
            <a:rPr lang="es-ES" sz="2400" dirty="0" smtClean="0"/>
          </a:br>
          <a:endParaRPr lang="es-ES" sz="2400" dirty="0"/>
        </a:p>
      </dgm:t>
    </dgm:pt>
    <dgm:pt modelId="{A12D9A22-EEA7-4ED7-90B5-4FA92C3CDEBB}" cxnId="{E81657E3-17AF-4D81-8608-A4635943F83A}" type="parTrans">
      <dgm:prSet/>
      <dgm:spPr/>
      <dgm:t>
        <a:bodyPr/>
        <a:lstStyle/>
        <a:p>
          <a:endParaRPr lang="es-ES" sz="2400"/>
        </a:p>
      </dgm:t>
    </dgm:pt>
    <dgm:pt modelId="{E9FAC719-8143-458F-9F6A-C785C61A0AF6}" cxnId="{E81657E3-17AF-4D81-8608-A4635943F83A}" type="sibTrans">
      <dgm:prSet/>
      <dgm:spPr/>
      <dgm:t>
        <a:bodyPr/>
        <a:lstStyle/>
        <a:p>
          <a:endParaRPr lang="es-ES" sz="2400"/>
        </a:p>
      </dgm:t>
    </dgm:pt>
    <dgm:pt modelId="{42FF4B87-AB35-4F57-B6B4-7C442372CCEE}">
      <dgm:prSet custT="1"/>
      <dgm:spPr/>
      <dgm:t>
        <a:bodyPr/>
        <a:lstStyle/>
        <a:p>
          <a:endParaRPr lang="es-ES" sz="2400" b="0" i="0" dirty="0" smtClean="0"/>
        </a:p>
        <a:p>
          <a:r>
            <a:rPr lang="es-ES" sz="2400" b="0" i="0" dirty="0" smtClean="0"/>
            <a:t>Estudios de ciencias aplicadas al campo de la Educación Física</a:t>
          </a:r>
          <a:r>
            <a:rPr lang="es-ES" sz="2400" dirty="0" smtClean="0"/>
            <a:t/>
          </a:r>
          <a:br>
            <a:rPr lang="es-ES" sz="2400" dirty="0" smtClean="0"/>
          </a:br>
          <a:endParaRPr lang="es-ES" sz="2400" dirty="0"/>
        </a:p>
      </dgm:t>
    </dgm:pt>
    <dgm:pt modelId="{0D9C13C4-340B-4742-9527-28EF087736D9}" cxnId="{013310B3-CC2F-4EAD-BF1E-ECE9632FA792}" type="parTrans">
      <dgm:prSet/>
      <dgm:spPr/>
      <dgm:t>
        <a:bodyPr/>
        <a:lstStyle/>
        <a:p>
          <a:endParaRPr lang="es-ES" sz="2400"/>
        </a:p>
      </dgm:t>
    </dgm:pt>
    <dgm:pt modelId="{7EAB4EE2-3738-4EAB-A443-B58594122E52}" cxnId="{013310B3-CC2F-4EAD-BF1E-ECE9632FA792}" type="sibTrans">
      <dgm:prSet/>
      <dgm:spPr/>
      <dgm:t>
        <a:bodyPr/>
        <a:lstStyle/>
        <a:p>
          <a:endParaRPr lang="es-ES" sz="2400"/>
        </a:p>
      </dgm:t>
    </dgm:pt>
    <dgm:pt modelId="{022B63EB-0BAB-46E9-B9B2-6313866A3A40}">
      <dgm:prSet phldrT="[Texto]" custT="1"/>
      <dgm:spPr/>
      <dgm:t>
        <a:bodyPr/>
        <a:lstStyle/>
        <a:p>
          <a:endParaRPr lang="es-ES" sz="2400" b="0" i="0" dirty="0" smtClean="0"/>
        </a:p>
        <a:p>
          <a:r>
            <a:rPr lang="es-ES" sz="2400" b="0" i="0" dirty="0" smtClean="0"/>
            <a:t>La Educación Física para las NEE</a:t>
          </a:r>
          <a:r>
            <a:rPr lang="es-ES" sz="2400" dirty="0" smtClean="0"/>
            <a:t/>
          </a:r>
          <a:br>
            <a:rPr lang="es-ES" sz="2400" dirty="0" smtClean="0"/>
          </a:br>
          <a:endParaRPr lang="es-ES" sz="2400" dirty="0"/>
        </a:p>
      </dgm:t>
    </dgm:pt>
    <dgm:pt modelId="{7DD8912F-A09C-4268-900F-ECAF170EFB27}" cxnId="{C4FEA426-32D5-4F8D-B04C-005AF50145D3}" type="parTrans">
      <dgm:prSet/>
      <dgm:spPr/>
      <dgm:t>
        <a:bodyPr/>
        <a:lstStyle/>
        <a:p>
          <a:endParaRPr lang="es-ES" sz="2400"/>
        </a:p>
      </dgm:t>
    </dgm:pt>
    <dgm:pt modelId="{A592A06C-FFDB-460E-B6F1-6BBBE37B07CD}" cxnId="{C4FEA426-32D5-4F8D-B04C-005AF50145D3}" type="sibTrans">
      <dgm:prSet/>
      <dgm:spPr/>
      <dgm:t>
        <a:bodyPr/>
        <a:lstStyle/>
        <a:p>
          <a:endParaRPr lang="es-ES" sz="2400"/>
        </a:p>
      </dgm:t>
    </dgm:pt>
    <dgm:pt modelId="{4FF16D37-C39D-4930-AED4-B4DACF162438}" type="pres">
      <dgm:prSet presAssocID="{1FF4F5BC-7AC1-44E4-983E-AF8A70EC3AAE}" presName="linear" presStyleCnt="0">
        <dgm:presLayoutVars>
          <dgm:dir/>
          <dgm:animLvl val="lvl"/>
          <dgm:resizeHandles val="exact"/>
        </dgm:presLayoutVars>
      </dgm:prSet>
      <dgm:spPr/>
      <dgm:t>
        <a:bodyPr/>
        <a:lstStyle/>
        <a:p>
          <a:endParaRPr lang="es-ES"/>
        </a:p>
      </dgm:t>
    </dgm:pt>
    <dgm:pt modelId="{CCFC35F3-2AD2-455D-B1C5-09F219E62637}" type="pres">
      <dgm:prSet presAssocID="{293C63D2-3B81-4399-BE8E-FDDAAA14010C}" presName="parentLin" presStyleCnt="0"/>
      <dgm:spPr/>
    </dgm:pt>
    <dgm:pt modelId="{DB3782AB-0EB5-4BE7-B88E-4EBDE3F09A65}" type="pres">
      <dgm:prSet presAssocID="{293C63D2-3B81-4399-BE8E-FDDAAA14010C}" presName="parentLeftMargin" presStyleLbl="node1" presStyleIdx="0" presStyleCnt="7"/>
      <dgm:spPr/>
      <dgm:t>
        <a:bodyPr/>
        <a:lstStyle/>
        <a:p>
          <a:endParaRPr lang="es-ES"/>
        </a:p>
      </dgm:t>
    </dgm:pt>
    <dgm:pt modelId="{E13A9D03-E4A5-4166-9434-9D88290D827C}" type="pres">
      <dgm:prSet presAssocID="{293C63D2-3B81-4399-BE8E-FDDAAA14010C}" presName="parentText" presStyleLbl="node1" presStyleIdx="0" presStyleCnt="7" custScaleX="122363">
        <dgm:presLayoutVars>
          <dgm:chMax val="0"/>
          <dgm:bulletEnabled val="1"/>
        </dgm:presLayoutVars>
      </dgm:prSet>
      <dgm:spPr/>
      <dgm:t>
        <a:bodyPr/>
        <a:lstStyle/>
        <a:p>
          <a:endParaRPr lang="es-ES"/>
        </a:p>
      </dgm:t>
    </dgm:pt>
    <dgm:pt modelId="{97BAE387-1943-42BE-B122-0D7D99ABC17E}" type="pres">
      <dgm:prSet presAssocID="{293C63D2-3B81-4399-BE8E-FDDAAA14010C}" presName="negativeSpace" presStyleCnt="0"/>
      <dgm:spPr/>
    </dgm:pt>
    <dgm:pt modelId="{0E3AF63E-52F1-4FAE-BD81-9888368C42A5}" type="pres">
      <dgm:prSet presAssocID="{293C63D2-3B81-4399-BE8E-FDDAAA14010C}" presName="childText" presStyleLbl="conFgAcc1" presStyleIdx="0" presStyleCnt="7">
        <dgm:presLayoutVars>
          <dgm:bulletEnabled val="1"/>
        </dgm:presLayoutVars>
      </dgm:prSet>
      <dgm:spPr/>
    </dgm:pt>
    <dgm:pt modelId="{4374828A-0B88-41F4-92BC-2F88223A4F40}" type="pres">
      <dgm:prSet presAssocID="{3D308ECF-7E30-44CE-80ED-7A36EC38AE4A}" presName="spaceBetweenRectangles" presStyleCnt="0"/>
      <dgm:spPr/>
    </dgm:pt>
    <dgm:pt modelId="{C1CD76CE-1ED5-4367-98BF-6E9C167046F3}" type="pres">
      <dgm:prSet presAssocID="{95B45727-B5DE-4D89-A4CD-4F696204A2FD}" presName="parentLin" presStyleCnt="0"/>
      <dgm:spPr/>
    </dgm:pt>
    <dgm:pt modelId="{03C7E3D7-BA1F-47C2-A945-7CC32C1811DB}" type="pres">
      <dgm:prSet presAssocID="{95B45727-B5DE-4D89-A4CD-4F696204A2FD}" presName="parentLeftMargin" presStyleLbl="node1" presStyleIdx="0" presStyleCnt="7"/>
      <dgm:spPr/>
      <dgm:t>
        <a:bodyPr/>
        <a:lstStyle/>
        <a:p>
          <a:endParaRPr lang="es-ES"/>
        </a:p>
      </dgm:t>
    </dgm:pt>
    <dgm:pt modelId="{C05DBCBA-9C87-43BE-B17D-4CACC9AEC525}" type="pres">
      <dgm:prSet presAssocID="{95B45727-B5DE-4D89-A4CD-4F696204A2FD}" presName="parentText" presStyleLbl="node1" presStyleIdx="1" presStyleCnt="7" custScaleX="142857" custScaleY="164356">
        <dgm:presLayoutVars>
          <dgm:chMax val="0"/>
          <dgm:bulletEnabled val="1"/>
        </dgm:presLayoutVars>
      </dgm:prSet>
      <dgm:spPr/>
      <dgm:t>
        <a:bodyPr/>
        <a:lstStyle/>
        <a:p>
          <a:endParaRPr lang="es-ES"/>
        </a:p>
      </dgm:t>
    </dgm:pt>
    <dgm:pt modelId="{E40A91D7-2E5F-473B-AAEF-F9A60151D4E8}" type="pres">
      <dgm:prSet presAssocID="{95B45727-B5DE-4D89-A4CD-4F696204A2FD}" presName="negativeSpace" presStyleCnt="0"/>
      <dgm:spPr/>
    </dgm:pt>
    <dgm:pt modelId="{43DC1816-C73F-4809-BAF7-52A2BEA74EB5}" type="pres">
      <dgm:prSet presAssocID="{95B45727-B5DE-4D89-A4CD-4F696204A2FD}" presName="childText" presStyleLbl="conFgAcc1" presStyleIdx="1" presStyleCnt="7">
        <dgm:presLayoutVars>
          <dgm:bulletEnabled val="1"/>
        </dgm:presLayoutVars>
      </dgm:prSet>
      <dgm:spPr/>
    </dgm:pt>
    <dgm:pt modelId="{13A10C71-1799-47D4-8437-2865452A0520}" type="pres">
      <dgm:prSet presAssocID="{61744A86-AE81-4CFB-BC8A-78582A288EA2}" presName="spaceBetweenRectangles" presStyleCnt="0"/>
      <dgm:spPr/>
    </dgm:pt>
    <dgm:pt modelId="{4738E016-8648-45B8-8060-CA274A72DA19}" type="pres">
      <dgm:prSet presAssocID="{D9F941EF-F9A9-4C49-B086-E21810D3D00F}" presName="parentLin" presStyleCnt="0"/>
      <dgm:spPr/>
    </dgm:pt>
    <dgm:pt modelId="{2D759909-36A6-4CDF-97F7-55A2DF0844B4}" type="pres">
      <dgm:prSet presAssocID="{D9F941EF-F9A9-4C49-B086-E21810D3D00F}" presName="parentLeftMargin" presStyleLbl="node1" presStyleIdx="1" presStyleCnt="7"/>
      <dgm:spPr/>
      <dgm:t>
        <a:bodyPr/>
        <a:lstStyle/>
        <a:p>
          <a:endParaRPr lang="es-ES"/>
        </a:p>
      </dgm:t>
    </dgm:pt>
    <dgm:pt modelId="{5A23848D-3D57-4A4D-ACF2-2918CF0EC5DB}" type="pres">
      <dgm:prSet presAssocID="{D9F941EF-F9A9-4C49-B086-E21810D3D00F}" presName="parentText" presStyleLbl="node1" presStyleIdx="2" presStyleCnt="7" custScaleX="124157" custScaleY="203837" custLinFactNeighborY="25416">
        <dgm:presLayoutVars>
          <dgm:chMax val="0"/>
          <dgm:bulletEnabled val="1"/>
        </dgm:presLayoutVars>
      </dgm:prSet>
      <dgm:spPr/>
      <dgm:t>
        <a:bodyPr/>
        <a:lstStyle/>
        <a:p>
          <a:endParaRPr lang="es-ES"/>
        </a:p>
      </dgm:t>
    </dgm:pt>
    <dgm:pt modelId="{B6157275-37C9-444A-B3C9-AE6F832091FB}" type="pres">
      <dgm:prSet presAssocID="{D9F941EF-F9A9-4C49-B086-E21810D3D00F}" presName="negativeSpace" presStyleCnt="0"/>
      <dgm:spPr/>
    </dgm:pt>
    <dgm:pt modelId="{BDD74B5D-FF19-4B99-8799-06BD48FABFA1}" type="pres">
      <dgm:prSet presAssocID="{D9F941EF-F9A9-4C49-B086-E21810D3D00F}" presName="childText" presStyleLbl="conFgAcc1" presStyleIdx="2" presStyleCnt="7">
        <dgm:presLayoutVars>
          <dgm:bulletEnabled val="1"/>
        </dgm:presLayoutVars>
      </dgm:prSet>
      <dgm:spPr/>
    </dgm:pt>
    <dgm:pt modelId="{30CDE191-6E34-4505-98C6-387962AD925F}" type="pres">
      <dgm:prSet presAssocID="{E9FAC719-8143-458F-9F6A-C785C61A0AF6}" presName="spaceBetweenRectangles" presStyleCnt="0"/>
      <dgm:spPr/>
    </dgm:pt>
    <dgm:pt modelId="{9FD4A25C-134C-491A-96FA-D8B3ECFC9D8C}" type="pres">
      <dgm:prSet presAssocID="{20C7A231-83B5-4AFA-9A20-C3EA41AE4762}" presName="parentLin" presStyleCnt="0"/>
      <dgm:spPr/>
    </dgm:pt>
    <dgm:pt modelId="{BD19C3AA-B432-4243-9C07-3912B58B479F}" type="pres">
      <dgm:prSet presAssocID="{20C7A231-83B5-4AFA-9A20-C3EA41AE4762}" presName="parentLeftMargin" presStyleLbl="node1" presStyleIdx="2" presStyleCnt="7"/>
      <dgm:spPr/>
      <dgm:t>
        <a:bodyPr/>
        <a:lstStyle/>
        <a:p>
          <a:endParaRPr lang="es-ES"/>
        </a:p>
      </dgm:t>
    </dgm:pt>
    <dgm:pt modelId="{59598049-04A1-444C-967F-B0D152C7536D}" type="pres">
      <dgm:prSet presAssocID="{20C7A231-83B5-4AFA-9A20-C3EA41AE4762}" presName="parentText" presStyleLbl="node1" presStyleIdx="3" presStyleCnt="7" custScaleX="142857" custLinFactNeighborY="23824">
        <dgm:presLayoutVars>
          <dgm:chMax val="0"/>
          <dgm:bulletEnabled val="1"/>
        </dgm:presLayoutVars>
      </dgm:prSet>
      <dgm:spPr/>
      <dgm:t>
        <a:bodyPr/>
        <a:lstStyle/>
        <a:p>
          <a:endParaRPr lang="es-ES"/>
        </a:p>
      </dgm:t>
    </dgm:pt>
    <dgm:pt modelId="{DF444F84-C34C-4BA9-B66B-E6C3EAF24BEB}" type="pres">
      <dgm:prSet presAssocID="{20C7A231-83B5-4AFA-9A20-C3EA41AE4762}" presName="negativeSpace" presStyleCnt="0"/>
      <dgm:spPr/>
    </dgm:pt>
    <dgm:pt modelId="{4A8779E0-B818-44C3-A710-4E682F27A5D9}" type="pres">
      <dgm:prSet presAssocID="{20C7A231-83B5-4AFA-9A20-C3EA41AE4762}" presName="childText" presStyleLbl="conFgAcc1" presStyleIdx="3" presStyleCnt="7">
        <dgm:presLayoutVars>
          <dgm:bulletEnabled val="1"/>
        </dgm:presLayoutVars>
      </dgm:prSet>
      <dgm:spPr/>
    </dgm:pt>
    <dgm:pt modelId="{07F605D5-335B-452F-BECF-B2F85CC004EF}" type="pres">
      <dgm:prSet presAssocID="{FC84EFDB-CD24-493A-80B7-D82769AF6773}" presName="spaceBetweenRectangles" presStyleCnt="0"/>
      <dgm:spPr/>
    </dgm:pt>
    <dgm:pt modelId="{18438671-B524-4B1A-A6EE-90E0C538074D}" type="pres">
      <dgm:prSet presAssocID="{42FF4B87-AB35-4F57-B6B4-7C442372CCEE}" presName="parentLin" presStyleCnt="0"/>
      <dgm:spPr/>
    </dgm:pt>
    <dgm:pt modelId="{60AC011B-D875-4A5D-8617-28CBCDB15325}" type="pres">
      <dgm:prSet presAssocID="{42FF4B87-AB35-4F57-B6B4-7C442372CCEE}" presName="parentLeftMargin" presStyleLbl="node1" presStyleIdx="3" presStyleCnt="7"/>
      <dgm:spPr/>
      <dgm:t>
        <a:bodyPr/>
        <a:lstStyle/>
        <a:p>
          <a:endParaRPr lang="es-ES"/>
        </a:p>
      </dgm:t>
    </dgm:pt>
    <dgm:pt modelId="{B6C6B93D-CE4F-4F89-90BE-8FDC4FA318BB}" type="pres">
      <dgm:prSet presAssocID="{42FF4B87-AB35-4F57-B6B4-7C442372CCEE}" presName="parentText" presStyleLbl="node1" presStyleIdx="4" presStyleCnt="7" custScaleX="142564" custScaleY="144327" custLinFactNeighborY="14890">
        <dgm:presLayoutVars>
          <dgm:chMax val="0"/>
          <dgm:bulletEnabled val="1"/>
        </dgm:presLayoutVars>
      </dgm:prSet>
      <dgm:spPr/>
      <dgm:t>
        <a:bodyPr/>
        <a:lstStyle/>
        <a:p>
          <a:endParaRPr lang="es-ES"/>
        </a:p>
      </dgm:t>
    </dgm:pt>
    <dgm:pt modelId="{7054C80F-C81E-4635-85AF-99E588816ACD}" type="pres">
      <dgm:prSet presAssocID="{42FF4B87-AB35-4F57-B6B4-7C442372CCEE}" presName="negativeSpace" presStyleCnt="0"/>
      <dgm:spPr/>
    </dgm:pt>
    <dgm:pt modelId="{CA2D613B-7E78-48F8-9880-A0EF5055BB66}" type="pres">
      <dgm:prSet presAssocID="{42FF4B87-AB35-4F57-B6B4-7C442372CCEE}" presName="childText" presStyleLbl="conFgAcc1" presStyleIdx="4" presStyleCnt="7">
        <dgm:presLayoutVars>
          <dgm:bulletEnabled val="1"/>
        </dgm:presLayoutVars>
      </dgm:prSet>
      <dgm:spPr/>
    </dgm:pt>
    <dgm:pt modelId="{874545A7-3090-4756-8665-0FF3605A55F7}" type="pres">
      <dgm:prSet presAssocID="{7EAB4EE2-3738-4EAB-A443-B58594122E52}" presName="spaceBetweenRectangles" presStyleCnt="0"/>
      <dgm:spPr/>
    </dgm:pt>
    <dgm:pt modelId="{FA4CF71B-5369-4D03-9DBB-52D8E0C2E70A}" type="pres">
      <dgm:prSet presAssocID="{3190F6D8-016F-4DAC-8EA3-E4FD9ABDB233}" presName="parentLin" presStyleCnt="0"/>
      <dgm:spPr/>
    </dgm:pt>
    <dgm:pt modelId="{4DD876D5-01AF-41D1-85EB-7F0AB6FEE1BD}" type="pres">
      <dgm:prSet presAssocID="{3190F6D8-016F-4DAC-8EA3-E4FD9ABDB233}" presName="parentLeftMargin" presStyleLbl="node1" presStyleIdx="4" presStyleCnt="7"/>
      <dgm:spPr/>
      <dgm:t>
        <a:bodyPr/>
        <a:lstStyle/>
        <a:p>
          <a:endParaRPr lang="es-ES"/>
        </a:p>
      </dgm:t>
    </dgm:pt>
    <dgm:pt modelId="{A901D616-59D0-4116-8BD1-3A33D32BCBAA}" type="pres">
      <dgm:prSet presAssocID="{3190F6D8-016F-4DAC-8EA3-E4FD9ABDB233}" presName="parentText" presStyleLbl="node1" presStyleIdx="5" presStyleCnt="7" custScaleX="84185">
        <dgm:presLayoutVars>
          <dgm:chMax val="0"/>
          <dgm:bulletEnabled val="1"/>
        </dgm:presLayoutVars>
      </dgm:prSet>
      <dgm:spPr/>
      <dgm:t>
        <a:bodyPr/>
        <a:lstStyle/>
        <a:p>
          <a:endParaRPr lang="es-ES"/>
        </a:p>
      </dgm:t>
    </dgm:pt>
    <dgm:pt modelId="{13147623-D8C3-463A-A9D2-970ED6CCE344}" type="pres">
      <dgm:prSet presAssocID="{3190F6D8-016F-4DAC-8EA3-E4FD9ABDB233}" presName="negativeSpace" presStyleCnt="0"/>
      <dgm:spPr/>
    </dgm:pt>
    <dgm:pt modelId="{5C4EDD58-C074-4466-AB75-637B39EB4E9C}" type="pres">
      <dgm:prSet presAssocID="{3190F6D8-016F-4DAC-8EA3-E4FD9ABDB233}" presName="childText" presStyleLbl="conFgAcc1" presStyleIdx="5" presStyleCnt="7">
        <dgm:presLayoutVars>
          <dgm:bulletEnabled val="1"/>
        </dgm:presLayoutVars>
      </dgm:prSet>
      <dgm:spPr/>
      <dgm:t>
        <a:bodyPr/>
        <a:lstStyle/>
        <a:p>
          <a:endParaRPr lang="es-ES"/>
        </a:p>
      </dgm:t>
    </dgm:pt>
    <dgm:pt modelId="{7223C223-744D-4466-B90C-3A182258A3A0}" type="pres">
      <dgm:prSet presAssocID="{0F8F5DF0-11F8-476B-A52A-67845D8E5F95}" presName="spaceBetweenRectangles" presStyleCnt="0"/>
      <dgm:spPr/>
    </dgm:pt>
    <dgm:pt modelId="{0FF7C99D-DDF1-4E95-A444-0B03F8BE48BD}" type="pres">
      <dgm:prSet presAssocID="{022B63EB-0BAB-46E9-B9B2-6313866A3A40}" presName="parentLin" presStyleCnt="0"/>
      <dgm:spPr/>
    </dgm:pt>
    <dgm:pt modelId="{96833A41-F6CF-4EED-9839-E9F8C9B5F14C}" type="pres">
      <dgm:prSet presAssocID="{022B63EB-0BAB-46E9-B9B2-6313866A3A40}" presName="parentLeftMargin" presStyleLbl="node1" presStyleIdx="5" presStyleCnt="7" custScaleX="117802"/>
      <dgm:spPr/>
      <dgm:t>
        <a:bodyPr/>
        <a:lstStyle/>
        <a:p>
          <a:endParaRPr lang="es-ES"/>
        </a:p>
      </dgm:t>
    </dgm:pt>
    <dgm:pt modelId="{A1687C95-FBAB-4C94-87CF-ED6D719177C7}" type="pres">
      <dgm:prSet presAssocID="{022B63EB-0BAB-46E9-B9B2-6313866A3A40}" presName="parentText" presStyleLbl="node1" presStyleIdx="6" presStyleCnt="7" custScaleX="68070">
        <dgm:presLayoutVars>
          <dgm:chMax val="0"/>
          <dgm:bulletEnabled val="1"/>
        </dgm:presLayoutVars>
      </dgm:prSet>
      <dgm:spPr/>
      <dgm:t>
        <a:bodyPr/>
        <a:lstStyle/>
        <a:p>
          <a:endParaRPr lang="es-ES"/>
        </a:p>
      </dgm:t>
    </dgm:pt>
    <dgm:pt modelId="{692D87CC-30BF-4B28-8B1B-B49F9BC1DA68}" type="pres">
      <dgm:prSet presAssocID="{022B63EB-0BAB-46E9-B9B2-6313866A3A40}" presName="negativeSpace" presStyleCnt="0"/>
      <dgm:spPr/>
    </dgm:pt>
    <dgm:pt modelId="{4D733AB9-0A70-44D3-A216-1C6AAFF1AB25}" type="pres">
      <dgm:prSet presAssocID="{022B63EB-0BAB-46E9-B9B2-6313866A3A40}" presName="childText" presStyleLbl="conFgAcc1" presStyleIdx="6" presStyleCnt="7">
        <dgm:presLayoutVars>
          <dgm:bulletEnabled val="1"/>
        </dgm:presLayoutVars>
      </dgm:prSet>
      <dgm:spPr/>
    </dgm:pt>
  </dgm:ptLst>
  <dgm:cxnLst>
    <dgm:cxn modelId="{BDC42896-8787-4A06-94E3-56F85B38B0E6}" type="presOf" srcId="{1FF4F5BC-7AC1-44E4-983E-AF8A70EC3AAE}" destId="{4FF16D37-C39D-4930-AED4-B4DACF162438}" srcOrd="0" destOrd="0" presId="urn:microsoft.com/office/officeart/2005/8/layout/list1"/>
    <dgm:cxn modelId="{217B8E54-E6EF-4009-AD31-4296F42E2687}" type="presOf" srcId="{022B63EB-0BAB-46E9-B9B2-6313866A3A40}" destId="{96833A41-F6CF-4EED-9839-E9F8C9B5F14C}" srcOrd="0" destOrd="0" presId="urn:microsoft.com/office/officeart/2005/8/layout/list1"/>
    <dgm:cxn modelId="{A0104760-13A4-44B5-8F0F-01DADC796991}" type="presOf" srcId="{293C63D2-3B81-4399-BE8E-FDDAAA14010C}" destId="{DB3782AB-0EB5-4BE7-B88E-4EBDE3F09A65}" srcOrd="0" destOrd="0" presId="urn:microsoft.com/office/officeart/2005/8/layout/list1"/>
    <dgm:cxn modelId="{F77C40BE-C549-4E3D-A76B-AC1230D69525}" type="presOf" srcId="{293C63D2-3B81-4399-BE8E-FDDAAA14010C}" destId="{E13A9D03-E4A5-4166-9434-9D88290D827C}" srcOrd="1" destOrd="0" presId="urn:microsoft.com/office/officeart/2005/8/layout/list1"/>
    <dgm:cxn modelId="{E81657E3-17AF-4D81-8608-A4635943F83A}" srcId="{1FF4F5BC-7AC1-44E4-983E-AF8A70EC3AAE}" destId="{D9F941EF-F9A9-4C49-B086-E21810D3D00F}" srcOrd="2" destOrd="0" parTransId="{A12D9A22-EEA7-4ED7-90B5-4FA92C3CDEBB}" sibTransId="{E9FAC719-8143-458F-9F6A-C785C61A0AF6}"/>
    <dgm:cxn modelId="{6610153C-0F7B-4FB6-99BE-6AAF67DAB29D}" srcId="{1FF4F5BC-7AC1-44E4-983E-AF8A70EC3AAE}" destId="{3190F6D8-016F-4DAC-8EA3-E4FD9ABDB233}" srcOrd="5" destOrd="0" parTransId="{60036702-9823-45F3-8D2E-D120459BEB2F}" sibTransId="{0F8F5DF0-11F8-476B-A52A-67845D8E5F95}"/>
    <dgm:cxn modelId="{115E1CC2-9C70-4097-978B-0BB092FC652B}" type="presOf" srcId="{42FF4B87-AB35-4F57-B6B4-7C442372CCEE}" destId="{60AC011B-D875-4A5D-8617-28CBCDB15325}" srcOrd="0" destOrd="0" presId="urn:microsoft.com/office/officeart/2005/8/layout/list1"/>
    <dgm:cxn modelId="{A4379AB1-6372-4D64-8893-6197EDA0426E}" type="presOf" srcId="{022B63EB-0BAB-46E9-B9B2-6313866A3A40}" destId="{A1687C95-FBAB-4C94-87CF-ED6D719177C7}" srcOrd="1" destOrd="0" presId="urn:microsoft.com/office/officeart/2005/8/layout/list1"/>
    <dgm:cxn modelId="{874E81A8-784B-466D-B8ED-374C760B3FF3}" type="presOf" srcId="{3190F6D8-016F-4DAC-8EA3-E4FD9ABDB233}" destId="{4DD876D5-01AF-41D1-85EB-7F0AB6FEE1BD}" srcOrd="0" destOrd="0" presId="urn:microsoft.com/office/officeart/2005/8/layout/list1"/>
    <dgm:cxn modelId="{277C53D1-AC1C-484B-863B-0912857B5A25}" srcId="{1FF4F5BC-7AC1-44E4-983E-AF8A70EC3AAE}" destId="{293C63D2-3B81-4399-BE8E-FDDAAA14010C}" srcOrd="0" destOrd="0" parTransId="{CFA55441-9832-4BE1-8BFD-2C17C2E10366}" sibTransId="{3D308ECF-7E30-44CE-80ED-7A36EC38AE4A}"/>
    <dgm:cxn modelId="{5F739C9A-F74D-4D1E-B5D2-1499EAEA260D}" srcId="{1FF4F5BC-7AC1-44E4-983E-AF8A70EC3AAE}" destId="{95B45727-B5DE-4D89-A4CD-4F696204A2FD}" srcOrd="1" destOrd="0" parTransId="{4DAC9ADB-814E-499C-BFC4-95FA10992B29}" sibTransId="{61744A86-AE81-4CFB-BC8A-78582A288EA2}"/>
    <dgm:cxn modelId="{C4FEA426-32D5-4F8D-B04C-005AF50145D3}" srcId="{1FF4F5BC-7AC1-44E4-983E-AF8A70EC3AAE}" destId="{022B63EB-0BAB-46E9-B9B2-6313866A3A40}" srcOrd="6" destOrd="0" parTransId="{7DD8912F-A09C-4268-900F-ECAF170EFB27}" sibTransId="{A592A06C-FFDB-460E-B6F1-6BBBE37B07CD}"/>
    <dgm:cxn modelId="{91E25048-917D-49E3-B328-50FB948E92CF}" type="presOf" srcId="{42FF4B87-AB35-4F57-B6B4-7C442372CCEE}" destId="{B6C6B93D-CE4F-4F89-90BE-8FDC4FA318BB}" srcOrd="1" destOrd="0" presId="urn:microsoft.com/office/officeart/2005/8/layout/list1"/>
    <dgm:cxn modelId="{FE4A89DE-624F-4F29-9376-BAFD4D1C20A3}" type="presOf" srcId="{20C7A231-83B5-4AFA-9A20-C3EA41AE4762}" destId="{BD19C3AA-B432-4243-9C07-3912B58B479F}" srcOrd="0" destOrd="0" presId="urn:microsoft.com/office/officeart/2005/8/layout/list1"/>
    <dgm:cxn modelId="{272D5B5A-9A85-4EEC-8DA1-9D685A5CFBA8}" type="presOf" srcId="{20C7A231-83B5-4AFA-9A20-C3EA41AE4762}" destId="{59598049-04A1-444C-967F-B0D152C7536D}" srcOrd="1" destOrd="0" presId="urn:microsoft.com/office/officeart/2005/8/layout/list1"/>
    <dgm:cxn modelId="{71500E56-193C-4729-A5C2-D6FC810CE940}" srcId="{1FF4F5BC-7AC1-44E4-983E-AF8A70EC3AAE}" destId="{20C7A231-83B5-4AFA-9A20-C3EA41AE4762}" srcOrd="3" destOrd="0" parTransId="{9D77BCDA-CACC-47C3-9707-9173B03DE8B0}" sibTransId="{FC84EFDB-CD24-493A-80B7-D82769AF6773}"/>
    <dgm:cxn modelId="{5033AA2E-A3C2-4AD3-A260-F6A92D09ACB1}" type="presOf" srcId="{95B45727-B5DE-4D89-A4CD-4F696204A2FD}" destId="{03C7E3D7-BA1F-47C2-A945-7CC32C1811DB}" srcOrd="0" destOrd="0" presId="urn:microsoft.com/office/officeart/2005/8/layout/list1"/>
    <dgm:cxn modelId="{79F3EDB7-4963-4DBB-AE2E-7BF06ACCE475}" type="presOf" srcId="{D9F941EF-F9A9-4C49-B086-E21810D3D00F}" destId="{5A23848D-3D57-4A4D-ACF2-2918CF0EC5DB}" srcOrd="1" destOrd="0" presId="urn:microsoft.com/office/officeart/2005/8/layout/list1"/>
    <dgm:cxn modelId="{1D2D4AC6-CB3E-4641-93AE-EC7A4CEC441D}" type="presOf" srcId="{95B45727-B5DE-4D89-A4CD-4F696204A2FD}" destId="{C05DBCBA-9C87-43BE-B17D-4CACC9AEC525}" srcOrd="1" destOrd="0" presId="urn:microsoft.com/office/officeart/2005/8/layout/list1"/>
    <dgm:cxn modelId="{013310B3-CC2F-4EAD-BF1E-ECE9632FA792}" srcId="{1FF4F5BC-7AC1-44E4-983E-AF8A70EC3AAE}" destId="{42FF4B87-AB35-4F57-B6B4-7C442372CCEE}" srcOrd="4" destOrd="0" parTransId="{0D9C13C4-340B-4742-9527-28EF087736D9}" sibTransId="{7EAB4EE2-3738-4EAB-A443-B58594122E52}"/>
    <dgm:cxn modelId="{006A5678-DE46-4215-AF9F-EC61BD814BD2}" type="presOf" srcId="{D9F941EF-F9A9-4C49-B086-E21810D3D00F}" destId="{2D759909-36A6-4CDF-97F7-55A2DF0844B4}" srcOrd="0" destOrd="0" presId="urn:microsoft.com/office/officeart/2005/8/layout/list1"/>
    <dgm:cxn modelId="{25EF971C-AC74-40FD-9D36-C5734273CAA4}" type="presOf" srcId="{3190F6D8-016F-4DAC-8EA3-E4FD9ABDB233}" destId="{A901D616-59D0-4116-8BD1-3A33D32BCBAA}" srcOrd="1" destOrd="0" presId="urn:microsoft.com/office/officeart/2005/8/layout/list1"/>
    <dgm:cxn modelId="{F7072C01-AECE-4511-943A-455CA9F35643}" type="presParOf" srcId="{4FF16D37-C39D-4930-AED4-B4DACF162438}" destId="{CCFC35F3-2AD2-455D-B1C5-09F219E62637}" srcOrd="0" destOrd="0" presId="urn:microsoft.com/office/officeart/2005/8/layout/list1"/>
    <dgm:cxn modelId="{6886CF9C-FE20-443B-B7A1-2657A7E42162}" type="presParOf" srcId="{CCFC35F3-2AD2-455D-B1C5-09F219E62637}" destId="{DB3782AB-0EB5-4BE7-B88E-4EBDE3F09A65}" srcOrd="0" destOrd="0" presId="urn:microsoft.com/office/officeart/2005/8/layout/list1"/>
    <dgm:cxn modelId="{41E5E19C-C67E-49E5-B996-A310C8901E02}" type="presParOf" srcId="{CCFC35F3-2AD2-455D-B1C5-09F219E62637}" destId="{E13A9D03-E4A5-4166-9434-9D88290D827C}" srcOrd="1" destOrd="0" presId="urn:microsoft.com/office/officeart/2005/8/layout/list1"/>
    <dgm:cxn modelId="{18557195-3D2B-43CF-A380-E76F98EB5E89}" type="presParOf" srcId="{4FF16D37-C39D-4930-AED4-B4DACF162438}" destId="{97BAE387-1943-42BE-B122-0D7D99ABC17E}" srcOrd="1" destOrd="0" presId="urn:microsoft.com/office/officeart/2005/8/layout/list1"/>
    <dgm:cxn modelId="{7A465F19-36F4-42A0-B05C-D79DBE701B17}" type="presParOf" srcId="{4FF16D37-C39D-4930-AED4-B4DACF162438}" destId="{0E3AF63E-52F1-4FAE-BD81-9888368C42A5}" srcOrd="2" destOrd="0" presId="urn:microsoft.com/office/officeart/2005/8/layout/list1"/>
    <dgm:cxn modelId="{D91CBEF1-8A01-4496-B02D-B3710408AFED}" type="presParOf" srcId="{4FF16D37-C39D-4930-AED4-B4DACF162438}" destId="{4374828A-0B88-41F4-92BC-2F88223A4F40}" srcOrd="3" destOrd="0" presId="urn:microsoft.com/office/officeart/2005/8/layout/list1"/>
    <dgm:cxn modelId="{4E669384-7A2C-4403-B57B-0242A246AF4C}" type="presParOf" srcId="{4FF16D37-C39D-4930-AED4-B4DACF162438}" destId="{C1CD76CE-1ED5-4367-98BF-6E9C167046F3}" srcOrd="4" destOrd="0" presId="urn:microsoft.com/office/officeart/2005/8/layout/list1"/>
    <dgm:cxn modelId="{E207023A-1F3C-45A0-AF4D-D17DBE7FCFAD}" type="presParOf" srcId="{C1CD76CE-1ED5-4367-98BF-6E9C167046F3}" destId="{03C7E3D7-BA1F-47C2-A945-7CC32C1811DB}" srcOrd="0" destOrd="0" presId="urn:microsoft.com/office/officeart/2005/8/layout/list1"/>
    <dgm:cxn modelId="{00681B81-2D03-4C62-8C67-F825F991AA29}" type="presParOf" srcId="{C1CD76CE-1ED5-4367-98BF-6E9C167046F3}" destId="{C05DBCBA-9C87-43BE-B17D-4CACC9AEC525}" srcOrd="1" destOrd="0" presId="urn:microsoft.com/office/officeart/2005/8/layout/list1"/>
    <dgm:cxn modelId="{272C715D-32D7-4979-A5C9-2A81B8810010}" type="presParOf" srcId="{4FF16D37-C39D-4930-AED4-B4DACF162438}" destId="{E40A91D7-2E5F-473B-AAEF-F9A60151D4E8}" srcOrd="5" destOrd="0" presId="urn:microsoft.com/office/officeart/2005/8/layout/list1"/>
    <dgm:cxn modelId="{43C219B9-02BD-4221-8EE2-584CE0872376}" type="presParOf" srcId="{4FF16D37-C39D-4930-AED4-B4DACF162438}" destId="{43DC1816-C73F-4809-BAF7-52A2BEA74EB5}" srcOrd="6" destOrd="0" presId="urn:microsoft.com/office/officeart/2005/8/layout/list1"/>
    <dgm:cxn modelId="{5895549B-DED9-480C-8D88-EDDA691D200C}" type="presParOf" srcId="{4FF16D37-C39D-4930-AED4-B4DACF162438}" destId="{13A10C71-1799-47D4-8437-2865452A0520}" srcOrd="7" destOrd="0" presId="urn:microsoft.com/office/officeart/2005/8/layout/list1"/>
    <dgm:cxn modelId="{43CD5BEF-5BBD-4DA6-8B4E-5DB924DC6A57}" type="presParOf" srcId="{4FF16D37-C39D-4930-AED4-B4DACF162438}" destId="{4738E016-8648-45B8-8060-CA274A72DA19}" srcOrd="8" destOrd="0" presId="urn:microsoft.com/office/officeart/2005/8/layout/list1"/>
    <dgm:cxn modelId="{EF4B791E-61FF-4F34-969F-802D589DB4E6}" type="presParOf" srcId="{4738E016-8648-45B8-8060-CA274A72DA19}" destId="{2D759909-36A6-4CDF-97F7-55A2DF0844B4}" srcOrd="0" destOrd="0" presId="urn:microsoft.com/office/officeart/2005/8/layout/list1"/>
    <dgm:cxn modelId="{014F0142-2628-45E9-9A8B-6210D57CDB9A}" type="presParOf" srcId="{4738E016-8648-45B8-8060-CA274A72DA19}" destId="{5A23848D-3D57-4A4D-ACF2-2918CF0EC5DB}" srcOrd="1" destOrd="0" presId="urn:microsoft.com/office/officeart/2005/8/layout/list1"/>
    <dgm:cxn modelId="{35A8695A-F66B-444D-A931-5EA39A9ACB3F}" type="presParOf" srcId="{4FF16D37-C39D-4930-AED4-B4DACF162438}" destId="{B6157275-37C9-444A-B3C9-AE6F832091FB}" srcOrd="9" destOrd="0" presId="urn:microsoft.com/office/officeart/2005/8/layout/list1"/>
    <dgm:cxn modelId="{DEE1EFC9-32DF-4243-9293-1FE33D619ED7}" type="presParOf" srcId="{4FF16D37-C39D-4930-AED4-B4DACF162438}" destId="{BDD74B5D-FF19-4B99-8799-06BD48FABFA1}" srcOrd="10" destOrd="0" presId="urn:microsoft.com/office/officeart/2005/8/layout/list1"/>
    <dgm:cxn modelId="{0E073EBF-ABCD-4BB7-B762-DC0620846B2B}" type="presParOf" srcId="{4FF16D37-C39D-4930-AED4-B4DACF162438}" destId="{30CDE191-6E34-4505-98C6-387962AD925F}" srcOrd="11" destOrd="0" presId="urn:microsoft.com/office/officeart/2005/8/layout/list1"/>
    <dgm:cxn modelId="{DACB1187-5B13-4C79-90E7-75BB2C941CCD}" type="presParOf" srcId="{4FF16D37-C39D-4930-AED4-B4DACF162438}" destId="{9FD4A25C-134C-491A-96FA-D8B3ECFC9D8C}" srcOrd="12" destOrd="0" presId="urn:microsoft.com/office/officeart/2005/8/layout/list1"/>
    <dgm:cxn modelId="{7ECDD6C0-2249-4AEB-9482-7CE69307EA29}" type="presParOf" srcId="{9FD4A25C-134C-491A-96FA-D8B3ECFC9D8C}" destId="{BD19C3AA-B432-4243-9C07-3912B58B479F}" srcOrd="0" destOrd="0" presId="urn:microsoft.com/office/officeart/2005/8/layout/list1"/>
    <dgm:cxn modelId="{6ABD7415-961B-4A0D-A811-81CC2DC33967}" type="presParOf" srcId="{9FD4A25C-134C-491A-96FA-D8B3ECFC9D8C}" destId="{59598049-04A1-444C-967F-B0D152C7536D}" srcOrd="1" destOrd="0" presId="urn:microsoft.com/office/officeart/2005/8/layout/list1"/>
    <dgm:cxn modelId="{906AF2D1-6B35-4162-A44A-51FD5BBB2C01}" type="presParOf" srcId="{4FF16D37-C39D-4930-AED4-B4DACF162438}" destId="{DF444F84-C34C-4BA9-B66B-E6C3EAF24BEB}" srcOrd="13" destOrd="0" presId="urn:microsoft.com/office/officeart/2005/8/layout/list1"/>
    <dgm:cxn modelId="{AD56D513-2E11-443C-B458-4E5695849151}" type="presParOf" srcId="{4FF16D37-C39D-4930-AED4-B4DACF162438}" destId="{4A8779E0-B818-44C3-A710-4E682F27A5D9}" srcOrd="14" destOrd="0" presId="urn:microsoft.com/office/officeart/2005/8/layout/list1"/>
    <dgm:cxn modelId="{2FFD7D60-CF77-4698-8DDB-DC7263F85992}" type="presParOf" srcId="{4FF16D37-C39D-4930-AED4-B4DACF162438}" destId="{07F605D5-335B-452F-BECF-B2F85CC004EF}" srcOrd="15" destOrd="0" presId="urn:microsoft.com/office/officeart/2005/8/layout/list1"/>
    <dgm:cxn modelId="{2F53D302-6920-455C-92C9-19B976CBEF19}" type="presParOf" srcId="{4FF16D37-C39D-4930-AED4-B4DACF162438}" destId="{18438671-B524-4B1A-A6EE-90E0C538074D}" srcOrd="16" destOrd="0" presId="urn:microsoft.com/office/officeart/2005/8/layout/list1"/>
    <dgm:cxn modelId="{85FB68D3-38C0-4F57-B053-A488021A16C9}" type="presParOf" srcId="{18438671-B524-4B1A-A6EE-90E0C538074D}" destId="{60AC011B-D875-4A5D-8617-28CBCDB15325}" srcOrd="0" destOrd="0" presId="urn:microsoft.com/office/officeart/2005/8/layout/list1"/>
    <dgm:cxn modelId="{57B144B4-9CDB-4751-BA88-0AF302093A76}" type="presParOf" srcId="{18438671-B524-4B1A-A6EE-90E0C538074D}" destId="{B6C6B93D-CE4F-4F89-90BE-8FDC4FA318BB}" srcOrd="1" destOrd="0" presId="urn:microsoft.com/office/officeart/2005/8/layout/list1"/>
    <dgm:cxn modelId="{611DBCB4-C06C-4D90-9C5C-E61C5EFFAE43}" type="presParOf" srcId="{4FF16D37-C39D-4930-AED4-B4DACF162438}" destId="{7054C80F-C81E-4635-85AF-99E588816ACD}" srcOrd="17" destOrd="0" presId="urn:microsoft.com/office/officeart/2005/8/layout/list1"/>
    <dgm:cxn modelId="{2364A2B0-6579-47D6-AE3B-F46DFA7CAFAD}" type="presParOf" srcId="{4FF16D37-C39D-4930-AED4-B4DACF162438}" destId="{CA2D613B-7E78-48F8-9880-A0EF5055BB66}" srcOrd="18" destOrd="0" presId="urn:microsoft.com/office/officeart/2005/8/layout/list1"/>
    <dgm:cxn modelId="{34672EF1-7AE5-4BFA-AF9A-DD1E7C6169B5}" type="presParOf" srcId="{4FF16D37-C39D-4930-AED4-B4DACF162438}" destId="{874545A7-3090-4756-8665-0FF3605A55F7}" srcOrd="19" destOrd="0" presId="urn:microsoft.com/office/officeart/2005/8/layout/list1"/>
    <dgm:cxn modelId="{D0615EFF-5E1A-40C8-84D6-E906D4063C00}" type="presParOf" srcId="{4FF16D37-C39D-4930-AED4-B4DACF162438}" destId="{FA4CF71B-5369-4D03-9DBB-52D8E0C2E70A}" srcOrd="20" destOrd="0" presId="urn:microsoft.com/office/officeart/2005/8/layout/list1"/>
    <dgm:cxn modelId="{AB49F2DC-6C71-46C0-9CAA-F1A0E9CE6CA8}" type="presParOf" srcId="{FA4CF71B-5369-4D03-9DBB-52D8E0C2E70A}" destId="{4DD876D5-01AF-41D1-85EB-7F0AB6FEE1BD}" srcOrd="0" destOrd="0" presId="urn:microsoft.com/office/officeart/2005/8/layout/list1"/>
    <dgm:cxn modelId="{DD515D33-B6E8-4D66-B0A5-35F2BE442D99}" type="presParOf" srcId="{FA4CF71B-5369-4D03-9DBB-52D8E0C2E70A}" destId="{A901D616-59D0-4116-8BD1-3A33D32BCBAA}" srcOrd="1" destOrd="0" presId="urn:microsoft.com/office/officeart/2005/8/layout/list1"/>
    <dgm:cxn modelId="{6050D049-B1B3-4D56-A49B-DEA7652A0E00}" type="presParOf" srcId="{4FF16D37-C39D-4930-AED4-B4DACF162438}" destId="{13147623-D8C3-463A-A9D2-970ED6CCE344}" srcOrd="21" destOrd="0" presId="urn:microsoft.com/office/officeart/2005/8/layout/list1"/>
    <dgm:cxn modelId="{4B2E119C-2F9F-4476-9965-69F446DE83A8}" type="presParOf" srcId="{4FF16D37-C39D-4930-AED4-B4DACF162438}" destId="{5C4EDD58-C074-4466-AB75-637B39EB4E9C}" srcOrd="22" destOrd="0" presId="urn:microsoft.com/office/officeart/2005/8/layout/list1"/>
    <dgm:cxn modelId="{04D59FF0-83C4-4273-BE53-0475BB9BE021}" type="presParOf" srcId="{4FF16D37-C39D-4930-AED4-B4DACF162438}" destId="{7223C223-744D-4466-B90C-3A182258A3A0}" srcOrd="23" destOrd="0" presId="urn:microsoft.com/office/officeart/2005/8/layout/list1"/>
    <dgm:cxn modelId="{5C95311A-8DE6-4965-A591-C67FEBF3E520}" type="presParOf" srcId="{4FF16D37-C39D-4930-AED4-B4DACF162438}" destId="{0FF7C99D-DDF1-4E95-A444-0B03F8BE48BD}" srcOrd="24" destOrd="0" presId="urn:microsoft.com/office/officeart/2005/8/layout/list1"/>
    <dgm:cxn modelId="{75B2EDB2-BDC6-472F-83FA-15AD58331AD3}" type="presParOf" srcId="{0FF7C99D-DDF1-4E95-A444-0B03F8BE48BD}" destId="{96833A41-F6CF-4EED-9839-E9F8C9B5F14C}" srcOrd="0" destOrd="0" presId="urn:microsoft.com/office/officeart/2005/8/layout/list1"/>
    <dgm:cxn modelId="{8C006ED0-D796-469E-95D9-DD622698EF06}" type="presParOf" srcId="{0FF7C99D-DDF1-4E95-A444-0B03F8BE48BD}" destId="{A1687C95-FBAB-4C94-87CF-ED6D719177C7}" srcOrd="1" destOrd="0" presId="urn:microsoft.com/office/officeart/2005/8/layout/list1"/>
    <dgm:cxn modelId="{76F9CDFB-FFDE-4083-9675-3E901ABD08A1}" type="presParOf" srcId="{4FF16D37-C39D-4930-AED4-B4DACF162438}" destId="{692D87CC-30BF-4B28-8B1B-B49F9BC1DA68}" srcOrd="25" destOrd="0" presId="urn:microsoft.com/office/officeart/2005/8/layout/list1"/>
    <dgm:cxn modelId="{C21417BA-8ED3-4CB4-B810-69807BF35D0A}" type="presParOf" srcId="{4FF16D37-C39D-4930-AED4-B4DACF162438}" destId="{4D733AB9-0A70-44D3-A216-1C6AAFF1AB25}" srcOrd="26" destOrd="0" presId="urn:microsoft.com/office/officeart/2005/8/layout/list1"/>
  </dgm:cxnLst>
  <dgm:bg>
    <a:noFill/>
  </dgm:bg>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F4F5BC-7AC1-44E4-983E-AF8A70EC3AAE}"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s-ES"/>
        </a:p>
      </dgm:t>
    </dgm:pt>
    <dgm:pt modelId="{293C63D2-3B81-4399-BE8E-FDDAAA14010C}">
      <dgm:prSet phldrT="[Texto]" custT="1"/>
      <dgm:spPr/>
      <dgm:t>
        <a:bodyPr/>
        <a:lstStyle/>
        <a:p>
          <a:pPr marL="0" marR="0" indent="0" defTabSz="914400" eaLnBrk="1" fontAlgn="auto" latinLnBrk="0" hangingPunct="1">
            <a:lnSpc>
              <a:spcPct val="100000"/>
            </a:lnSpc>
            <a:spcBef>
              <a:spcPts val="0"/>
            </a:spcBef>
            <a:spcAft>
              <a:spcPts val="0"/>
            </a:spcAft>
            <a:buClrTx/>
            <a:buSzTx/>
            <a:buFontTx/>
            <a:buNone/>
          </a:pPr>
          <a:r>
            <a:rPr lang="es-ES" sz="2400" dirty="0" smtClean="0">
              <a:solidFill>
                <a:schemeClr val="tx1"/>
              </a:solidFill>
            </a:rPr>
            <a:t/>
          </a:r>
          <a:br>
            <a:rPr lang="es-ES" sz="2400" dirty="0" smtClean="0">
              <a:solidFill>
                <a:schemeClr val="tx1"/>
              </a:solidFill>
            </a:rPr>
          </a:br>
          <a:r>
            <a:rPr lang="es-ES" sz="2400" b="0" i="0" dirty="0" smtClean="0"/>
            <a:t>Proceso de enseñanza-aprendizaje  de la Educación Física</a:t>
          </a:r>
          <a:endParaRPr lang="es-ES" sz="2400" dirty="0" smtClean="0"/>
        </a:p>
        <a:p>
          <a:pPr defTabSz="755650">
            <a:lnSpc>
              <a:spcPct val="90000"/>
            </a:lnSpc>
            <a:spcBef>
              <a:spcPct val="0"/>
            </a:spcBef>
            <a:spcAft>
              <a:spcPct val="35000"/>
            </a:spcAft>
          </a:pPr>
          <a:endParaRPr lang="es-ES" sz="2400" dirty="0">
            <a:solidFill>
              <a:schemeClr val="tx1"/>
            </a:solidFill>
          </a:endParaRPr>
        </a:p>
      </dgm:t>
    </dgm:pt>
    <dgm:pt modelId="{CFA55441-9832-4BE1-8BFD-2C17C2E10366}" cxnId="{277C53D1-AC1C-484B-863B-0912857B5A25}" type="parTrans">
      <dgm:prSet/>
      <dgm:spPr/>
      <dgm:t>
        <a:bodyPr/>
        <a:lstStyle/>
        <a:p>
          <a:endParaRPr lang="es-ES" sz="2400"/>
        </a:p>
      </dgm:t>
    </dgm:pt>
    <dgm:pt modelId="{3D308ECF-7E30-44CE-80ED-7A36EC38AE4A}" cxnId="{277C53D1-AC1C-484B-863B-0912857B5A25}" type="sibTrans">
      <dgm:prSet/>
      <dgm:spPr/>
      <dgm:t>
        <a:bodyPr/>
        <a:lstStyle/>
        <a:p>
          <a:endParaRPr lang="es-ES" sz="2400"/>
        </a:p>
      </dgm:t>
    </dgm:pt>
    <dgm:pt modelId="{20C7A231-83B5-4AFA-9A20-C3EA41AE4762}">
      <dgm:prSet phldrT="[Texto]" custT="1"/>
      <dgm:spPr/>
      <dgm:t>
        <a:bodyPr/>
        <a:lstStyle/>
        <a:p>
          <a:r>
            <a:rPr lang="es-ES" sz="2400" b="0" i="0" dirty="0" smtClean="0"/>
            <a:t>Estimulación de la creatividad en Educación Física</a:t>
          </a:r>
          <a:endParaRPr lang="es-ES" sz="2400" dirty="0"/>
        </a:p>
      </dgm:t>
    </dgm:pt>
    <dgm:pt modelId="{9D77BCDA-CACC-47C3-9707-9173B03DE8B0}" cxnId="{71500E56-193C-4729-A5C2-D6FC810CE940}" type="parTrans">
      <dgm:prSet/>
      <dgm:spPr/>
      <dgm:t>
        <a:bodyPr/>
        <a:lstStyle/>
        <a:p>
          <a:endParaRPr lang="es-ES" sz="2400"/>
        </a:p>
      </dgm:t>
    </dgm:pt>
    <dgm:pt modelId="{FC84EFDB-CD24-493A-80B7-D82769AF6773}" cxnId="{71500E56-193C-4729-A5C2-D6FC810CE940}" type="sibTrans">
      <dgm:prSet/>
      <dgm:spPr/>
      <dgm:t>
        <a:bodyPr/>
        <a:lstStyle/>
        <a:p>
          <a:endParaRPr lang="es-ES" sz="2400"/>
        </a:p>
      </dgm:t>
    </dgm:pt>
    <dgm:pt modelId="{3190F6D8-016F-4DAC-8EA3-E4FD9ABDB233}">
      <dgm:prSet phldrT="[Texto]" custT="1"/>
      <dgm:spPr/>
      <dgm:t>
        <a:bodyPr/>
        <a:lstStyle/>
        <a:p>
          <a:endParaRPr lang="es-ES" sz="2400" b="0" i="0" dirty="0" smtClean="0"/>
        </a:p>
        <a:p>
          <a:r>
            <a:rPr lang="es-ES" sz="2400" b="0" i="0" dirty="0" smtClean="0"/>
            <a:t>La gestión de procesos en Educación Física</a:t>
          </a:r>
          <a:r>
            <a:rPr lang="es-ES" sz="2400" dirty="0" smtClean="0"/>
            <a:t/>
          </a:r>
          <a:br>
            <a:rPr lang="es-ES" sz="2400" dirty="0" smtClean="0"/>
          </a:br>
          <a:endParaRPr lang="es-ES" sz="2400" dirty="0"/>
        </a:p>
      </dgm:t>
    </dgm:pt>
    <dgm:pt modelId="{60036702-9823-45F3-8D2E-D120459BEB2F}" cxnId="{6610153C-0F7B-4FB6-99BE-6AAF67DAB29D}" type="parTrans">
      <dgm:prSet/>
      <dgm:spPr/>
      <dgm:t>
        <a:bodyPr/>
        <a:lstStyle/>
        <a:p>
          <a:endParaRPr lang="es-ES" sz="2400"/>
        </a:p>
      </dgm:t>
    </dgm:pt>
    <dgm:pt modelId="{0F8F5DF0-11F8-476B-A52A-67845D8E5F95}" cxnId="{6610153C-0F7B-4FB6-99BE-6AAF67DAB29D}" type="sibTrans">
      <dgm:prSet/>
      <dgm:spPr/>
      <dgm:t>
        <a:bodyPr/>
        <a:lstStyle/>
        <a:p>
          <a:endParaRPr lang="es-ES" sz="2400"/>
        </a:p>
      </dgm:t>
    </dgm:pt>
    <dgm:pt modelId="{95B45727-B5DE-4D89-A4CD-4F696204A2FD}">
      <dgm:prSet custT="1"/>
      <dgm:spPr/>
      <dgm:t>
        <a:bodyPr/>
        <a:lstStyle/>
        <a:p>
          <a:r>
            <a:rPr lang="es-ES" sz="2400" b="0" i="0" dirty="0" smtClean="0"/>
            <a:t>La </a:t>
          </a:r>
          <a:r>
            <a:rPr lang="es-ES" sz="2400" b="0" i="0" dirty="0" smtClean="0"/>
            <a:t>Educación Física </a:t>
          </a:r>
          <a:r>
            <a:rPr lang="es-ES" sz="2400" b="0" i="0" dirty="0" smtClean="0"/>
            <a:t>escolar </a:t>
          </a:r>
          <a:endParaRPr lang="es-ES" sz="2400" dirty="0"/>
        </a:p>
      </dgm:t>
    </dgm:pt>
    <dgm:pt modelId="{4DAC9ADB-814E-499C-BFC4-95FA10992B29}" cxnId="{5F739C9A-F74D-4D1E-B5D2-1499EAEA260D}" type="parTrans">
      <dgm:prSet/>
      <dgm:spPr/>
      <dgm:t>
        <a:bodyPr/>
        <a:lstStyle/>
        <a:p>
          <a:endParaRPr lang="es-ES" sz="2400"/>
        </a:p>
      </dgm:t>
    </dgm:pt>
    <dgm:pt modelId="{61744A86-AE81-4CFB-BC8A-78582A288EA2}" cxnId="{5F739C9A-F74D-4D1E-B5D2-1499EAEA260D}" type="sibTrans">
      <dgm:prSet/>
      <dgm:spPr/>
      <dgm:t>
        <a:bodyPr/>
        <a:lstStyle/>
        <a:p>
          <a:endParaRPr lang="es-ES" sz="2400"/>
        </a:p>
      </dgm:t>
    </dgm:pt>
    <dgm:pt modelId="{D9F941EF-F9A9-4C49-B086-E21810D3D00F}">
      <dgm:prSet custT="1"/>
      <dgm:spPr/>
      <dgm:t>
        <a:bodyPr/>
        <a:lstStyle/>
        <a:p>
          <a:endParaRPr lang="es-ES" sz="2400" b="0" i="0" dirty="0" smtClean="0"/>
        </a:p>
        <a:p>
          <a:r>
            <a:rPr lang="es-ES" sz="2400" b="0" i="0" dirty="0" smtClean="0"/>
            <a:t>Metodología  de la enseñanza de los deportes como medio de la </a:t>
          </a:r>
          <a:r>
            <a:rPr lang="es-ES" sz="2400" b="0" i="0" dirty="0" smtClean="0"/>
            <a:t>Educación Física</a:t>
          </a:r>
          <a:r>
            <a:rPr lang="es-ES" sz="2400" dirty="0" smtClean="0"/>
            <a:t/>
          </a:r>
          <a:br>
            <a:rPr lang="es-ES" sz="2400" dirty="0" smtClean="0"/>
          </a:br>
          <a:endParaRPr lang="es-ES" sz="2400" dirty="0"/>
        </a:p>
      </dgm:t>
    </dgm:pt>
    <dgm:pt modelId="{A12D9A22-EEA7-4ED7-90B5-4FA92C3CDEBB}" cxnId="{E81657E3-17AF-4D81-8608-A4635943F83A}" type="parTrans">
      <dgm:prSet/>
      <dgm:spPr/>
      <dgm:t>
        <a:bodyPr/>
        <a:lstStyle/>
        <a:p>
          <a:endParaRPr lang="es-ES" sz="2400"/>
        </a:p>
      </dgm:t>
    </dgm:pt>
    <dgm:pt modelId="{E9FAC719-8143-458F-9F6A-C785C61A0AF6}" cxnId="{E81657E3-17AF-4D81-8608-A4635943F83A}" type="sibTrans">
      <dgm:prSet/>
      <dgm:spPr/>
      <dgm:t>
        <a:bodyPr/>
        <a:lstStyle/>
        <a:p>
          <a:endParaRPr lang="es-ES" sz="2400"/>
        </a:p>
      </dgm:t>
    </dgm:pt>
    <dgm:pt modelId="{42FF4B87-AB35-4F57-B6B4-7C442372CCEE}">
      <dgm:prSet custT="1"/>
      <dgm:spPr/>
      <dgm:t>
        <a:bodyPr/>
        <a:lstStyle/>
        <a:p>
          <a:endParaRPr lang="es-ES" sz="2400" b="0" i="0" dirty="0" smtClean="0"/>
        </a:p>
        <a:p>
          <a:r>
            <a:rPr lang="es-ES" sz="2400" b="0" i="0" dirty="0" smtClean="0"/>
            <a:t>La motivación en Educación </a:t>
          </a:r>
          <a:r>
            <a:rPr lang="es-ES" sz="2400" b="0" i="0" dirty="0" smtClean="0"/>
            <a:t>Física</a:t>
          </a:r>
          <a:r>
            <a:rPr lang="es-ES" sz="2400" dirty="0" smtClean="0"/>
            <a:t/>
          </a:r>
          <a:br>
            <a:rPr lang="es-ES" sz="2400" dirty="0" smtClean="0"/>
          </a:br>
          <a:endParaRPr lang="es-ES" sz="2400" dirty="0"/>
        </a:p>
      </dgm:t>
    </dgm:pt>
    <dgm:pt modelId="{0D9C13C4-340B-4742-9527-28EF087736D9}" cxnId="{013310B3-CC2F-4EAD-BF1E-ECE9632FA792}" type="parTrans">
      <dgm:prSet/>
      <dgm:spPr/>
      <dgm:t>
        <a:bodyPr/>
        <a:lstStyle/>
        <a:p>
          <a:endParaRPr lang="es-ES" sz="2400"/>
        </a:p>
      </dgm:t>
    </dgm:pt>
    <dgm:pt modelId="{7EAB4EE2-3738-4EAB-A443-B58594122E52}" cxnId="{013310B3-CC2F-4EAD-BF1E-ECE9632FA792}" type="sibTrans">
      <dgm:prSet/>
      <dgm:spPr/>
      <dgm:t>
        <a:bodyPr/>
        <a:lstStyle/>
        <a:p>
          <a:endParaRPr lang="es-ES" sz="2400"/>
        </a:p>
      </dgm:t>
    </dgm:pt>
    <dgm:pt modelId="{022B63EB-0BAB-46E9-B9B2-6313866A3A40}">
      <dgm:prSet phldrT="[Texto]" custT="1"/>
      <dgm:spPr/>
      <dgm:t>
        <a:bodyPr/>
        <a:lstStyle/>
        <a:p>
          <a:endParaRPr lang="es-ES" sz="2400" b="0" i="0" dirty="0" smtClean="0"/>
        </a:p>
        <a:p>
          <a:r>
            <a:rPr lang="es-ES" sz="2400" b="0" i="0" dirty="0" smtClean="0"/>
            <a:t>Adaptaciones curriculares  en Educación Física para la atención de NEE</a:t>
          </a:r>
          <a:r>
            <a:rPr lang="es-ES" sz="2400" dirty="0" smtClean="0"/>
            <a:t/>
          </a:r>
          <a:br>
            <a:rPr lang="es-ES" sz="2400" dirty="0" smtClean="0"/>
          </a:br>
          <a:endParaRPr lang="es-ES" sz="2400" dirty="0"/>
        </a:p>
      </dgm:t>
    </dgm:pt>
    <dgm:pt modelId="{7DD8912F-A09C-4268-900F-ECAF170EFB27}" cxnId="{C4FEA426-32D5-4F8D-B04C-005AF50145D3}" type="parTrans">
      <dgm:prSet/>
      <dgm:spPr/>
      <dgm:t>
        <a:bodyPr/>
        <a:lstStyle/>
        <a:p>
          <a:endParaRPr lang="es-ES" sz="2400"/>
        </a:p>
      </dgm:t>
    </dgm:pt>
    <dgm:pt modelId="{A592A06C-FFDB-460E-B6F1-6BBBE37B07CD}" cxnId="{C4FEA426-32D5-4F8D-B04C-005AF50145D3}" type="sibTrans">
      <dgm:prSet/>
      <dgm:spPr/>
      <dgm:t>
        <a:bodyPr/>
        <a:lstStyle/>
        <a:p>
          <a:endParaRPr lang="es-ES" sz="2400"/>
        </a:p>
      </dgm:t>
    </dgm:pt>
    <dgm:pt modelId="{4FF16D37-C39D-4930-AED4-B4DACF162438}" type="pres">
      <dgm:prSet presAssocID="{1FF4F5BC-7AC1-44E4-983E-AF8A70EC3AAE}" presName="linear" presStyleCnt="0">
        <dgm:presLayoutVars>
          <dgm:dir/>
          <dgm:animLvl val="lvl"/>
          <dgm:resizeHandles val="exact"/>
        </dgm:presLayoutVars>
      </dgm:prSet>
      <dgm:spPr/>
      <dgm:t>
        <a:bodyPr/>
        <a:lstStyle/>
        <a:p>
          <a:endParaRPr lang="es-ES"/>
        </a:p>
      </dgm:t>
    </dgm:pt>
    <dgm:pt modelId="{CCFC35F3-2AD2-455D-B1C5-09F219E62637}" type="pres">
      <dgm:prSet presAssocID="{293C63D2-3B81-4399-BE8E-FDDAAA14010C}" presName="parentLin" presStyleCnt="0"/>
      <dgm:spPr/>
    </dgm:pt>
    <dgm:pt modelId="{DB3782AB-0EB5-4BE7-B88E-4EBDE3F09A65}" type="pres">
      <dgm:prSet presAssocID="{293C63D2-3B81-4399-BE8E-FDDAAA14010C}" presName="parentLeftMargin" presStyleLbl="node1" presStyleIdx="0" presStyleCnt="7"/>
      <dgm:spPr/>
      <dgm:t>
        <a:bodyPr/>
        <a:lstStyle/>
        <a:p>
          <a:endParaRPr lang="es-ES"/>
        </a:p>
      </dgm:t>
    </dgm:pt>
    <dgm:pt modelId="{E13A9D03-E4A5-4166-9434-9D88290D827C}" type="pres">
      <dgm:prSet presAssocID="{293C63D2-3B81-4399-BE8E-FDDAAA14010C}" presName="parentText" presStyleLbl="node1" presStyleIdx="0" presStyleCnt="7" custScaleX="122363">
        <dgm:presLayoutVars>
          <dgm:chMax val="0"/>
          <dgm:bulletEnabled val="1"/>
        </dgm:presLayoutVars>
      </dgm:prSet>
      <dgm:spPr/>
      <dgm:t>
        <a:bodyPr/>
        <a:lstStyle/>
        <a:p>
          <a:endParaRPr lang="es-ES"/>
        </a:p>
      </dgm:t>
    </dgm:pt>
    <dgm:pt modelId="{97BAE387-1943-42BE-B122-0D7D99ABC17E}" type="pres">
      <dgm:prSet presAssocID="{293C63D2-3B81-4399-BE8E-FDDAAA14010C}" presName="negativeSpace" presStyleCnt="0"/>
      <dgm:spPr/>
    </dgm:pt>
    <dgm:pt modelId="{0E3AF63E-52F1-4FAE-BD81-9888368C42A5}" type="pres">
      <dgm:prSet presAssocID="{293C63D2-3B81-4399-BE8E-FDDAAA14010C}" presName="childText" presStyleLbl="conFgAcc1" presStyleIdx="0" presStyleCnt="7">
        <dgm:presLayoutVars>
          <dgm:bulletEnabled val="1"/>
        </dgm:presLayoutVars>
      </dgm:prSet>
      <dgm:spPr/>
    </dgm:pt>
    <dgm:pt modelId="{4374828A-0B88-41F4-92BC-2F88223A4F40}" type="pres">
      <dgm:prSet presAssocID="{3D308ECF-7E30-44CE-80ED-7A36EC38AE4A}" presName="spaceBetweenRectangles" presStyleCnt="0"/>
      <dgm:spPr/>
    </dgm:pt>
    <dgm:pt modelId="{C1CD76CE-1ED5-4367-98BF-6E9C167046F3}" type="pres">
      <dgm:prSet presAssocID="{95B45727-B5DE-4D89-A4CD-4F696204A2FD}" presName="parentLin" presStyleCnt="0"/>
      <dgm:spPr/>
    </dgm:pt>
    <dgm:pt modelId="{03C7E3D7-BA1F-47C2-A945-7CC32C1811DB}" type="pres">
      <dgm:prSet presAssocID="{95B45727-B5DE-4D89-A4CD-4F696204A2FD}" presName="parentLeftMargin" presStyleLbl="node1" presStyleIdx="0" presStyleCnt="7"/>
      <dgm:spPr/>
      <dgm:t>
        <a:bodyPr/>
        <a:lstStyle/>
        <a:p>
          <a:endParaRPr lang="es-ES"/>
        </a:p>
      </dgm:t>
    </dgm:pt>
    <dgm:pt modelId="{C05DBCBA-9C87-43BE-B17D-4CACC9AEC525}" type="pres">
      <dgm:prSet presAssocID="{95B45727-B5DE-4D89-A4CD-4F696204A2FD}" presName="parentText" presStyleLbl="node1" presStyleIdx="1" presStyleCnt="7" custScaleX="142857" custScaleY="164356">
        <dgm:presLayoutVars>
          <dgm:chMax val="0"/>
          <dgm:bulletEnabled val="1"/>
        </dgm:presLayoutVars>
      </dgm:prSet>
      <dgm:spPr/>
      <dgm:t>
        <a:bodyPr/>
        <a:lstStyle/>
        <a:p>
          <a:endParaRPr lang="es-ES"/>
        </a:p>
      </dgm:t>
    </dgm:pt>
    <dgm:pt modelId="{E40A91D7-2E5F-473B-AAEF-F9A60151D4E8}" type="pres">
      <dgm:prSet presAssocID="{95B45727-B5DE-4D89-A4CD-4F696204A2FD}" presName="negativeSpace" presStyleCnt="0"/>
      <dgm:spPr/>
    </dgm:pt>
    <dgm:pt modelId="{43DC1816-C73F-4809-BAF7-52A2BEA74EB5}" type="pres">
      <dgm:prSet presAssocID="{95B45727-B5DE-4D89-A4CD-4F696204A2FD}" presName="childText" presStyleLbl="conFgAcc1" presStyleIdx="1" presStyleCnt="7">
        <dgm:presLayoutVars>
          <dgm:bulletEnabled val="1"/>
        </dgm:presLayoutVars>
      </dgm:prSet>
      <dgm:spPr/>
    </dgm:pt>
    <dgm:pt modelId="{13A10C71-1799-47D4-8437-2865452A0520}" type="pres">
      <dgm:prSet presAssocID="{61744A86-AE81-4CFB-BC8A-78582A288EA2}" presName="spaceBetweenRectangles" presStyleCnt="0"/>
      <dgm:spPr/>
    </dgm:pt>
    <dgm:pt modelId="{4738E016-8648-45B8-8060-CA274A72DA19}" type="pres">
      <dgm:prSet presAssocID="{D9F941EF-F9A9-4C49-B086-E21810D3D00F}" presName="parentLin" presStyleCnt="0"/>
      <dgm:spPr/>
    </dgm:pt>
    <dgm:pt modelId="{2D759909-36A6-4CDF-97F7-55A2DF0844B4}" type="pres">
      <dgm:prSet presAssocID="{D9F941EF-F9A9-4C49-B086-E21810D3D00F}" presName="parentLeftMargin" presStyleLbl="node1" presStyleIdx="1" presStyleCnt="7"/>
      <dgm:spPr/>
      <dgm:t>
        <a:bodyPr/>
        <a:lstStyle/>
        <a:p>
          <a:endParaRPr lang="es-ES"/>
        </a:p>
      </dgm:t>
    </dgm:pt>
    <dgm:pt modelId="{5A23848D-3D57-4A4D-ACF2-2918CF0EC5DB}" type="pres">
      <dgm:prSet presAssocID="{D9F941EF-F9A9-4C49-B086-E21810D3D00F}" presName="parentText" presStyleLbl="node1" presStyleIdx="2" presStyleCnt="7" custScaleX="124157" custScaleY="203837" custLinFactNeighborY="25416">
        <dgm:presLayoutVars>
          <dgm:chMax val="0"/>
          <dgm:bulletEnabled val="1"/>
        </dgm:presLayoutVars>
      </dgm:prSet>
      <dgm:spPr/>
      <dgm:t>
        <a:bodyPr/>
        <a:lstStyle/>
        <a:p>
          <a:endParaRPr lang="es-ES"/>
        </a:p>
      </dgm:t>
    </dgm:pt>
    <dgm:pt modelId="{B6157275-37C9-444A-B3C9-AE6F832091FB}" type="pres">
      <dgm:prSet presAssocID="{D9F941EF-F9A9-4C49-B086-E21810D3D00F}" presName="negativeSpace" presStyleCnt="0"/>
      <dgm:spPr/>
    </dgm:pt>
    <dgm:pt modelId="{BDD74B5D-FF19-4B99-8799-06BD48FABFA1}" type="pres">
      <dgm:prSet presAssocID="{D9F941EF-F9A9-4C49-B086-E21810D3D00F}" presName="childText" presStyleLbl="conFgAcc1" presStyleIdx="2" presStyleCnt="7">
        <dgm:presLayoutVars>
          <dgm:bulletEnabled val="1"/>
        </dgm:presLayoutVars>
      </dgm:prSet>
      <dgm:spPr/>
    </dgm:pt>
    <dgm:pt modelId="{30CDE191-6E34-4505-98C6-387962AD925F}" type="pres">
      <dgm:prSet presAssocID="{E9FAC719-8143-458F-9F6A-C785C61A0AF6}" presName="spaceBetweenRectangles" presStyleCnt="0"/>
      <dgm:spPr/>
    </dgm:pt>
    <dgm:pt modelId="{9FD4A25C-134C-491A-96FA-D8B3ECFC9D8C}" type="pres">
      <dgm:prSet presAssocID="{20C7A231-83B5-4AFA-9A20-C3EA41AE4762}" presName="parentLin" presStyleCnt="0"/>
      <dgm:spPr/>
    </dgm:pt>
    <dgm:pt modelId="{BD19C3AA-B432-4243-9C07-3912B58B479F}" type="pres">
      <dgm:prSet presAssocID="{20C7A231-83B5-4AFA-9A20-C3EA41AE4762}" presName="parentLeftMargin" presStyleLbl="node1" presStyleIdx="2" presStyleCnt="7"/>
      <dgm:spPr/>
      <dgm:t>
        <a:bodyPr/>
        <a:lstStyle/>
        <a:p>
          <a:endParaRPr lang="es-ES"/>
        </a:p>
      </dgm:t>
    </dgm:pt>
    <dgm:pt modelId="{59598049-04A1-444C-967F-B0D152C7536D}" type="pres">
      <dgm:prSet presAssocID="{20C7A231-83B5-4AFA-9A20-C3EA41AE4762}" presName="parentText" presStyleLbl="node1" presStyleIdx="3" presStyleCnt="7" custScaleX="142857" custLinFactNeighborY="23824">
        <dgm:presLayoutVars>
          <dgm:chMax val="0"/>
          <dgm:bulletEnabled val="1"/>
        </dgm:presLayoutVars>
      </dgm:prSet>
      <dgm:spPr/>
      <dgm:t>
        <a:bodyPr/>
        <a:lstStyle/>
        <a:p>
          <a:endParaRPr lang="es-ES"/>
        </a:p>
      </dgm:t>
    </dgm:pt>
    <dgm:pt modelId="{DF444F84-C34C-4BA9-B66B-E6C3EAF24BEB}" type="pres">
      <dgm:prSet presAssocID="{20C7A231-83B5-4AFA-9A20-C3EA41AE4762}" presName="negativeSpace" presStyleCnt="0"/>
      <dgm:spPr/>
    </dgm:pt>
    <dgm:pt modelId="{4A8779E0-B818-44C3-A710-4E682F27A5D9}" type="pres">
      <dgm:prSet presAssocID="{20C7A231-83B5-4AFA-9A20-C3EA41AE4762}" presName="childText" presStyleLbl="conFgAcc1" presStyleIdx="3" presStyleCnt="7">
        <dgm:presLayoutVars>
          <dgm:bulletEnabled val="1"/>
        </dgm:presLayoutVars>
      </dgm:prSet>
      <dgm:spPr/>
    </dgm:pt>
    <dgm:pt modelId="{07F605D5-335B-452F-BECF-B2F85CC004EF}" type="pres">
      <dgm:prSet presAssocID="{FC84EFDB-CD24-493A-80B7-D82769AF6773}" presName="spaceBetweenRectangles" presStyleCnt="0"/>
      <dgm:spPr/>
    </dgm:pt>
    <dgm:pt modelId="{18438671-B524-4B1A-A6EE-90E0C538074D}" type="pres">
      <dgm:prSet presAssocID="{42FF4B87-AB35-4F57-B6B4-7C442372CCEE}" presName="parentLin" presStyleCnt="0"/>
      <dgm:spPr/>
    </dgm:pt>
    <dgm:pt modelId="{60AC011B-D875-4A5D-8617-28CBCDB15325}" type="pres">
      <dgm:prSet presAssocID="{42FF4B87-AB35-4F57-B6B4-7C442372CCEE}" presName="parentLeftMargin" presStyleLbl="node1" presStyleIdx="3" presStyleCnt="7"/>
      <dgm:spPr/>
      <dgm:t>
        <a:bodyPr/>
        <a:lstStyle/>
        <a:p>
          <a:endParaRPr lang="es-ES"/>
        </a:p>
      </dgm:t>
    </dgm:pt>
    <dgm:pt modelId="{B6C6B93D-CE4F-4F89-90BE-8FDC4FA318BB}" type="pres">
      <dgm:prSet presAssocID="{42FF4B87-AB35-4F57-B6B4-7C442372CCEE}" presName="parentText" presStyleLbl="node1" presStyleIdx="4" presStyleCnt="7" custScaleX="142564" custScaleY="192137" custLinFactNeighborY="14890">
        <dgm:presLayoutVars>
          <dgm:chMax val="0"/>
          <dgm:bulletEnabled val="1"/>
        </dgm:presLayoutVars>
      </dgm:prSet>
      <dgm:spPr/>
      <dgm:t>
        <a:bodyPr/>
        <a:lstStyle/>
        <a:p>
          <a:endParaRPr lang="es-ES"/>
        </a:p>
      </dgm:t>
    </dgm:pt>
    <dgm:pt modelId="{7054C80F-C81E-4635-85AF-99E588816ACD}" type="pres">
      <dgm:prSet presAssocID="{42FF4B87-AB35-4F57-B6B4-7C442372CCEE}" presName="negativeSpace" presStyleCnt="0"/>
      <dgm:spPr/>
    </dgm:pt>
    <dgm:pt modelId="{CA2D613B-7E78-48F8-9880-A0EF5055BB66}" type="pres">
      <dgm:prSet presAssocID="{42FF4B87-AB35-4F57-B6B4-7C442372CCEE}" presName="childText" presStyleLbl="conFgAcc1" presStyleIdx="4" presStyleCnt="7">
        <dgm:presLayoutVars>
          <dgm:bulletEnabled val="1"/>
        </dgm:presLayoutVars>
      </dgm:prSet>
      <dgm:spPr/>
    </dgm:pt>
    <dgm:pt modelId="{874545A7-3090-4756-8665-0FF3605A55F7}" type="pres">
      <dgm:prSet presAssocID="{7EAB4EE2-3738-4EAB-A443-B58594122E52}" presName="spaceBetweenRectangles" presStyleCnt="0"/>
      <dgm:spPr/>
    </dgm:pt>
    <dgm:pt modelId="{FA4CF71B-5369-4D03-9DBB-52D8E0C2E70A}" type="pres">
      <dgm:prSet presAssocID="{3190F6D8-016F-4DAC-8EA3-E4FD9ABDB233}" presName="parentLin" presStyleCnt="0"/>
      <dgm:spPr/>
    </dgm:pt>
    <dgm:pt modelId="{4DD876D5-01AF-41D1-85EB-7F0AB6FEE1BD}" type="pres">
      <dgm:prSet presAssocID="{3190F6D8-016F-4DAC-8EA3-E4FD9ABDB233}" presName="parentLeftMargin" presStyleLbl="node1" presStyleIdx="4" presStyleCnt="7"/>
      <dgm:spPr/>
      <dgm:t>
        <a:bodyPr/>
        <a:lstStyle/>
        <a:p>
          <a:endParaRPr lang="es-ES"/>
        </a:p>
      </dgm:t>
    </dgm:pt>
    <dgm:pt modelId="{A901D616-59D0-4116-8BD1-3A33D32BCBAA}" type="pres">
      <dgm:prSet presAssocID="{3190F6D8-016F-4DAC-8EA3-E4FD9ABDB233}" presName="parentText" presStyleLbl="node1" presStyleIdx="5" presStyleCnt="7" custScaleX="142857">
        <dgm:presLayoutVars>
          <dgm:chMax val="0"/>
          <dgm:bulletEnabled val="1"/>
        </dgm:presLayoutVars>
      </dgm:prSet>
      <dgm:spPr/>
      <dgm:t>
        <a:bodyPr/>
        <a:lstStyle/>
        <a:p>
          <a:endParaRPr lang="es-ES"/>
        </a:p>
      </dgm:t>
    </dgm:pt>
    <dgm:pt modelId="{13147623-D8C3-463A-A9D2-970ED6CCE344}" type="pres">
      <dgm:prSet presAssocID="{3190F6D8-016F-4DAC-8EA3-E4FD9ABDB233}" presName="negativeSpace" presStyleCnt="0"/>
      <dgm:spPr/>
    </dgm:pt>
    <dgm:pt modelId="{5C4EDD58-C074-4466-AB75-637B39EB4E9C}" type="pres">
      <dgm:prSet presAssocID="{3190F6D8-016F-4DAC-8EA3-E4FD9ABDB233}" presName="childText" presStyleLbl="conFgAcc1" presStyleIdx="5" presStyleCnt="7">
        <dgm:presLayoutVars>
          <dgm:bulletEnabled val="1"/>
        </dgm:presLayoutVars>
      </dgm:prSet>
      <dgm:spPr/>
      <dgm:t>
        <a:bodyPr/>
        <a:lstStyle/>
        <a:p>
          <a:endParaRPr lang="es-ES"/>
        </a:p>
      </dgm:t>
    </dgm:pt>
    <dgm:pt modelId="{7223C223-744D-4466-B90C-3A182258A3A0}" type="pres">
      <dgm:prSet presAssocID="{0F8F5DF0-11F8-476B-A52A-67845D8E5F95}" presName="spaceBetweenRectangles" presStyleCnt="0"/>
      <dgm:spPr/>
    </dgm:pt>
    <dgm:pt modelId="{0FF7C99D-DDF1-4E95-A444-0B03F8BE48BD}" type="pres">
      <dgm:prSet presAssocID="{022B63EB-0BAB-46E9-B9B2-6313866A3A40}" presName="parentLin" presStyleCnt="0"/>
      <dgm:spPr/>
    </dgm:pt>
    <dgm:pt modelId="{96833A41-F6CF-4EED-9839-E9F8C9B5F14C}" type="pres">
      <dgm:prSet presAssocID="{022B63EB-0BAB-46E9-B9B2-6313866A3A40}" presName="parentLeftMargin" presStyleLbl="node1" presStyleIdx="5" presStyleCnt="7" custScaleX="117802"/>
      <dgm:spPr/>
      <dgm:t>
        <a:bodyPr/>
        <a:lstStyle/>
        <a:p>
          <a:endParaRPr lang="es-ES"/>
        </a:p>
      </dgm:t>
    </dgm:pt>
    <dgm:pt modelId="{A1687C95-FBAB-4C94-87CF-ED6D719177C7}" type="pres">
      <dgm:prSet presAssocID="{022B63EB-0BAB-46E9-B9B2-6313866A3A40}" presName="parentText" presStyleLbl="node1" presStyleIdx="6" presStyleCnt="7" custScaleX="135976" custLinFactNeighborX="-20720">
        <dgm:presLayoutVars>
          <dgm:chMax val="0"/>
          <dgm:bulletEnabled val="1"/>
        </dgm:presLayoutVars>
      </dgm:prSet>
      <dgm:spPr/>
      <dgm:t>
        <a:bodyPr/>
        <a:lstStyle/>
        <a:p>
          <a:endParaRPr lang="es-ES"/>
        </a:p>
      </dgm:t>
    </dgm:pt>
    <dgm:pt modelId="{692D87CC-30BF-4B28-8B1B-B49F9BC1DA68}" type="pres">
      <dgm:prSet presAssocID="{022B63EB-0BAB-46E9-B9B2-6313866A3A40}" presName="negativeSpace" presStyleCnt="0"/>
      <dgm:spPr/>
    </dgm:pt>
    <dgm:pt modelId="{4D733AB9-0A70-44D3-A216-1C6AAFF1AB25}" type="pres">
      <dgm:prSet presAssocID="{022B63EB-0BAB-46E9-B9B2-6313866A3A40}" presName="childText" presStyleLbl="conFgAcc1" presStyleIdx="6" presStyleCnt="7">
        <dgm:presLayoutVars>
          <dgm:bulletEnabled val="1"/>
        </dgm:presLayoutVars>
      </dgm:prSet>
      <dgm:spPr/>
    </dgm:pt>
  </dgm:ptLst>
  <dgm:cxnLst>
    <dgm:cxn modelId="{71500E56-193C-4729-A5C2-D6FC810CE940}" srcId="{1FF4F5BC-7AC1-44E4-983E-AF8A70EC3AAE}" destId="{20C7A231-83B5-4AFA-9A20-C3EA41AE4762}" srcOrd="3" destOrd="0" parTransId="{9D77BCDA-CACC-47C3-9707-9173B03DE8B0}" sibTransId="{FC84EFDB-CD24-493A-80B7-D82769AF6773}"/>
    <dgm:cxn modelId="{7437833C-8351-4255-9DE8-09B1A3FFC284}" type="presOf" srcId="{20C7A231-83B5-4AFA-9A20-C3EA41AE4762}" destId="{59598049-04A1-444C-967F-B0D152C7536D}" srcOrd="1" destOrd="0" presId="urn:microsoft.com/office/officeart/2005/8/layout/list1"/>
    <dgm:cxn modelId="{02AEB767-17F6-4E2E-A98B-F13EA998CF81}" type="presOf" srcId="{3190F6D8-016F-4DAC-8EA3-E4FD9ABDB233}" destId="{4DD876D5-01AF-41D1-85EB-7F0AB6FEE1BD}" srcOrd="0" destOrd="0" presId="urn:microsoft.com/office/officeart/2005/8/layout/list1"/>
    <dgm:cxn modelId="{4AA6300B-C439-4872-A2E6-14E2A1C5D9AD}" type="presOf" srcId="{95B45727-B5DE-4D89-A4CD-4F696204A2FD}" destId="{03C7E3D7-BA1F-47C2-A945-7CC32C1811DB}" srcOrd="0" destOrd="0" presId="urn:microsoft.com/office/officeart/2005/8/layout/list1"/>
    <dgm:cxn modelId="{A9164D03-3C79-417E-9F6C-043935206192}" type="presOf" srcId="{D9F941EF-F9A9-4C49-B086-E21810D3D00F}" destId="{5A23848D-3D57-4A4D-ACF2-2918CF0EC5DB}" srcOrd="1" destOrd="0" presId="urn:microsoft.com/office/officeart/2005/8/layout/list1"/>
    <dgm:cxn modelId="{5F739C9A-F74D-4D1E-B5D2-1499EAEA260D}" srcId="{1FF4F5BC-7AC1-44E4-983E-AF8A70EC3AAE}" destId="{95B45727-B5DE-4D89-A4CD-4F696204A2FD}" srcOrd="1" destOrd="0" parTransId="{4DAC9ADB-814E-499C-BFC4-95FA10992B29}" sibTransId="{61744A86-AE81-4CFB-BC8A-78582A288EA2}"/>
    <dgm:cxn modelId="{DBE5F6BB-097D-43E2-AA04-FF855E9ED7FB}" type="presOf" srcId="{42FF4B87-AB35-4F57-B6B4-7C442372CCEE}" destId="{60AC011B-D875-4A5D-8617-28CBCDB15325}" srcOrd="0" destOrd="0" presId="urn:microsoft.com/office/officeart/2005/8/layout/list1"/>
    <dgm:cxn modelId="{315F4DB1-7836-416B-9144-94D46A090AF3}" type="presOf" srcId="{3190F6D8-016F-4DAC-8EA3-E4FD9ABDB233}" destId="{A901D616-59D0-4116-8BD1-3A33D32BCBAA}" srcOrd="1" destOrd="0" presId="urn:microsoft.com/office/officeart/2005/8/layout/list1"/>
    <dgm:cxn modelId="{E81657E3-17AF-4D81-8608-A4635943F83A}" srcId="{1FF4F5BC-7AC1-44E4-983E-AF8A70EC3AAE}" destId="{D9F941EF-F9A9-4C49-B086-E21810D3D00F}" srcOrd="2" destOrd="0" parTransId="{A12D9A22-EEA7-4ED7-90B5-4FA92C3CDEBB}" sibTransId="{E9FAC719-8143-458F-9F6A-C785C61A0AF6}"/>
    <dgm:cxn modelId="{84164439-9A55-499A-96A9-63BAD0B03B50}" type="presOf" srcId="{95B45727-B5DE-4D89-A4CD-4F696204A2FD}" destId="{C05DBCBA-9C87-43BE-B17D-4CACC9AEC525}" srcOrd="1" destOrd="0" presId="urn:microsoft.com/office/officeart/2005/8/layout/list1"/>
    <dgm:cxn modelId="{277C53D1-AC1C-484B-863B-0912857B5A25}" srcId="{1FF4F5BC-7AC1-44E4-983E-AF8A70EC3AAE}" destId="{293C63D2-3B81-4399-BE8E-FDDAAA14010C}" srcOrd="0" destOrd="0" parTransId="{CFA55441-9832-4BE1-8BFD-2C17C2E10366}" sibTransId="{3D308ECF-7E30-44CE-80ED-7A36EC38AE4A}"/>
    <dgm:cxn modelId="{560CA918-8F37-4F74-8CFD-5C00645B1C47}" type="presOf" srcId="{022B63EB-0BAB-46E9-B9B2-6313866A3A40}" destId="{A1687C95-FBAB-4C94-87CF-ED6D719177C7}" srcOrd="1" destOrd="0" presId="urn:microsoft.com/office/officeart/2005/8/layout/list1"/>
    <dgm:cxn modelId="{0378C609-81D4-46D9-B412-FDFA10AD362A}" type="presOf" srcId="{022B63EB-0BAB-46E9-B9B2-6313866A3A40}" destId="{96833A41-F6CF-4EED-9839-E9F8C9B5F14C}" srcOrd="0" destOrd="0" presId="urn:microsoft.com/office/officeart/2005/8/layout/list1"/>
    <dgm:cxn modelId="{D6BCFBA7-F775-4870-93F9-0B7E2750F330}" type="presOf" srcId="{42FF4B87-AB35-4F57-B6B4-7C442372CCEE}" destId="{B6C6B93D-CE4F-4F89-90BE-8FDC4FA318BB}" srcOrd="1" destOrd="0" presId="urn:microsoft.com/office/officeart/2005/8/layout/list1"/>
    <dgm:cxn modelId="{0CFB1684-08C4-4B0A-97A5-BFAB0C7F360B}" type="presOf" srcId="{D9F941EF-F9A9-4C49-B086-E21810D3D00F}" destId="{2D759909-36A6-4CDF-97F7-55A2DF0844B4}" srcOrd="0" destOrd="0" presId="urn:microsoft.com/office/officeart/2005/8/layout/list1"/>
    <dgm:cxn modelId="{6610153C-0F7B-4FB6-99BE-6AAF67DAB29D}" srcId="{1FF4F5BC-7AC1-44E4-983E-AF8A70EC3AAE}" destId="{3190F6D8-016F-4DAC-8EA3-E4FD9ABDB233}" srcOrd="5" destOrd="0" parTransId="{60036702-9823-45F3-8D2E-D120459BEB2F}" sibTransId="{0F8F5DF0-11F8-476B-A52A-67845D8E5F95}"/>
    <dgm:cxn modelId="{36423643-3C8C-46B5-B149-5B4442B1C3D9}" type="presOf" srcId="{20C7A231-83B5-4AFA-9A20-C3EA41AE4762}" destId="{BD19C3AA-B432-4243-9C07-3912B58B479F}" srcOrd="0" destOrd="0" presId="urn:microsoft.com/office/officeart/2005/8/layout/list1"/>
    <dgm:cxn modelId="{0B839920-170E-467F-A9E9-17C2C9E36A62}" type="presOf" srcId="{1FF4F5BC-7AC1-44E4-983E-AF8A70EC3AAE}" destId="{4FF16D37-C39D-4930-AED4-B4DACF162438}" srcOrd="0" destOrd="0" presId="urn:microsoft.com/office/officeart/2005/8/layout/list1"/>
    <dgm:cxn modelId="{C4FEA426-32D5-4F8D-B04C-005AF50145D3}" srcId="{1FF4F5BC-7AC1-44E4-983E-AF8A70EC3AAE}" destId="{022B63EB-0BAB-46E9-B9B2-6313866A3A40}" srcOrd="6" destOrd="0" parTransId="{7DD8912F-A09C-4268-900F-ECAF170EFB27}" sibTransId="{A592A06C-FFDB-460E-B6F1-6BBBE37B07CD}"/>
    <dgm:cxn modelId="{7BB80CF0-2E14-42DF-B582-C79D384C060B}" type="presOf" srcId="{293C63D2-3B81-4399-BE8E-FDDAAA14010C}" destId="{DB3782AB-0EB5-4BE7-B88E-4EBDE3F09A65}" srcOrd="0" destOrd="0" presId="urn:microsoft.com/office/officeart/2005/8/layout/list1"/>
    <dgm:cxn modelId="{013310B3-CC2F-4EAD-BF1E-ECE9632FA792}" srcId="{1FF4F5BC-7AC1-44E4-983E-AF8A70EC3AAE}" destId="{42FF4B87-AB35-4F57-B6B4-7C442372CCEE}" srcOrd="4" destOrd="0" parTransId="{0D9C13C4-340B-4742-9527-28EF087736D9}" sibTransId="{7EAB4EE2-3738-4EAB-A443-B58594122E52}"/>
    <dgm:cxn modelId="{7980440D-6283-401B-8FCD-F2BEDDE7A846}" type="presOf" srcId="{293C63D2-3B81-4399-BE8E-FDDAAA14010C}" destId="{E13A9D03-E4A5-4166-9434-9D88290D827C}" srcOrd="1" destOrd="0" presId="urn:microsoft.com/office/officeart/2005/8/layout/list1"/>
    <dgm:cxn modelId="{048860D6-7C79-47C2-A7AE-ECFB81B8DBCD}" type="presParOf" srcId="{4FF16D37-C39D-4930-AED4-B4DACF162438}" destId="{CCFC35F3-2AD2-455D-B1C5-09F219E62637}" srcOrd="0" destOrd="0" presId="urn:microsoft.com/office/officeart/2005/8/layout/list1"/>
    <dgm:cxn modelId="{79630A0D-C2B9-481C-A680-76D07BDBBC62}" type="presParOf" srcId="{CCFC35F3-2AD2-455D-B1C5-09F219E62637}" destId="{DB3782AB-0EB5-4BE7-B88E-4EBDE3F09A65}" srcOrd="0" destOrd="0" presId="urn:microsoft.com/office/officeart/2005/8/layout/list1"/>
    <dgm:cxn modelId="{D40BA808-7859-47F3-9C5E-2B08AE99F049}" type="presParOf" srcId="{CCFC35F3-2AD2-455D-B1C5-09F219E62637}" destId="{E13A9D03-E4A5-4166-9434-9D88290D827C}" srcOrd="1" destOrd="0" presId="urn:microsoft.com/office/officeart/2005/8/layout/list1"/>
    <dgm:cxn modelId="{E91E31AD-3AA8-48ED-9CD7-B125B13F959A}" type="presParOf" srcId="{4FF16D37-C39D-4930-AED4-B4DACF162438}" destId="{97BAE387-1943-42BE-B122-0D7D99ABC17E}" srcOrd="1" destOrd="0" presId="urn:microsoft.com/office/officeart/2005/8/layout/list1"/>
    <dgm:cxn modelId="{ED66D315-2D86-4C3E-8A7D-265D17BC0D88}" type="presParOf" srcId="{4FF16D37-C39D-4930-AED4-B4DACF162438}" destId="{0E3AF63E-52F1-4FAE-BD81-9888368C42A5}" srcOrd="2" destOrd="0" presId="urn:microsoft.com/office/officeart/2005/8/layout/list1"/>
    <dgm:cxn modelId="{FDFD7DB7-9F08-4DF4-B03C-E07C735D2C62}" type="presParOf" srcId="{4FF16D37-C39D-4930-AED4-B4DACF162438}" destId="{4374828A-0B88-41F4-92BC-2F88223A4F40}" srcOrd="3" destOrd="0" presId="urn:microsoft.com/office/officeart/2005/8/layout/list1"/>
    <dgm:cxn modelId="{4352CF56-5F0A-43D2-8FEA-F318214F5691}" type="presParOf" srcId="{4FF16D37-C39D-4930-AED4-B4DACF162438}" destId="{C1CD76CE-1ED5-4367-98BF-6E9C167046F3}" srcOrd="4" destOrd="0" presId="urn:microsoft.com/office/officeart/2005/8/layout/list1"/>
    <dgm:cxn modelId="{76379726-480B-43F8-89B2-F46E8F30500C}" type="presParOf" srcId="{C1CD76CE-1ED5-4367-98BF-6E9C167046F3}" destId="{03C7E3D7-BA1F-47C2-A945-7CC32C1811DB}" srcOrd="0" destOrd="0" presId="urn:microsoft.com/office/officeart/2005/8/layout/list1"/>
    <dgm:cxn modelId="{1F761AFC-2D82-4BF2-B1C1-57C13F42C905}" type="presParOf" srcId="{C1CD76CE-1ED5-4367-98BF-6E9C167046F3}" destId="{C05DBCBA-9C87-43BE-B17D-4CACC9AEC525}" srcOrd="1" destOrd="0" presId="urn:microsoft.com/office/officeart/2005/8/layout/list1"/>
    <dgm:cxn modelId="{56EA7744-9F43-48FB-B825-CDF39FFFDA91}" type="presParOf" srcId="{4FF16D37-C39D-4930-AED4-B4DACF162438}" destId="{E40A91D7-2E5F-473B-AAEF-F9A60151D4E8}" srcOrd="5" destOrd="0" presId="urn:microsoft.com/office/officeart/2005/8/layout/list1"/>
    <dgm:cxn modelId="{5C3D3E8F-505E-4ABE-B7E6-9978BAE15B04}" type="presParOf" srcId="{4FF16D37-C39D-4930-AED4-B4DACF162438}" destId="{43DC1816-C73F-4809-BAF7-52A2BEA74EB5}" srcOrd="6" destOrd="0" presId="urn:microsoft.com/office/officeart/2005/8/layout/list1"/>
    <dgm:cxn modelId="{39CA5E00-B540-46CE-93B1-F5A3A85FAEAB}" type="presParOf" srcId="{4FF16D37-C39D-4930-AED4-B4DACF162438}" destId="{13A10C71-1799-47D4-8437-2865452A0520}" srcOrd="7" destOrd="0" presId="urn:microsoft.com/office/officeart/2005/8/layout/list1"/>
    <dgm:cxn modelId="{7A6D38EE-28CA-4D3B-B5B8-1317F5232C06}" type="presParOf" srcId="{4FF16D37-C39D-4930-AED4-B4DACF162438}" destId="{4738E016-8648-45B8-8060-CA274A72DA19}" srcOrd="8" destOrd="0" presId="urn:microsoft.com/office/officeart/2005/8/layout/list1"/>
    <dgm:cxn modelId="{DEC2CC7C-38B4-4A82-A66D-9EAD6D34012B}" type="presParOf" srcId="{4738E016-8648-45B8-8060-CA274A72DA19}" destId="{2D759909-36A6-4CDF-97F7-55A2DF0844B4}" srcOrd="0" destOrd="0" presId="urn:microsoft.com/office/officeart/2005/8/layout/list1"/>
    <dgm:cxn modelId="{F8D87326-2AD9-491D-BC27-8540EAD80BB7}" type="presParOf" srcId="{4738E016-8648-45B8-8060-CA274A72DA19}" destId="{5A23848D-3D57-4A4D-ACF2-2918CF0EC5DB}" srcOrd="1" destOrd="0" presId="urn:microsoft.com/office/officeart/2005/8/layout/list1"/>
    <dgm:cxn modelId="{83A79FEE-3F8A-472A-BF74-ABC1533C9ABD}" type="presParOf" srcId="{4FF16D37-C39D-4930-AED4-B4DACF162438}" destId="{B6157275-37C9-444A-B3C9-AE6F832091FB}" srcOrd="9" destOrd="0" presId="urn:microsoft.com/office/officeart/2005/8/layout/list1"/>
    <dgm:cxn modelId="{6A0EA394-5D04-4D31-9859-EB55D5DCA32A}" type="presParOf" srcId="{4FF16D37-C39D-4930-AED4-B4DACF162438}" destId="{BDD74B5D-FF19-4B99-8799-06BD48FABFA1}" srcOrd="10" destOrd="0" presId="urn:microsoft.com/office/officeart/2005/8/layout/list1"/>
    <dgm:cxn modelId="{C026291F-1BE9-4662-882F-A126BA74D3EA}" type="presParOf" srcId="{4FF16D37-C39D-4930-AED4-B4DACF162438}" destId="{30CDE191-6E34-4505-98C6-387962AD925F}" srcOrd="11" destOrd="0" presId="urn:microsoft.com/office/officeart/2005/8/layout/list1"/>
    <dgm:cxn modelId="{326569CD-979D-41DE-896F-4E76723F8A70}" type="presParOf" srcId="{4FF16D37-C39D-4930-AED4-B4DACF162438}" destId="{9FD4A25C-134C-491A-96FA-D8B3ECFC9D8C}" srcOrd="12" destOrd="0" presId="urn:microsoft.com/office/officeart/2005/8/layout/list1"/>
    <dgm:cxn modelId="{8C19619E-3557-4285-A5AA-DC5A4D57BC80}" type="presParOf" srcId="{9FD4A25C-134C-491A-96FA-D8B3ECFC9D8C}" destId="{BD19C3AA-B432-4243-9C07-3912B58B479F}" srcOrd="0" destOrd="0" presId="urn:microsoft.com/office/officeart/2005/8/layout/list1"/>
    <dgm:cxn modelId="{C168B1E1-2F7C-43E9-A89F-65C2EF9C416C}" type="presParOf" srcId="{9FD4A25C-134C-491A-96FA-D8B3ECFC9D8C}" destId="{59598049-04A1-444C-967F-B0D152C7536D}" srcOrd="1" destOrd="0" presId="urn:microsoft.com/office/officeart/2005/8/layout/list1"/>
    <dgm:cxn modelId="{333A535B-D4D3-4AFF-8DE9-9F3DFFEB217F}" type="presParOf" srcId="{4FF16D37-C39D-4930-AED4-B4DACF162438}" destId="{DF444F84-C34C-4BA9-B66B-E6C3EAF24BEB}" srcOrd="13" destOrd="0" presId="urn:microsoft.com/office/officeart/2005/8/layout/list1"/>
    <dgm:cxn modelId="{562B1D8D-2E86-4397-A605-806F97EE71F3}" type="presParOf" srcId="{4FF16D37-C39D-4930-AED4-B4DACF162438}" destId="{4A8779E0-B818-44C3-A710-4E682F27A5D9}" srcOrd="14" destOrd="0" presId="urn:microsoft.com/office/officeart/2005/8/layout/list1"/>
    <dgm:cxn modelId="{17DB4BC9-3D8D-4B3D-A7BD-DC235B1B2438}" type="presParOf" srcId="{4FF16D37-C39D-4930-AED4-B4DACF162438}" destId="{07F605D5-335B-452F-BECF-B2F85CC004EF}" srcOrd="15" destOrd="0" presId="urn:microsoft.com/office/officeart/2005/8/layout/list1"/>
    <dgm:cxn modelId="{12BEA9C0-DD5F-4A0C-95AD-234E1339B70D}" type="presParOf" srcId="{4FF16D37-C39D-4930-AED4-B4DACF162438}" destId="{18438671-B524-4B1A-A6EE-90E0C538074D}" srcOrd="16" destOrd="0" presId="urn:microsoft.com/office/officeart/2005/8/layout/list1"/>
    <dgm:cxn modelId="{7BA2769E-AC61-481F-9596-7926AAEE9DB3}" type="presParOf" srcId="{18438671-B524-4B1A-A6EE-90E0C538074D}" destId="{60AC011B-D875-4A5D-8617-28CBCDB15325}" srcOrd="0" destOrd="0" presId="urn:microsoft.com/office/officeart/2005/8/layout/list1"/>
    <dgm:cxn modelId="{8A2A599E-40F6-49FA-ADAF-D4C253137A18}" type="presParOf" srcId="{18438671-B524-4B1A-A6EE-90E0C538074D}" destId="{B6C6B93D-CE4F-4F89-90BE-8FDC4FA318BB}" srcOrd="1" destOrd="0" presId="urn:microsoft.com/office/officeart/2005/8/layout/list1"/>
    <dgm:cxn modelId="{02CDC861-584C-41C5-8020-016F40F56B1F}" type="presParOf" srcId="{4FF16D37-C39D-4930-AED4-B4DACF162438}" destId="{7054C80F-C81E-4635-85AF-99E588816ACD}" srcOrd="17" destOrd="0" presId="urn:microsoft.com/office/officeart/2005/8/layout/list1"/>
    <dgm:cxn modelId="{4EF06229-68FD-4713-9F87-1B469334839F}" type="presParOf" srcId="{4FF16D37-C39D-4930-AED4-B4DACF162438}" destId="{CA2D613B-7E78-48F8-9880-A0EF5055BB66}" srcOrd="18" destOrd="0" presId="urn:microsoft.com/office/officeart/2005/8/layout/list1"/>
    <dgm:cxn modelId="{2E0585E0-3FC2-446D-9F23-A40F56200350}" type="presParOf" srcId="{4FF16D37-C39D-4930-AED4-B4DACF162438}" destId="{874545A7-3090-4756-8665-0FF3605A55F7}" srcOrd="19" destOrd="0" presId="urn:microsoft.com/office/officeart/2005/8/layout/list1"/>
    <dgm:cxn modelId="{6F713B14-0F28-42A6-914B-572677726C5B}" type="presParOf" srcId="{4FF16D37-C39D-4930-AED4-B4DACF162438}" destId="{FA4CF71B-5369-4D03-9DBB-52D8E0C2E70A}" srcOrd="20" destOrd="0" presId="urn:microsoft.com/office/officeart/2005/8/layout/list1"/>
    <dgm:cxn modelId="{C37D8025-3041-408A-8FFE-0E4D042B15A6}" type="presParOf" srcId="{FA4CF71B-5369-4D03-9DBB-52D8E0C2E70A}" destId="{4DD876D5-01AF-41D1-85EB-7F0AB6FEE1BD}" srcOrd="0" destOrd="0" presId="urn:microsoft.com/office/officeart/2005/8/layout/list1"/>
    <dgm:cxn modelId="{B98B4E96-5490-4E4C-8412-ED9C3D4F6203}" type="presParOf" srcId="{FA4CF71B-5369-4D03-9DBB-52D8E0C2E70A}" destId="{A901D616-59D0-4116-8BD1-3A33D32BCBAA}" srcOrd="1" destOrd="0" presId="urn:microsoft.com/office/officeart/2005/8/layout/list1"/>
    <dgm:cxn modelId="{B88C4C71-9397-4344-A06E-DDB31194E09A}" type="presParOf" srcId="{4FF16D37-C39D-4930-AED4-B4DACF162438}" destId="{13147623-D8C3-463A-A9D2-970ED6CCE344}" srcOrd="21" destOrd="0" presId="urn:microsoft.com/office/officeart/2005/8/layout/list1"/>
    <dgm:cxn modelId="{54602F70-FBB0-441D-B157-DD837A5FE403}" type="presParOf" srcId="{4FF16D37-C39D-4930-AED4-B4DACF162438}" destId="{5C4EDD58-C074-4466-AB75-637B39EB4E9C}" srcOrd="22" destOrd="0" presId="urn:microsoft.com/office/officeart/2005/8/layout/list1"/>
    <dgm:cxn modelId="{7FA3F7B2-4CBB-4B51-A3F7-7CA58527AF57}" type="presParOf" srcId="{4FF16D37-C39D-4930-AED4-B4DACF162438}" destId="{7223C223-744D-4466-B90C-3A182258A3A0}" srcOrd="23" destOrd="0" presId="urn:microsoft.com/office/officeart/2005/8/layout/list1"/>
    <dgm:cxn modelId="{B9BD56E6-92C0-4489-9F0B-613C2BB175FB}" type="presParOf" srcId="{4FF16D37-C39D-4930-AED4-B4DACF162438}" destId="{0FF7C99D-DDF1-4E95-A444-0B03F8BE48BD}" srcOrd="24" destOrd="0" presId="urn:microsoft.com/office/officeart/2005/8/layout/list1"/>
    <dgm:cxn modelId="{47F7331A-5441-4169-AD5E-5147F6FF1AE6}" type="presParOf" srcId="{0FF7C99D-DDF1-4E95-A444-0B03F8BE48BD}" destId="{96833A41-F6CF-4EED-9839-E9F8C9B5F14C}" srcOrd="0" destOrd="0" presId="urn:microsoft.com/office/officeart/2005/8/layout/list1"/>
    <dgm:cxn modelId="{6BD655F0-4A10-44D9-9AF5-1FA33299E732}" type="presParOf" srcId="{0FF7C99D-DDF1-4E95-A444-0B03F8BE48BD}" destId="{A1687C95-FBAB-4C94-87CF-ED6D719177C7}" srcOrd="1" destOrd="0" presId="urn:microsoft.com/office/officeart/2005/8/layout/list1"/>
    <dgm:cxn modelId="{6CC76215-74A7-4C09-8DEF-99366E746112}" type="presParOf" srcId="{4FF16D37-C39D-4930-AED4-B4DACF162438}" destId="{692D87CC-30BF-4B28-8B1B-B49F9BC1DA68}" srcOrd="25" destOrd="0" presId="urn:microsoft.com/office/officeart/2005/8/layout/list1"/>
    <dgm:cxn modelId="{A630F434-2530-49C5-B459-C3B93912D326}" type="presParOf" srcId="{4FF16D37-C39D-4930-AED4-B4DACF162438}" destId="{4D733AB9-0A70-44D3-A216-1C6AAFF1AB25}" srcOrd="26" destOrd="0" presId="urn:microsoft.com/office/officeart/2005/8/layout/list1"/>
  </dgm:cxnLst>
  <dgm:bg>
    <a:noFill/>
  </dgm:bg>
  <dgm:whole/>
  <dgm:extLst>
    <a:ext uri="http://schemas.microsoft.com/office/drawing/2008/diagram">
      <dsp:dataModelExt xmlns:dsp="http://schemas.microsoft.com/office/drawing/2008/diagram"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419413D-E62F-442D-BBCA-F51AAE0F5A23}" type="doc">
      <dgm:prSet loTypeId="urn:microsoft.com/office/officeart/2005/8/layout/cycle6#1" loCatId="cycle" qsTypeId="urn:microsoft.com/office/officeart/2005/8/quickstyle/simple1#14" qsCatId="simple" csTypeId="urn:microsoft.com/office/officeart/2005/8/colors/accent1_2#14" csCatId="accent1" phldr="1"/>
      <dgm:spPr/>
      <dgm:t>
        <a:bodyPr/>
        <a:lstStyle/>
        <a:p>
          <a:endParaRPr lang="es-MX"/>
        </a:p>
      </dgm:t>
    </dgm:pt>
    <dgm:pt modelId="{BCE5EA15-D11B-41F1-B50D-3F3FACED7F90}">
      <dgm:prSet phldrT="[Texto]" custT="1"/>
      <dgm:spPr>
        <a:solidFill>
          <a:schemeClr val="bg1"/>
        </a:solidFill>
        <a:ln w="57150">
          <a:solidFill>
            <a:schemeClr val="tx2"/>
          </a:solidFill>
        </a:ln>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4000" b="1" cap="none" spc="0" dirty="0" smtClean="0">
              <a:ln w="11430"/>
              <a:solidFill>
                <a:schemeClr val="tx1"/>
              </a:solidFill>
              <a:effectLst>
                <a:outerShdw blurRad="50800" dist="39000" dir="5460000" algn="tl">
                  <a:srgbClr val="000000">
                    <a:alpha val="38000"/>
                  </a:srgbClr>
                </a:outerShdw>
              </a:effectLst>
            </a:rPr>
            <a:t>Ingreso</a:t>
          </a:r>
          <a:endParaRPr lang="es-MX" sz="4000" b="1" cap="none" spc="0" dirty="0">
            <a:ln w="11430"/>
            <a:solidFill>
              <a:schemeClr val="tx1"/>
            </a:solidFill>
            <a:effectLst>
              <a:outerShdw blurRad="50800" dist="39000" dir="5460000" algn="tl">
                <a:srgbClr val="000000">
                  <a:alpha val="38000"/>
                </a:srgbClr>
              </a:outerShdw>
            </a:effectLst>
          </a:endParaRPr>
        </a:p>
      </dgm:t>
    </dgm:pt>
    <dgm:pt modelId="{2010F598-C6EE-4398-A823-9080DE202DAD}" cxnId="{35CB2E5D-48EC-44CC-ABDE-A86A2F3D19B8}" type="parTrans">
      <dgm:prSet/>
      <dgm:spPr/>
      <dgm:t>
        <a:bodyPr/>
        <a:lstStyle/>
        <a:p>
          <a:endParaRPr lang="es-MX"/>
        </a:p>
      </dgm:t>
    </dgm:pt>
    <dgm:pt modelId="{AEC85738-E2F6-43F2-8F09-90CE6C014216}" cxnId="{35CB2E5D-48EC-44CC-ABDE-A86A2F3D19B8}" type="sibTrans">
      <dgm:prSet/>
      <dgm:spPr/>
      <dgm:t>
        <a:bodyPr/>
        <a:lstStyle/>
        <a:p>
          <a:endParaRPr lang="es-MX"/>
        </a:p>
      </dgm:t>
    </dgm:pt>
    <dgm:pt modelId="{ADA31D36-38AB-4F82-8F14-EAD9072420FA}">
      <dgm:prSet phldrT="[Texto]" custT="1"/>
      <dgm:spPr>
        <a:solidFill>
          <a:schemeClr val="bg1"/>
        </a:solidFill>
        <a:ln w="57150">
          <a:solidFill>
            <a:schemeClr val="tx2"/>
          </a:solidFill>
        </a:ln>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MX" sz="3200" b="1" cap="none" spc="0" dirty="0" smtClean="0">
              <a:ln w="11430"/>
              <a:solidFill>
                <a:schemeClr val="accent6"/>
              </a:solidFill>
              <a:effectLst>
                <a:outerShdw blurRad="50800" dist="39000" dir="5460000" algn="tl">
                  <a:srgbClr val="000000">
                    <a:alpha val="38000"/>
                  </a:srgbClr>
                </a:outerShdw>
              </a:effectLst>
            </a:rPr>
            <a:t>Estrategia de PPI al PDCCF</a:t>
          </a:r>
          <a:endParaRPr lang="es-MX" sz="3200" b="1" cap="none" spc="0" dirty="0">
            <a:ln w="11430"/>
            <a:solidFill>
              <a:schemeClr val="accent6"/>
            </a:solidFill>
            <a:effectLst>
              <a:outerShdw blurRad="50800" dist="39000" dir="5460000" algn="tl">
                <a:srgbClr val="000000">
                  <a:alpha val="38000"/>
                </a:srgbClr>
              </a:outerShdw>
            </a:effectLst>
          </a:endParaRPr>
        </a:p>
      </dgm:t>
    </dgm:pt>
    <dgm:pt modelId="{5CF4909B-9715-48EE-BCA1-3C8F03A81375}" cxnId="{46332190-EACF-461B-9094-C5F32DA444F6}" type="parTrans">
      <dgm:prSet/>
      <dgm:spPr/>
      <dgm:t>
        <a:bodyPr/>
        <a:lstStyle/>
        <a:p>
          <a:endParaRPr lang="es-MX"/>
        </a:p>
      </dgm:t>
    </dgm:pt>
    <dgm:pt modelId="{DF6B02CF-D894-4D99-B17D-0536EF5A0C83}" cxnId="{46332190-EACF-461B-9094-C5F32DA444F6}" type="sibTrans">
      <dgm:prSet/>
      <dgm:spPr/>
      <dgm:t>
        <a:bodyPr/>
        <a:lstStyle/>
        <a:p>
          <a:endParaRPr lang="es-MX"/>
        </a:p>
      </dgm:t>
    </dgm:pt>
    <dgm:pt modelId="{9DEBFA33-CC42-46A4-9DCC-BE3E849D93E3}">
      <dgm:prSet phldrT="[Texto]" custT="1"/>
      <dgm:spPr>
        <a:solidFill>
          <a:schemeClr val="bg1"/>
        </a:solidFill>
        <a:ln w="57150">
          <a:solidFill>
            <a:schemeClr val="tx2"/>
          </a:solidFill>
        </a:ln>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Carpeta del solicitante</a:t>
          </a:r>
          <a:endParaRPr lang="es-MX"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04A9BDF9-3994-4818-8317-42F1F56D2086}" cxnId="{81B9F376-B802-4BC7-9CEE-6290E3FA0B8E}" type="parTrans">
      <dgm:prSet/>
      <dgm:spPr/>
      <dgm:t>
        <a:bodyPr/>
        <a:lstStyle/>
        <a:p>
          <a:endParaRPr lang="es-MX"/>
        </a:p>
      </dgm:t>
    </dgm:pt>
    <dgm:pt modelId="{6AFE8CC2-DC9D-4C93-AC15-031E278561F6}" cxnId="{81B9F376-B802-4BC7-9CEE-6290E3FA0B8E}" type="sibTrans">
      <dgm:prSet/>
      <dgm:spPr/>
      <dgm:t>
        <a:bodyPr/>
        <a:lstStyle/>
        <a:p>
          <a:endParaRPr lang="es-MX"/>
        </a:p>
      </dgm:t>
    </dgm:pt>
    <dgm:pt modelId="{6B5B3AE5-A6AB-41F7-BAE6-BC3739F31B32}">
      <dgm:prSet phldrT="[Texto]" custT="1"/>
      <dgm:spPr>
        <a:solidFill>
          <a:schemeClr val="bg1"/>
        </a:solidFill>
        <a:ln w="57150">
          <a:solidFill>
            <a:schemeClr val="tx2"/>
          </a:solidFill>
        </a:ln>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MX" sz="3200" b="1" cap="none" spc="0" dirty="0" smtClean="0">
              <a:ln w="11430"/>
              <a:solidFill>
                <a:srgbClr val="FF0000"/>
              </a:solidFill>
              <a:effectLst>
                <a:outerShdw blurRad="50800" dist="39000" dir="5460000" algn="tl">
                  <a:srgbClr val="000000">
                    <a:alpha val="38000"/>
                  </a:srgbClr>
                </a:outerShdw>
              </a:effectLst>
            </a:rPr>
            <a:t>Seminario de PPI</a:t>
          </a:r>
          <a:endParaRPr lang="es-MX" sz="3200" b="1" cap="none" spc="0" dirty="0">
            <a:ln w="11430"/>
            <a:solidFill>
              <a:srgbClr val="FF0000"/>
            </a:solidFill>
            <a:effectLst>
              <a:outerShdw blurRad="50800" dist="39000" dir="5460000" algn="tl">
                <a:srgbClr val="000000">
                  <a:alpha val="38000"/>
                </a:srgbClr>
              </a:outerShdw>
            </a:effectLst>
          </a:endParaRPr>
        </a:p>
      </dgm:t>
    </dgm:pt>
    <dgm:pt modelId="{39F61C8B-D11A-4EC2-94C4-6394338093B2}" cxnId="{8B382BC6-9475-4580-9927-52937DE40A2B}" type="parTrans">
      <dgm:prSet/>
      <dgm:spPr/>
      <dgm:t>
        <a:bodyPr/>
        <a:lstStyle/>
        <a:p>
          <a:endParaRPr lang="es-MX"/>
        </a:p>
      </dgm:t>
    </dgm:pt>
    <dgm:pt modelId="{DD486326-7A9D-428F-9C1E-2EF068CEF092}" cxnId="{8B382BC6-9475-4580-9927-52937DE40A2B}" type="sibTrans">
      <dgm:prSet/>
      <dgm:spPr/>
      <dgm:t>
        <a:bodyPr/>
        <a:lstStyle/>
        <a:p>
          <a:endParaRPr lang="es-MX"/>
        </a:p>
      </dgm:t>
    </dgm:pt>
    <dgm:pt modelId="{118E9C95-B8C8-4CEB-A5EA-43CA53B6A923}">
      <dgm:prSet phldrT="[Texto]" custT="1"/>
      <dgm:spPr>
        <a:solidFill>
          <a:schemeClr val="bg1"/>
        </a:solidFill>
        <a:ln w="57150">
          <a:solidFill>
            <a:schemeClr val="tx2"/>
          </a:solidFill>
        </a:ln>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3200" b="1" cap="none" spc="0" dirty="0" smtClean="0">
              <a:ln w="11430"/>
              <a:solidFill>
                <a:srgbClr val="7030A0"/>
              </a:solidFill>
              <a:effectLst>
                <a:outerShdw blurRad="50800" dist="39000" dir="5460000" algn="tl">
                  <a:srgbClr val="000000">
                    <a:alpha val="38000"/>
                  </a:srgbClr>
                </a:outerShdw>
              </a:effectLst>
            </a:rPr>
            <a:t>Procedimiento de ingreso</a:t>
          </a:r>
          <a:endParaRPr lang="es-MX" sz="3200" b="1" cap="none" spc="0" dirty="0">
            <a:ln w="11430"/>
            <a:solidFill>
              <a:srgbClr val="7030A0"/>
            </a:solidFill>
            <a:effectLst>
              <a:outerShdw blurRad="50800" dist="39000" dir="5460000" algn="tl">
                <a:srgbClr val="000000">
                  <a:alpha val="38000"/>
                </a:srgbClr>
              </a:outerShdw>
            </a:effectLst>
          </a:endParaRPr>
        </a:p>
      </dgm:t>
    </dgm:pt>
    <dgm:pt modelId="{9F06D819-BEF5-4686-A10E-0DA9E2013743}" cxnId="{518E4179-CBB6-4679-95CB-614EDA983998}" type="parTrans">
      <dgm:prSet/>
      <dgm:spPr/>
      <dgm:t>
        <a:bodyPr/>
        <a:lstStyle/>
        <a:p>
          <a:endParaRPr lang="es-MX"/>
        </a:p>
      </dgm:t>
    </dgm:pt>
    <dgm:pt modelId="{6459DE29-91DE-4A35-9E67-4D55EBCFB05B}" cxnId="{518E4179-CBB6-4679-95CB-614EDA983998}" type="sibTrans">
      <dgm:prSet/>
      <dgm:spPr/>
      <dgm:t>
        <a:bodyPr/>
        <a:lstStyle/>
        <a:p>
          <a:endParaRPr lang="es-MX"/>
        </a:p>
      </dgm:t>
    </dgm:pt>
    <dgm:pt modelId="{D07B79B7-99BA-440F-9AD8-25F02FACA9D8}" type="pres">
      <dgm:prSet presAssocID="{B419413D-E62F-442D-BBCA-F51AAE0F5A23}" presName="cycle" presStyleCnt="0">
        <dgm:presLayoutVars>
          <dgm:dir/>
          <dgm:resizeHandles val="exact"/>
        </dgm:presLayoutVars>
      </dgm:prSet>
      <dgm:spPr/>
      <dgm:t>
        <a:bodyPr/>
        <a:lstStyle/>
        <a:p>
          <a:endParaRPr lang="es-MX"/>
        </a:p>
      </dgm:t>
    </dgm:pt>
    <dgm:pt modelId="{964402C7-74DA-413C-8F7D-FE72B1DE5FB1}" type="pres">
      <dgm:prSet presAssocID="{BCE5EA15-D11B-41F1-B50D-3F3FACED7F90}" presName="node" presStyleLbl="node1" presStyleIdx="0" presStyleCnt="5" custScaleX="187898">
        <dgm:presLayoutVars>
          <dgm:bulletEnabled val="1"/>
        </dgm:presLayoutVars>
      </dgm:prSet>
      <dgm:spPr/>
      <dgm:t>
        <a:bodyPr/>
        <a:lstStyle/>
        <a:p>
          <a:endParaRPr lang="es-MX"/>
        </a:p>
      </dgm:t>
    </dgm:pt>
    <dgm:pt modelId="{6FC2B97C-2E0A-4B75-B69A-7E4D67152E23}" type="pres">
      <dgm:prSet presAssocID="{BCE5EA15-D11B-41F1-B50D-3F3FACED7F90}" presName="spNode" presStyleCnt="0"/>
      <dgm:spPr/>
    </dgm:pt>
    <dgm:pt modelId="{C056498D-9B79-4189-896A-2037B2BAD4B9}" type="pres">
      <dgm:prSet presAssocID="{AEC85738-E2F6-43F2-8F09-90CE6C014216}" presName="sibTrans" presStyleLbl="sibTrans1D1" presStyleIdx="0" presStyleCnt="5"/>
      <dgm:spPr/>
      <dgm:t>
        <a:bodyPr/>
        <a:lstStyle/>
        <a:p>
          <a:endParaRPr lang="es-MX"/>
        </a:p>
      </dgm:t>
    </dgm:pt>
    <dgm:pt modelId="{9EE5E0DA-FBD1-449E-A990-14ABC366C001}" type="pres">
      <dgm:prSet presAssocID="{ADA31D36-38AB-4F82-8F14-EAD9072420FA}" presName="node" presStyleLbl="node1" presStyleIdx="1" presStyleCnt="5" custScaleX="233897">
        <dgm:presLayoutVars>
          <dgm:bulletEnabled val="1"/>
        </dgm:presLayoutVars>
      </dgm:prSet>
      <dgm:spPr/>
      <dgm:t>
        <a:bodyPr/>
        <a:lstStyle/>
        <a:p>
          <a:endParaRPr lang="es-MX"/>
        </a:p>
      </dgm:t>
    </dgm:pt>
    <dgm:pt modelId="{4E11FA97-6F99-4683-B383-9D9AFFC069E7}" type="pres">
      <dgm:prSet presAssocID="{ADA31D36-38AB-4F82-8F14-EAD9072420FA}" presName="spNode" presStyleCnt="0"/>
      <dgm:spPr/>
    </dgm:pt>
    <dgm:pt modelId="{53B726B7-A5A8-4A6E-93FE-EBD3FAE2C00B}" type="pres">
      <dgm:prSet presAssocID="{DF6B02CF-D894-4D99-B17D-0536EF5A0C83}" presName="sibTrans" presStyleLbl="sibTrans1D1" presStyleIdx="1" presStyleCnt="5"/>
      <dgm:spPr/>
      <dgm:t>
        <a:bodyPr/>
        <a:lstStyle/>
        <a:p>
          <a:endParaRPr lang="es-MX"/>
        </a:p>
      </dgm:t>
    </dgm:pt>
    <dgm:pt modelId="{6867D0D0-AF65-4279-872A-FE42CF698FED}" type="pres">
      <dgm:prSet presAssocID="{9DEBFA33-CC42-46A4-9DCC-BE3E849D93E3}" presName="node" presStyleLbl="node1" presStyleIdx="2" presStyleCnt="5" custScaleX="152510" custRadScaleRad="107181" custRadScaleInc="-94534">
        <dgm:presLayoutVars>
          <dgm:bulletEnabled val="1"/>
        </dgm:presLayoutVars>
      </dgm:prSet>
      <dgm:spPr/>
      <dgm:t>
        <a:bodyPr/>
        <a:lstStyle/>
        <a:p>
          <a:endParaRPr lang="es-MX"/>
        </a:p>
      </dgm:t>
    </dgm:pt>
    <dgm:pt modelId="{0C8D0273-C8C9-470B-8B8B-F477B9A3477F}" type="pres">
      <dgm:prSet presAssocID="{9DEBFA33-CC42-46A4-9DCC-BE3E849D93E3}" presName="spNode" presStyleCnt="0"/>
      <dgm:spPr/>
    </dgm:pt>
    <dgm:pt modelId="{882FAF11-89B9-4753-B579-643EE789B9FF}" type="pres">
      <dgm:prSet presAssocID="{6AFE8CC2-DC9D-4C93-AC15-031E278561F6}" presName="sibTrans" presStyleLbl="sibTrans1D1" presStyleIdx="2" presStyleCnt="5"/>
      <dgm:spPr/>
      <dgm:t>
        <a:bodyPr/>
        <a:lstStyle/>
        <a:p>
          <a:endParaRPr lang="es-MX"/>
        </a:p>
      </dgm:t>
    </dgm:pt>
    <dgm:pt modelId="{C4D14B52-48F2-44BD-9EC2-5106132D761A}" type="pres">
      <dgm:prSet presAssocID="{6B5B3AE5-A6AB-41F7-BAE6-BC3739F31B32}" presName="node" presStyleLbl="node1" presStyleIdx="3" presStyleCnt="5" custScaleX="146833" custRadScaleRad="101770" custRadScaleInc="72799">
        <dgm:presLayoutVars>
          <dgm:bulletEnabled val="1"/>
        </dgm:presLayoutVars>
      </dgm:prSet>
      <dgm:spPr/>
      <dgm:t>
        <a:bodyPr/>
        <a:lstStyle/>
        <a:p>
          <a:endParaRPr lang="es-MX"/>
        </a:p>
      </dgm:t>
    </dgm:pt>
    <dgm:pt modelId="{BE639A1F-D473-4BCA-9C35-B74222C30F94}" type="pres">
      <dgm:prSet presAssocID="{6B5B3AE5-A6AB-41F7-BAE6-BC3739F31B32}" presName="spNode" presStyleCnt="0"/>
      <dgm:spPr/>
    </dgm:pt>
    <dgm:pt modelId="{24576003-83CF-4F92-9A39-B65F408502F7}" type="pres">
      <dgm:prSet presAssocID="{DD486326-7A9D-428F-9C1E-2EF068CEF092}" presName="sibTrans" presStyleLbl="sibTrans1D1" presStyleIdx="3" presStyleCnt="5"/>
      <dgm:spPr/>
      <dgm:t>
        <a:bodyPr/>
        <a:lstStyle/>
        <a:p>
          <a:endParaRPr lang="es-MX"/>
        </a:p>
      </dgm:t>
    </dgm:pt>
    <dgm:pt modelId="{AA27B100-7B3C-4279-8406-E959524526FE}" type="pres">
      <dgm:prSet presAssocID="{118E9C95-B8C8-4CEB-A5EA-43CA53B6A923}" presName="node" presStyleLbl="node1" presStyleIdx="4" presStyleCnt="5" custScaleX="209339">
        <dgm:presLayoutVars>
          <dgm:bulletEnabled val="1"/>
        </dgm:presLayoutVars>
      </dgm:prSet>
      <dgm:spPr/>
      <dgm:t>
        <a:bodyPr/>
        <a:lstStyle/>
        <a:p>
          <a:endParaRPr lang="es-MX"/>
        </a:p>
      </dgm:t>
    </dgm:pt>
    <dgm:pt modelId="{DB9BD4FD-8221-4906-A890-EDD72131C15F}" type="pres">
      <dgm:prSet presAssocID="{118E9C95-B8C8-4CEB-A5EA-43CA53B6A923}" presName="spNode" presStyleCnt="0"/>
      <dgm:spPr/>
    </dgm:pt>
    <dgm:pt modelId="{1CB366CC-434F-4995-9392-78EC3C73C324}" type="pres">
      <dgm:prSet presAssocID="{6459DE29-91DE-4A35-9E67-4D55EBCFB05B}" presName="sibTrans" presStyleLbl="sibTrans1D1" presStyleIdx="4" presStyleCnt="5"/>
      <dgm:spPr/>
      <dgm:t>
        <a:bodyPr/>
        <a:lstStyle/>
        <a:p>
          <a:endParaRPr lang="es-MX"/>
        </a:p>
      </dgm:t>
    </dgm:pt>
  </dgm:ptLst>
  <dgm:cxnLst>
    <dgm:cxn modelId="{C3CEE77D-8D63-4CD5-BBBD-D581DDE656F4}" type="presOf" srcId="{AEC85738-E2F6-43F2-8F09-90CE6C014216}" destId="{C056498D-9B79-4189-896A-2037B2BAD4B9}" srcOrd="0" destOrd="0" presId="urn:microsoft.com/office/officeart/2005/8/layout/cycle6#1"/>
    <dgm:cxn modelId="{35CB2E5D-48EC-44CC-ABDE-A86A2F3D19B8}" srcId="{B419413D-E62F-442D-BBCA-F51AAE0F5A23}" destId="{BCE5EA15-D11B-41F1-B50D-3F3FACED7F90}" srcOrd="0" destOrd="0" parTransId="{2010F598-C6EE-4398-A823-9080DE202DAD}" sibTransId="{AEC85738-E2F6-43F2-8F09-90CE6C014216}"/>
    <dgm:cxn modelId="{D52A2BCE-4F65-4D9F-970F-BC58FB305259}" type="presOf" srcId="{6B5B3AE5-A6AB-41F7-BAE6-BC3739F31B32}" destId="{C4D14B52-48F2-44BD-9EC2-5106132D761A}" srcOrd="0" destOrd="0" presId="urn:microsoft.com/office/officeart/2005/8/layout/cycle6#1"/>
    <dgm:cxn modelId="{DAA73E61-DF0D-4477-AE47-1D019C2A8E15}" type="presOf" srcId="{BCE5EA15-D11B-41F1-B50D-3F3FACED7F90}" destId="{964402C7-74DA-413C-8F7D-FE72B1DE5FB1}" srcOrd="0" destOrd="0" presId="urn:microsoft.com/office/officeart/2005/8/layout/cycle6#1"/>
    <dgm:cxn modelId="{542C0D6C-DDF4-4F0D-887D-3BD9AD700912}" type="presOf" srcId="{ADA31D36-38AB-4F82-8F14-EAD9072420FA}" destId="{9EE5E0DA-FBD1-449E-A990-14ABC366C001}" srcOrd="0" destOrd="0" presId="urn:microsoft.com/office/officeart/2005/8/layout/cycle6#1"/>
    <dgm:cxn modelId="{119B361F-B9B0-4763-91C7-F203F7469A88}" type="presOf" srcId="{DD486326-7A9D-428F-9C1E-2EF068CEF092}" destId="{24576003-83CF-4F92-9A39-B65F408502F7}" srcOrd="0" destOrd="0" presId="urn:microsoft.com/office/officeart/2005/8/layout/cycle6#1"/>
    <dgm:cxn modelId="{3AD9F1B9-3E83-4EFD-A42D-D415052AB7C8}" type="presOf" srcId="{6459DE29-91DE-4A35-9E67-4D55EBCFB05B}" destId="{1CB366CC-434F-4995-9392-78EC3C73C324}" srcOrd="0" destOrd="0" presId="urn:microsoft.com/office/officeart/2005/8/layout/cycle6#1"/>
    <dgm:cxn modelId="{46332190-EACF-461B-9094-C5F32DA444F6}" srcId="{B419413D-E62F-442D-BBCA-F51AAE0F5A23}" destId="{ADA31D36-38AB-4F82-8F14-EAD9072420FA}" srcOrd="1" destOrd="0" parTransId="{5CF4909B-9715-48EE-BCA1-3C8F03A81375}" sibTransId="{DF6B02CF-D894-4D99-B17D-0536EF5A0C83}"/>
    <dgm:cxn modelId="{81B9F376-B802-4BC7-9CEE-6290E3FA0B8E}" srcId="{B419413D-E62F-442D-BBCA-F51AAE0F5A23}" destId="{9DEBFA33-CC42-46A4-9DCC-BE3E849D93E3}" srcOrd="2" destOrd="0" parTransId="{04A9BDF9-3994-4818-8317-42F1F56D2086}" sibTransId="{6AFE8CC2-DC9D-4C93-AC15-031E278561F6}"/>
    <dgm:cxn modelId="{85C6C1D7-DE47-4BD2-99E7-B6D0FE53A817}" type="presOf" srcId="{9DEBFA33-CC42-46A4-9DCC-BE3E849D93E3}" destId="{6867D0D0-AF65-4279-872A-FE42CF698FED}" srcOrd="0" destOrd="0" presId="urn:microsoft.com/office/officeart/2005/8/layout/cycle6#1"/>
    <dgm:cxn modelId="{058C6235-66BA-433E-A320-97FEF5406185}" type="presOf" srcId="{B419413D-E62F-442D-BBCA-F51AAE0F5A23}" destId="{D07B79B7-99BA-440F-9AD8-25F02FACA9D8}" srcOrd="0" destOrd="0" presId="urn:microsoft.com/office/officeart/2005/8/layout/cycle6#1"/>
    <dgm:cxn modelId="{36F7D06D-FD58-43AE-B7C0-9AF10EA6C995}" type="presOf" srcId="{6AFE8CC2-DC9D-4C93-AC15-031E278561F6}" destId="{882FAF11-89B9-4753-B579-643EE789B9FF}" srcOrd="0" destOrd="0" presId="urn:microsoft.com/office/officeart/2005/8/layout/cycle6#1"/>
    <dgm:cxn modelId="{F6ED7907-6710-4DD2-B0A4-2B51AEC675E9}" type="presOf" srcId="{DF6B02CF-D894-4D99-B17D-0536EF5A0C83}" destId="{53B726B7-A5A8-4A6E-93FE-EBD3FAE2C00B}" srcOrd="0" destOrd="0" presId="urn:microsoft.com/office/officeart/2005/8/layout/cycle6#1"/>
    <dgm:cxn modelId="{0CEEC9B9-23D1-420E-91F8-A89A93964C3D}" type="presOf" srcId="{118E9C95-B8C8-4CEB-A5EA-43CA53B6A923}" destId="{AA27B100-7B3C-4279-8406-E959524526FE}" srcOrd="0" destOrd="0" presId="urn:microsoft.com/office/officeart/2005/8/layout/cycle6#1"/>
    <dgm:cxn modelId="{518E4179-CBB6-4679-95CB-614EDA983998}" srcId="{B419413D-E62F-442D-BBCA-F51AAE0F5A23}" destId="{118E9C95-B8C8-4CEB-A5EA-43CA53B6A923}" srcOrd="4" destOrd="0" parTransId="{9F06D819-BEF5-4686-A10E-0DA9E2013743}" sibTransId="{6459DE29-91DE-4A35-9E67-4D55EBCFB05B}"/>
    <dgm:cxn modelId="{8B382BC6-9475-4580-9927-52937DE40A2B}" srcId="{B419413D-E62F-442D-BBCA-F51AAE0F5A23}" destId="{6B5B3AE5-A6AB-41F7-BAE6-BC3739F31B32}" srcOrd="3" destOrd="0" parTransId="{39F61C8B-D11A-4EC2-94C4-6394338093B2}" sibTransId="{DD486326-7A9D-428F-9C1E-2EF068CEF092}"/>
    <dgm:cxn modelId="{35174590-6544-4437-8D2A-DF79C820D4E7}" type="presParOf" srcId="{D07B79B7-99BA-440F-9AD8-25F02FACA9D8}" destId="{964402C7-74DA-413C-8F7D-FE72B1DE5FB1}" srcOrd="0" destOrd="0" presId="urn:microsoft.com/office/officeart/2005/8/layout/cycle6#1"/>
    <dgm:cxn modelId="{56FDE982-4A83-4403-96D6-B75229775201}" type="presParOf" srcId="{D07B79B7-99BA-440F-9AD8-25F02FACA9D8}" destId="{6FC2B97C-2E0A-4B75-B69A-7E4D67152E23}" srcOrd="1" destOrd="0" presId="urn:microsoft.com/office/officeart/2005/8/layout/cycle6#1"/>
    <dgm:cxn modelId="{35C4ECC0-D2E4-4D95-8A7E-AB175929E6E1}" type="presParOf" srcId="{D07B79B7-99BA-440F-9AD8-25F02FACA9D8}" destId="{C056498D-9B79-4189-896A-2037B2BAD4B9}" srcOrd="2" destOrd="0" presId="urn:microsoft.com/office/officeart/2005/8/layout/cycle6#1"/>
    <dgm:cxn modelId="{4B4EA5B8-A42C-4757-87E8-BAA23707A75D}" type="presParOf" srcId="{D07B79B7-99BA-440F-9AD8-25F02FACA9D8}" destId="{9EE5E0DA-FBD1-449E-A990-14ABC366C001}" srcOrd="3" destOrd="0" presId="urn:microsoft.com/office/officeart/2005/8/layout/cycle6#1"/>
    <dgm:cxn modelId="{0282BB43-05BE-49B0-BA8A-2E33F08EAC9C}" type="presParOf" srcId="{D07B79B7-99BA-440F-9AD8-25F02FACA9D8}" destId="{4E11FA97-6F99-4683-B383-9D9AFFC069E7}" srcOrd="4" destOrd="0" presId="urn:microsoft.com/office/officeart/2005/8/layout/cycle6#1"/>
    <dgm:cxn modelId="{9A5F020F-8BC9-455A-B4BF-9592DC3ABA7F}" type="presParOf" srcId="{D07B79B7-99BA-440F-9AD8-25F02FACA9D8}" destId="{53B726B7-A5A8-4A6E-93FE-EBD3FAE2C00B}" srcOrd="5" destOrd="0" presId="urn:microsoft.com/office/officeart/2005/8/layout/cycle6#1"/>
    <dgm:cxn modelId="{499FC153-7321-4B1D-B484-7ED881A175EE}" type="presParOf" srcId="{D07B79B7-99BA-440F-9AD8-25F02FACA9D8}" destId="{6867D0D0-AF65-4279-872A-FE42CF698FED}" srcOrd="6" destOrd="0" presId="urn:microsoft.com/office/officeart/2005/8/layout/cycle6#1"/>
    <dgm:cxn modelId="{5FCB440A-04C1-412C-81A8-52EC44CAF021}" type="presParOf" srcId="{D07B79B7-99BA-440F-9AD8-25F02FACA9D8}" destId="{0C8D0273-C8C9-470B-8B8B-F477B9A3477F}" srcOrd="7" destOrd="0" presId="urn:microsoft.com/office/officeart/2005/8/layout/cycle6#1"/>
    <dgm:cxn modelId="{C02CC691-04CE-45AB-B724-80ABCBAB5F6D}" type="presParOf" srcId="{D07B79B7-99BA-440F-9AD8-25F02FACA9D8}" destId="{882FAF11-89B9-4753-B579-643EE789B9FF}" srcOrd="8" destOrd="0" presId="urn:microsoft.com/office/officeart/2005/8/layout/cycle6#1"/>
    <dgm:cxn modelId="{A615C396-AB4D-42D4-A071-B44699C6A984}" type="presParOf" srcId="{D07B79B7-99BA-440F-9AD8-25F02FACA9D8}" destId="{C4D14B52-48F2-44BD-9EC2-5106132D761A}" srcOrd="9" destOrd="0" presId="urn:microsoft.com/office/officeart/2005/8/layout/cycle6#1"/>
    <dgm:cxn modelId="{0DAB4E34-DAA3-4C15-AAF3-08FF423EA9B9}" type="presParOf" srcId="{D07B79B7-99BA-440F-9AD8-25F02FACA9D8}" destId="{BE639A1F-D473-4BCA-9C35-B74222C30F94}" srcOrd="10" destOrd="0" presId="urn:microsoft.com/office/officeart/2005/8/layout/cycle6#1"/>
    <dgm:cxn modelId="{2BF8CA26-A7C2-4C2D-8614-F26D479B1054}" type="presParOf" srcId="{D07B79B7-99BA-440F-9AD8-25F02FACA9D8}" destId="{24576003-83CF-4F92-9A39-B65F408502F7}" srcOrd="11" destOrd="0" presId="urn:microsoft.com/office/officeart/2005/8/layout/cycle6#1"/>
    <dgm:cxn modelId="{794E00CC-4A99-4E44-94FD-98A289BF4641}" type="presParOf" srcId="{D07B79B7-99BA-440F-9AD8-25F02FACA9D8}" destId="{AA27B100-7B3C-4279-8406-E959524526FE}" srcOrd="12" destOrd="0" presId="urn:microsoft.com/office/officeart/2005/8/layout/cycle6#1"/>
    <dgm:cxn modelId="{C251A1D0-0B4D-4675-BBE7-939102FE2E6F}" type="presParOf" srcId="{D07B79B7-99BA-440F-9AD8-25F02FACA9D8}" destId="{DB9BD4FD-8221-4906-A890-EDD72131C15F}" srcOrd="13" destOrd="0" presId="urn:microsoft.com/office/officeart/2005/8/layout/cycle6#1"/>
    <dgm:cxn modelId="{DBCC0630-CF8A-4A7D-8967-2EBE05DA65CE}" type="presParOf" srcId="{D07B79B7-99BA-440F-9AD8-25F02FACA9D8}" destId="{1CB366CC-434F-4995-9392-78EC3C73C324}" srcOrd="14" destOrd="0" presId="urn:microsoft.com/office/officeart/2005/8/layout/cycle6#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1BC64D9-3288-42C1-8CD3-AF68D625CB41}" type="doc">
      <dgm:prSet loTypeId="urn:microsoft.com/office/officeart/2005/8/layout/hList3" loCatId="list" qsTypeId="urn:microsoft.com/office/officeart/2005/8/quickstyle/simple1#3" qsCatId="simple" csTypeId="urn:microsoft.com/office/officeart/2005/8/colors/accent1_2#3" csCatId="accent1" phldr="1"/>
      <dgm:spPr/>
      <dgm:t>
        <a:bodyPr/>
        <a:lstStyle/>
        <a:p>
          <a:endParaRPr lang="es-MX"/>
        </a:p>
      </dgm:t>
    </dgm:pt>
    <dgm:pt modelId="{F75DDF62-950D-4CF7-89DC-7261869CC492}">
      <dgm:prSet phldrT="[Texto]" custT="1"/>
      <dgm:spPr>
        <a:solidFill>
          <a:schemeClr val="tx2">
            <a:lumMod val="20000"/>
            <a:lumOff val="80000"/>
          </a:schemeClr>
        </a:solidFill>
      </dgm:spPr>
      <dgm:t>
        <a:bodyPr/>
        <a:lstStyle/>
        <a:p>
          <a:r>
            <a:rPr lang="es-ES_tradnl" sz="3600" b="1" dirty="0" smtClean="0">
              <a:solidFill>
                <a:schemeClr val="tx1"/>
              </a:solidFill>
              <a:latin typeface="Arial" panose="020B0604020202020204" pitchFamily="34" charset="0"/>
              <a:cs typeface="Arial" panose="020B0604020202020204" pitchFamily="34" charset="0"/>
            </a:rPr>
            <a:t>El solicitante ingresa al PDCCF cuando:</a:t>
          </a:r>
          <a:endParaRPr lang="es-MX" sz="3600" b="1" dirty="0">
            <a:solidFill>
              <a:schemeClr val="tx1"/>
            </a:solidFill>
          </a:endParaRPr>
        </a:p>
      </dgm:t>
    </dgm:pt>
    <dgm:pt modelId="{C2401C84-88A1-49C5-B366-FB5D80942F51}" cxnId="{0007B135-1B64-484F-AA06-57CE12C4DEF8}" type="parTrans">
      <dgm:prSet/>
      <dgm:spPr/>
      <dgm:t>
        <a:bodyPr/>
        <a:lstStyle/>
        <a:p>
          <a:endParaRPr lang="es-MX"/>
        </a:p>
      </dgm:t>
    </dgm:pt>
    <dgm:pt modelId="{BEFCA50A-1EFF-444B-8E6F-F3711DA3204F}" cxnId="{0007B135-1B64-484F-AA06-57CE12C4DEF8}" type="sibTrans">
      <dgm:prSet/>
      <dgm:spPr/>
      <dgm:t>
        <a:bodyPr/>
        <a:lstStyle/>
        <a:p>
          <a:endParaRPr lang="es-MX"/>
        </a:p>
      </dgm:t>
    </dgm:pt>
    <dgm:pt modelId="{70C738A8-5E43-4F43-A803-210FDBD55B35}">
      <dgm:prSet phldrT="[Texto]"/>
      <dgm:spPr>
        <a:solidFill>
          <a:schemeClr val="bg1">
            <a:lumMod val="95000"/>
          </a:schemeClr>
        </a:solidFill>
      </dgm:spPr>
      <dgm:t>
        <a:bodyPr/>
        <a:lstStyle/>
        <a:p>
          <a:r>
            <a:rPr lang="es-ES" dirty="0" smtClean="0">
              <a:solidFill>
                <a:schemeClr val="tx1"/>
              </a:solidFill>
              <a:latin typeface="Arial" panose="020B0604020202020204" pitchFamily="34" charset="0"/>
              <a:cs typeface="Arial" panose="020B0604020202020204" pitchFamily="34" charset="0"/>
            </a:rPr>
            <a:t>1ro. </a:t>
          </a:r>
        </a:p>
        <a:p>
          <a:r>
            <a:rPr lang="es-ES" dirty="0" smtClean="0">
              <a:solidFill>
                <a:schemeClr val="tx1"/>
              </a:solidFill>
              <a:latin typeface="Arial" panose="020B0604020202020204" pitchFamily="34" charset="0"/>
              <a:cs typeface="Arial" panose="020B0604020202020204" pitchFamily="34" charset="0"/>
            </a:rPr>
            <a:t>Se aprueba el expediente por el GGC (contiene los documentos exigidos en la Carpeta del solicitante)</a:t>
          </a:r>
          <a:endParaRPr lang="es-MX" dirty="0">
            <a:solidFill>
              <a:schemeClr val="tx1"/>
            </a:solidFill>
          </a:endParaRPr>
        </a:p>
      </dgm:t>
    </dgm:pt>
    <dgm:pt modelId="{0776F94D-982D-41ED-BC34-27AB2923A39D}" cxnId="{4E7FDB56-9BB8-4983-9483-281A23635CD2}" type="parTrans">
      <dgm:prSet/>
      <dgm:spPr/>
      <dgm:t>
        <a:bodyPr/>
        <a:lstStyle/>
        <a:p>
          <a:endParaRPr lang="es-MX"/>
        </a:p>
      </dgm:t>
    </dgm:pt>
    <dgm:pt modelId="{51D42064-D7CE-4F0A-BD1B-40AA31BB4F5D}" cxnId="{4E7FDB56-9BB8-4983-9483-281A23635CD2}" type="sibTrans">
      <dgm:prSet/>
      <dgm:spPr/>
      <dgm:t>
        <a:bodyPr/>
        <a:lstStyle/>
        <a:p>
          <a:endParaRPr lang="es-MX"/>
        </a:p>
      </dgm:t>
    </dgm:pt>
    <dgm:pt modelId="{CA4EAB2F-29EE-423D-A351-7B2127690B09}">
      <dgm:prSet phldrT="[Texto]"/>
      <dgm:spPr>
        <a:solidFill>
          <a:schemeClr val="bg1">
            <a:lumMod val="85000"/>
          </a:schemeClr>
        </a:solidFill>
      </dgm:spPr>
      <dgm:t>
        <a:bodyPr/>
        <a:lstStyle/>
        <a:p>
          <a:r>
            <a:rPr lang="es-ES" dirty="0" smtClean="0">
              <a:solidFill>
                <a:schemeClr val="tx1"/>
              </a:solidFill>
              <a:latin typeface="Arial" panose="020B0604020202020204" pitchFamily="34" charset="0"/>
              <a:cs typeface="Arial" panose="020B0604020202020204" pitchFamily="34" charset="0"/>
            </a:rPr>
            <a:t>2do.</a:t>
          </a:r>
        </a:p>
        <a:p>
          <a:r>
            <a:rPr lang="es-ES" dirty="0" smtClean="0">
              <a:solidFill>
                <a:schemeClr val="tx1"/>
              </a:solidFill>
              <a:latin typeface="Arial" panose="020B0604020202020204" pitchFamily="34" charset="0"/>
              <a:cs typeface="Arial" panose="020B0604020202020204" pitchFamily="34" charset="0"/>
            </a:rPr>
            <a:t> Se aprueba el tema de doctorado por la CGC.</a:t>
          </a:r>
        </a:p>
        <a:p>
          <a:endParaRPr lang="es-ES" dirty="0" smtClean="0">
            <a:solidFill>
              <a:schemeClr val="tx1"/>
            </a:solidFill>
            <a:latin typeface="Arial" panose="020B0604020202020204" pitchFamily="34" charset="0"/>
            <a:cs typeface="Arial" panose="020B0604020202020204" pitchFamily="34" charset="0"/>
          </a:endParaRPr>
        </a:p>
        <a:p>
          <a:endParaRPr lang="es-ES" dirty="0" smtClean="0">
            <a:solidFill>
              <a:schemeClr val="tx1"/>
            </a:solidFill>
            <a:latin typeface="Arial" panose="020B0604020202020204" pitchFamily="34" charset="0"/>
            <a:cs typeface="Arial" panose="020B0604020202020204" pitchFamily="34" charset="0"/>
          </a:endParaRPr>
        </a:p>
        <a:p>
          <a:endParaRPr lang="es-MX" dirty="0">
            <a:solidFill>
              <a:schemeClr val="tx1"/>
            </a:solidFill>
          </a:endParaRPr>
        </a:p>
      </dgm:t>
    </dgm:pt>
    <dgm:pt modelId="{015EF48A-EC5C-495C-B80B-A491792EA8FC}" cxnId="{7895B822-2CC8-44D8-97D2-A519B87D9619}" type="parTrans">
      <dgm:prSet/>
      <dgm:spPr/>
      <dgm:t>
        <a:bodyPr/>
        <a:lstStyle/>
        <a:p>
          <a:endParaRPr lang="es-MX"/>
        </a:p>
      </dgm:t>
    </dgm:pt>
    <dgm:pt modelId="{7A6B92B5-A4F0-4396-9C70-2B7A07EA3722}" cxnId="{7895B822-2CC8-44D8-97D2-A519B87D9619}" type="sibTrans">
      <dgm:prSet/>
      <dgm:spPr/>
      <dgm:t>
        <a:bodyPr/>
        <a:lstStyle/>
        <a:p>
          <a:endParaRPr lang="es-MX"/>
        </a:p>
      </dgm:t>
    </dgm:pt>
    <dgm:pt modelId="{0FDC2C86-5098-4B8C-A6B2-8F8AF2D52BDE}">
      <dgm:prSet phldrT="[Texto]"/>
      <dgm:spPr>
        <a:solidFill>
          <a:schemeClr val="bg2">
            <a:lumMod val="90000"/>
          </a:schemeClr>
        </a:solidFill>
      </dgm:spPr>
      <dgm:t>
        <a:bodyPr/>
        <a:lstStyle/>
        <a:p>
          <a:r>
            <a:rPr lang="es-ES" dirty="0" smtClean="0">
              <a:solidFill>
                <a:schemeClr val="tx1"/>
              </a:solidFill>
              <a:latin typeface="Arial" panose="020B0604020202020204" pitchFamily="34" charset="0"/>
              <a:cs typeface="Arial" panose="020B0604020202020204" pitchFamily="34" charset="0"/>
            </a:rPr>
            <a:t>3ro.</a:t>
          </a:r>
        </a:p>
        <a:p>
          <a:r>
            <a:rPr lang="es-ES" dirty="0" smtClean="0">
              <a:solidFill>
                <a:schemeClr val="tx1"/>
              </a:solidFill>
              <a:latin typeface="Arial" panose="020B0604020202020204" pitchFamily="34" charset="0"/>
              <a:cs typeface="Arial" panose="020B0604020202020204" pitchFamily="34" charset="0"/>
            </a:rPr>
            <a:t> Se asigna un tutor o tutores para su dirección por el comité doctoral.  </a:t>
          </a:r>
        </a:p>
        <a:p>
          <a:endParaRPr lang="es-ES" dirty="0" smtClean="0">
            <a:solidFill>
              <a:schemeClr val="tx1"/>
            </a:solidFill>
            <a:latin typeface="Arial" panose="020B0604020202020204" pitchFamily="34" charset="0"/>
            <a:cs typeface="Arial" panose="020B0604020202020204" pitchFamily="34" charset="0"/>
          </a:endParaRPr>
        </a:p>
        <a:p>
          <a:endParaRPr lang="es-MX" dirty="0">
            <a:solidFill>
              <a:schemeClr val="tx1"/>
            </a:solidFill>
          </a:endParaRPr>
        </a:p>
      </dgm:t>
    </dgm:pt>
    <dgm:pt modelId="{66DAB109-6D76-4FD8-98CF-20D184621BF9}" cxnId="{DD576755-11CB-40DE-BBAC-42A8F2C296A7}" type="parTrans">
      <dgm:prSet/>
      <dgm:spPr/>
      <dgm:t>
        <a:bodyPr/>
        <a:lstStyle/>
        <a:p>
          <a:endParaRPr lang="es-MX"/>
        </a:p>
      </dgm:t>
    </dgm:pt>
    <dgm:pt modelId="{41793B8B-EA01-4EC9-B017-F0015DEDCBEB}" cxnId="{DD576755-11CB-40DE-BBAC-42A8F2C296A7}" type="sibTrans">
      <dgm:prSet/>
      <dgm:spPr/>
      <dgm:t>
        <a:bodyPr/>
        <a:lstStyle/>
        <a:p>
          <a:endParaRPr lang="es-MX"/>
        </a:p>
      </dgm:t>
    </dgm:pt>
    <dgm:pt modelId="{4ACF07BD-4935-4B13-9F14-EE0707ED7138}">
      <dgm:prSet/>
      <dgm:spPr/>
      <dgm:t>
        <a:bodyPr/>
        <a:lstStyle/>
        <a:p>
          <a:endParaRPr lang="es-ES"/>
        </a:p>
      </dgm:t>
    </dgm:pt>
    <dgm:pt modelId="{5800EA40-466A-4209-8072-85A24F0EE21E}" cxnId="{1871D8A4-3568-4C34-8492-B9B7FB5F9A5F}" type="parTrans">
      <dgm:prSet/>
      <dgm:spPr/>
      <dgm:t>
        <a:bodyPr/>
        <a:lstStyle/>
        <a:p>
          <a:endParaRPr lang="es-MX"/>
        </a:p>
      </dgm:t>
    </dgm:pt>
    <dgm:pt modelId="{5EC98832-F339-422D-A07E-24491C0B3C1C}" cxnId="{1871D8A4-3568-4C34-8492-B9B7FB5F9A5F}" type="sibTrans">
      <dgm:prSet/>
      <dgm:spPr/>
      <dgm:t>
        <a:bodyPr/>
        <a:lstStyle/>
        <a:p>
          <a:endParaRPr lang="es-MX"/>
        </a:p>
      </dgm:t>
    </dgm:pt>
    <dgm:pt modelId="{DFC1621E-10EA-412C-B009-104A4308D0B5}">
      <dgm:prSet phldrT="[Texto]"/>
      <dgm:spPr>
        <a:solidFill>
          <a:schemeClr val="bg1">
            <a:lumMod val="75000"/>
          </a:schemeClr>
        </a:solidFill>
      </dgm:spPr>
      <dgm:t>
        <a:bodyPr/>
        <a:lstStyle/>
        <a:p>
          <a:r>
            <a:rPr lang="es-ES" dirty="0" smtClean="0">
              <a:solidFill>
                <a:schemeClr val="tx1"/>
              </a:solidFill>
              <a:latin typeface="Arial" panose="020B0604020202020204" pitchFamily="34" charset="0"/>
              <a:cs typeface="Arial" panose="020B0604020202020204" pitchFamily="34" charset="0"/>
            </a:rPr>
            <a:t>4to. </a:t>
          </a:r>
        </a:p>
        <a:p>
          <a:r>
            <a:rPr lang="es-ES" dirty="0" smtClean="0">
              <a:solidFill>
                <a:schemeClr val="tx1"/>
              </a:solidFill>
              <a:latin typeface="Arial" panose="020B0604020202020204" pitchFamily="34" charset="0"/>
              <a:cs typeface="Arial" panose="020B0604020202020204" pitchFamily="34" charset="0"/>
            </a:rPr>
            <a:t>Se aprueba el plan de formación del doctorando</a:t>
          </a:r>
          <a:r>
            <a:rPr lang="es-ES_tradnl" dirty="0" smtClean="0">
              <a:solidFill>
                <a:schemeClr val="tx1"/>
              </a:solidFill>
              <a:latin typeface="Arial" panose="020B0604020202020204" pitchFamily="34" charset="0"/>
              <a:cs typeface="Arial" panose="020B0604020202020204" pitchFamily="34" charset="0"/>
            </a:rPr>
            <a:t>, elaborado en conjunto con el tutor o tutores designados.</a:t>
          </a:r>
          <a:endParaRPr lang="es-MX" dirty="0">
            <a:solidFill>
              <a:schemeClr val="tx1"/>
            </a:solidFill>
          </a:endParaRPr>
        </a:p>
      </dgm:t>
    </dgm:pt>
    <dgm:pt modelId="{7AA76592-3E24-4F49-B9A9-6924D8270F03}" cxnId="{29DE36AA-C2CD-45D3-85B2-E36EF402D940}" type="parTrans">
      <dgm:prSet/>
      <dgm:spPr/>
      <dgm:t>
        <a:bodyPr/>
        <a:lstStyle/>
        <a:p>
          <a:endParaRPr lang="es-MX"/>
        </a:p>
      </dgm:t>
    </dgm:pt>
    <dgm:pt modelId="{72B04B46-05AB-4213-AE94-8787C42DAF10}" cxnId="{29DE36AA-C2CD-45D3-85B2-E36EF402D940}" type="sibTrans">
      <dgm:prSet/>
      <dgm:spPr/>
      <dgm:t>
        <a:bodyPr/>
        <a:lstStyle/>
        <a:p>
          <a:endParaRPr lang="es-MX"/>
        </a:p>
      </dgm:t>
    </dgm:pt>
    <dgm:pt modelId="{C9783D0C-D9F0-4C2B-95A1-9613DB1E6B9C}">
      <dgm:prSet phldrT="[Texto]"/>
      <dgm:spPr>
        <a:solidFill>
          <a:schemeClr val="bg1">
            <a:lumMod val="65000"/>
          </a:schemeClr>
        </a:solidFill>
      </dgm:spPr>
      <dgm:t>
        <a:bodyPr/>
        <a:lstStyle/>
        <a:p>
          <a:pPr algn="ctr"/>
          <a:r>
            <a:rPr lang="es-ES_tradnl" dirty="0" smtClean="0">
              <a:solidFill>
                <a:schemeClr val="tx1"/>
              </a:solidFill>
              <a:latin typeface="Arial" panose="020B0604020202020204" pitchFamily="34" charset="0"/>
              <a:cs typeface="Arial" panose="020B0604020202020204" pitchFamily="34" charset="0"/>
            </a:rPr>
            <a:t>5to. </a:t>
          </a:r>
        </a:p>
        <a:p>
          <a:pPr algn="ctr"/>
          <a:r>
            <a:rPr lang="es-ES_tradnl" dirty="0" smtClean="0">
              <a:solidFill>
                <a:schemeClr val="tx1"/>
              </a:solidFill>
              <a:latin typeface="Arial" panose="020B0604020202020204" pitchFamily="34" charset="0"/>
              <a:cs typeface="Arial" panose="020B0604020202020204" pitchFamily="34" charset="0"/>
            </a:rPr>
            <a:t>Se formaliza la matrícula la cual es aprobada por el Jefe de la Institución autorizada, responsable del Programa. </a:t>
          </a:r>
          <a:endParaRPr lang="es-MX" dirty="0">
            <a:solidFill>
              <a:schemeClr val="tx1"/>
            </a:solidFill>
          </a:endParaRPr>
        </a:p>
      </dgm:t>
    </dgm:pt>
    <dgm:pt modelId="{DEB11ABE-6CF1-40BE-84FE-302AF5173E37}" cxnId="{D73AA4AF-9764-4777-9024-2AA26838A3F7}" type="parTrans">
      <dgm:prSet/>
      <dgm:spPr/>
      <dgm:t>
        <a:bodyPr/>
        <a:lstStyle/>
        <a:p>
          <a:endParaRPr lang="es-MX"/>
        </a:p>
      </dgm:t>
    </dgm:pt>
    <dgm:pt modelId="{4663B617-96D6-410C-B29A-14DF844ACC28}" cxnId="{D73AA4AF-9764-4777-9024-2AA26838A3F7}" type="sibTrans">
      <dgm:prSet/>
      <dgm:spPr/>
      <dgm:t>
        <a:bodyPr/>
        <a:lstStyle/>
        <a:p>
          <a:endParaRPr lang="es-MX"/>
        </a:p>
      </dgm:t>
    </dgm:pt>
    <dgm:pt modelId="{DEF85F91-243E-4C0E-90C4-0E75CC175A33}" type="pres">
      <dgm:prSet presAssocID="{81BC64D9-3288-42C1-8CD3-AF68D625CB41}" presName="composite" presStyleCnt="0">
        <dgm:presLayoutVars>
          <dgm:chMax val="1"/>
          <dgm:dir/>
          <dgm:resizeHandles val="exact"/>
        </dgm:presLayoutVars>
      </dgm:prSet>
      <dgm:spPr/>
      <dgm:t>
        <a:bodyPr/>
        <a:lstStyle/>
        <a:p>
          <a:endParaRPr lang="es-ES"/>
        </a:p>
      </dgm:t>
    </dgm:pt>
    <dgm:pt modelId="{19B03608-9DB2-470A-A372-3A8FF7B5A95A}" type="pres">
      <dgm:prSet presAssocID="{F75DDF62-950D-4CF7-89DC-7261869CC492}" presName="roof" presStyleLbl="dkBgShp" presStyleIdx="0" presStyleCnt="2" custScaleY="57263" custLinFactNeighborX="0" custLinFactNeighborY="-7431"/>
      <dgm:spPr/>
      <dgm:t>
        <a:bodyPr/>
        <a:lstStyle/>
        <a:p>
          <a:endParaRPr lang="es-MX"/>
        </a:p>
      </dgm:t>
    </dgm:pt>
    <dgm:pt modelId="{6A7376DE-2AB0-4D52-9E4F-DA6BB1E61707}" type="pres">
      <dgm:prSet presAssocID="{F75DDF62-950D-4CF7-89DC-7261869CC492}" presName="pillars" presStyleCnt="0"/>
      <dgm:spPr/>
    </dgm:pt>
    <dgm:pt modelId="{EA6CA530-3EBE-47C9-8F90-895767E015B3}" type="pres">
      <dgm:prSet presAssocID="{F75DDF62-950D-4CF7-89DC-7261869CC492}" presName="pillar1" presStyleLbl="node1" presStyleIdx="0" presStyleCnt="5" custScaleY="115160" custLinFactNeighborX="-61" custLinFactNeighborY="-6447">
        <dgm:presLayoutVars>
          <dgm:bulletEnabled val="1"/>
        </dgm:presLayoutVars>
      </dgm:prSet>
      <dgm:spPr/>
      <dgm:t>
        <a:bodyPr/>
        <a:lstStyle/>
        <a:p>
          <a:endParaRPr lang="es-MX"/>
        </a:p>
      </dgm:t>
    </dgm:pt>
    <dgm:pt modelId="{9D4D0175-A653-4E80-B582-8D1CA9516D42}" type="pres">
      <dgm:prSet presAssocID="{CA4EAB2F-29EE-423D-A351-7B2127690B09}" presName="pillarX" presStyleLbl="node1" presStyleIdx="1" presStyleCnt="5" custScaleY="122194" custLinFactNeighborX="522" custLinFactNeighborY="-2568">
        <dgm:presLayoutVars>
          <dgm:bulletEnabled val="1"/>
        </dgm:presLayoutVars>
      </dgm:prSet>
      <dgm:spPr/>
      <dgm:t>
        <a:bodyPr/>
        <a:lstStyle/>
        <a:p>
          <a:endParaRPr lang="es-MX"/>
        </a:p>
      </dgm:t>
    </dgm:pt>
    <dgm:pt modelId="{73EEADDA-C10A-430F-96AB-1578982A4AE4}" type="pres">
      <dgm:prSet presAssocID="{0FDC2C86-5098-4B8C-A6B2-8F8AF2D52BDE}" presName="pillarX" presStyleLbl="node1" presStyleIdx="2" presStyleCnt="5" custScaleX="93488" custScaleY="123469" custLinFactNeighborX="-2829" custLinFactNeighborY="-1930">
        <dgm:presLayoutVars>
          <dgm:bulletEnabled val="1"/>
        </dgm:presLayoutVars>
      </dgm:prSet>
      <dgm:spPr/>
      <dgm:t>
        <a:bodyPr/>
        <a:lstStyle/>
        <a:p>
          <a:endParaRPr lang="es-MX"/>
        </a:p>
      </dgm:t>
    </dgm:pt>
    <dgm:pt modelId="{871C46F8-37D1-4EF8-BCAF-8FD16BE6F545}" type="pres">
      <dgm:prSet presAssocID="{DFC1621E-10EA-412C-B009-104A4308D0B5}" presName="pillarX" presStyleLbl="node1" presStyleIdx="3" presStyleCnt="5" custScaleX="115092" custScaleY="123530" custLinFactNeighborX="-2197" custLinFactNeighborY="-2624">
        <dgm:presLayoutVars>
          <dgm:bulletEnabled val="1"/>
        </dgm:presLayoutVars>
      </dgm:prSet>
      <dgm:spPr/>
      <dgm:t>
        <a:bodyPr/>
        <a:lstStyle/>
        <a:p>
          <a:endParaRPr lang="es-MX"/>
        </a:p>
      </dgm:t>
    </dgm:pt>
    <dgm:pt modelId="{7CE0A617-C51C-40F2-9851-1A53FAF7E462}" type="pres">
      <dgm:prSet presAssocID="{C9783D0C-D9F0-4C2B-95A1-9613DB1E6B9C}" presName="pillarX" presStyleLbl="node1" presStyleIdx="4" presStyleCnt="5" custScaleX="121000" custScaleY="118575" custLinFactNeighborX="228" custLinFactNeighborY="-5101">
        <dgm:presLayoutVars>
          <dgm:bulletEnabled val="1"/>
        </dgm:presLayoutVars>
      </dgm:prSet>
      <dgm:spPr/>
      <dgm:t>
        <a:bodyPr/>
        <a:lstStyle/>
        <a:p>
          <a:endParaRPr lang="es-MX"/>
        </a:p>
      </dgm:t>
    </dgm:pt>
    <dgm:pt modelId="{316743EC-BBB5-4A58-B7EA-532BEC49F749}" type="pres">
      <dgm:prSet presAssocID="{F75DDF62-950D-4CF7-89DC-7261869CC492}" presName="base" presStyleLbl="dkBgShp" presStyleIdx="1" presStyleCnt="2" custScaleY="159444"/>
      <dgm:spPr/>
    </dgm:pt>
  </dgm:ptLst>
  <dgm:cxnLst>
    <dgm:cxn modelId="{4E7FDB56-9BB8-4983-9483-281A23635CD2}" srcId="{F75DDF62-950D-4CF7-89DC-7261869CC492}" destId="{70C738A8-5E43-4F43-A803-210FDBD55B35}" srcOrd="0" destOrd="0" parTransId="{0776F94D-982D-41ED-BC34-27AB2923A39D}" sibTransId="{51D42064-D7CE-4F0A-BD1B-40AA31BB4F5D}"/>
    <dgm:cxn modelId="{DD576755-11CB-40DE-BBAC-42A8F2C296A7}" srcId="{F75DDF62-950D-4CF7-89DC-7261869CC492}" destId="{0FDC2C86-5098-4B8C-A6B2-8F8AF2D52BDE}" srcOrd="2" destOrd="0" parTransId="{66DAB109-6D76-4FD8-98CF-20D184621BF9}" sibTransId="{41793B8B-EA01-4EC9-B017-F0015DEDCBEB}"/>
    <dgm:cxn modelId="{7CF8CF78-FC2B-4E3F-809E-FD8639A0209F}" type="presOf" srcId="{DFC1621E-10EA-412C-B009-104A4308D0B5}" destId="{871C46F8-37D1-4EF8-BCAF-8FD16BE6F545}" srcOrd="0" destOrd="0" presId="urn:microsoft.com/office/officeart/2005/8/layout/hList3"/>
    <dgm:cxn modelId="{FE53B000-1489-467B-8731-253FD1F8EC64}" type="presOf" srcId="{CA4EAB2F-29EE-423D-A351-7B2127690B09}" destId="{9D4D0175-A653-4E80-B582-8D1CA9516D42}" srcOrd="0" destOrd="0" presId="urn:microsoft.com/office/officeart/2005/8/layout/hList3"/>
    <dgm:cxn modelId="{29DE36AA-C2CD-45D3-85B2-E36EF402D940}" srcId="{F75DDF62-950D-4CF7-89DC-7261869CC492}" destId="{DFC1621E-10EA-412C-B009-104A4308D0B5}" srcOrd="3" destOrd="0" parTransId="{7AA76592-3E24-4F49-B9A9-6924D8270F03}" sibTransId="{72B04B46-05AB-4213-AE94-8787C42DAF10}"/>
    <dgm:cxn modelId="{8F2D529F-B32E-482F-AA02-AC84BC1CD119}" type="presOf" srcId="{C9783D0C-D9F0-4C2B-95A1-9613DB1E6B9C}" destId="{7CE0A617-C51C-40F2-9851-1A53FAF7E462}" srcOrd="0" destOrd="0" presId="urn:microsoft.com/office/officeart/2005/8/layout/hList3"/>
    <dgm:cxn modelId="{27CB3DCD-FA3F-4D3F-B6A3-933633A66553}" type="presOf" srcId="{70C738A8-5E43-4F43-A803-210FDBD55B35}" destId="{EA6CA530-3EBE-47C9-8F90-895767E015B3}" srcOrd="0" destOrd="0" presId="urn:microsoft.com/office/officeart/2005/8/layout/hList3"/>
    <dgm:cxn modelId="{0007B135-1B64-484F-AA06-57CE12C4DEF8}" srcId="{81BC64D9-3288-42C1-8CD3-AF68D625CB41}" destId="{F75DDF62-950D-4CF7-89DC-7261869CC492}" srcOrd="0" destOrd="0" parTransId="{C2401C84-88A1-49C5-B366-FB5D80942F51}" sibTransId="{BEFCA50A-1EFF-444B-8E6F-F3711DA3204F}"/>
    <dgm:cxn modelId="{6A1682E9-9DAB-43F8-99F0-7A285445760F}" type="presOf" srcId="{F75DDF62-950D-4CF7-89DC-7261869CC492}" destId="{19B03608-9DB2-470A-A372-3A8FF7B5A95A}" srcOrd="0" destOrd="0" presId="urn:microsoft.com/office/officeart/2005/8/layout/hList3"/>
    <dgm:cxn modelId="{7895B822-2CC8-44D8-97D2-A519B87D9619}" srcId="{F75DDF62-950D-4CF7-89DC-7261869CC492}" destId="{CA4EAB2F-29EE-423D-A351-7B2127690B09}" srcOrd="1" destOrd="0" parTransId="{015EF48A-EC5C-495C-B80B-A491792EA8FC}" sibTransId="{7A6B92B5-A4F0-4396-9C70-2B7A07EA3722}"/>
    <dgm:cxn modelId="{1871D8A4-3568-4C34-8492-B9B7FB5F9A5F}" srcId="{81BC64D9-3288-42C1-8CD3-AF68D625CB41}" destId="{4ACF07BD-4935-4B13-9F14-EE0707ED7138}" srcOrd="1" destOrd="0" parTransId="{5800EA40-466A-4209-8072-85A24F0EE21E}" sibTransId="{5EC98832-F339-422D-A07E-24491C0B3C1C}"/>
    <dgm:cxn modelId="{D73AA4AF-9764-4777-9024-2AA26838A3F7}" srcId="{F75DDF62-950D-4CF7-89DC-7261869CC492}" destId="{C9783D0C-D9F0-4C2B-95A1-9613DB1E6B9C}" srcOrd="4" destOrd="0" parTransId="{DEB11ABE-6CF1-40BE-84FE-302AF5173E37}" sibTransId="{4663B617-96D6-410C-B29A-14DF844ACC28}"/>
    <dgm:cxn modelId="{A97B5249-0286-40C2-B166-AB72F510D067}" type="presOf" srcId="{0FDC2C86-5098-4B8C-A6B2-8F8AF2D52BDE}" destId="{73EEADDA-C10A-430F-96AB-1578982A4AE4}" srcOrd="0" destOrd="0" presId="urn:microsoft.com/office/officeart/2005/8/layout/hList3"/>
    <dgm:cxn modelId="{294A276D-7797-4658-9DC1-F42857C6CC34}" type="presOf" srcId="{81BC64D9-3288-42C1-8CD3-AF68D625CB41}" destId="{DEF85F91-243E-4C0E-90C4-0E75CC175A33}" srcOrd="0" destOrd="0" presId="urn:microsoft.com/office/officeart/2005/8/layout/hList3"/>
    <dgm:cxn modelId="{B63F3138-C0F8-465F-95B6-B1B13D36FEE5}" type="presParOf" srcId="{DEF85F91-243E-4C0E-90C4-0E75CC175A33}" destId="{19B03608-9DB2-470A-A372-3A8FF7B5A95A}" srcOrd="0" destOrd="0" presId="urn:microsoft.com/office/officeart/2005/8/layout/hList3"/>
    <dgm:cxn modelId="{58EC3AFB-88BE-4AD7-B290-88C397182D33}" type="presParOf" srcId="{DEF85F91-243E-4C0E-90C4-0E75CC175A33}" destId="{6A7376DE-2AB0-4D52-9E4F-DA6BB1E61707}" srcOrd="1" destOrd="0" presId="urn:microsoft.com/office/officeart/2005/8/layout/hList3"/>
    <dgm:cxn modelId="{D67BB741-D286-4CF9-99F2-98520A65900C}" type="presParOf" srcId="{6A7376DE-2AB0-4D52-9E4F-DA6BB1E61707}" destId="{EA6CA530-3EBE-47C9-8F90-895767E015B3}" srcOrd="0" destOrd="0" presId="urn:microsoft.com/office/officeart/2005/8/layout/hList3"/>
    <dgm:cxn modelId="{C2A8271E-0FF9-4278-890D-B1F77426D07D}" type="presParOf" srcId="{6A7376DE-2AB0-4D52-9E4F-DA6BB1E61707}" destId="{9D4D0175-A653-4E80-B582-8D1CA9516D42}" srcOrd="1" destOrd="0" presId="urn:microsoft.com/office/officeart/2005/8/layout/hList3"/>
    <dgm:cxn modelId="{0F8A8A3A-B341-4A62-8722-048D28BB2FC5}" type="presParOf" srcId="{6A7376DE-2AB0-4D52-9E4F-DA6BB1E61707}" destId="{73EEADDA-C10A-430F-96AB-1578982A4AE4}" srcOrd="2" destOrd="0" presId="urn:microsoft.com/office/officeart/2005/8/layout/hList3"/>
    <dgm:cxn modelId="{4C7AAE0E-40D9-4E4B-9785-82BA4E297897}" type="presParOf" srcId="{6A7376DE-2AB0-4D52-9E4F-DA6BB1E61707}" destId="{871C46F8-37D1-4EF8-BCAF-8FD16BE6F545}" srcOrd="3" destOrd="0" presId="urn:microsoft.com/office/officeart/2005/8/layout/hList3"/>
    <dgm:cxn modelId="{74A3BB5F-6DA7-4DBF-88D7-9C7C0009B52C}" type="presParOf" srcId="{6A7376DE-2AB0-4D52-9E4F-DA6BB1E61707}" destId="{7CE0A617-C51C-40F2-9851-1A53FAF7E462}" srcOrd="4" destOrd="0" presId="urn:microsoft.com/office/officeart/2005/8/layout/hList3"/>
    <dgm:cxn modelId="{5866DB07-6E23-41B8-A7AB-BE6FB25B1F2E}" type="presParOf" srcId="{DEF85F91-243E-4C0E-90C4-0E75CC175A33}" destId="{316743EC-BBB5-4A58-B7EA-532BEC49F749}" srcOrd="2" destOrd="0" presId="urn:microsoft.com/office/officeart/2005/8/layout/hList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upo 1"/>
      <dsp:cNvGrpSpPr/>
    </dsp:nvGrpSpPr>
    <dsp:grpSpPr>
      <a:xfrm>
        <a:off x="0" y="0"/>
        <a:ext cx="8465344" cy="5286412"/>
        <a:chOff x="0" y="0"/>
        <a:chExt cx="8465344" cy="5286412"/>
      </a:xfrm>
    </dsp:grpSpPr>
    <dsp:sp modelId="{74D855DE-5ACF-4AE5-948B-E88794E1263C}">
      <dsp:nvSpPr>
        <dsp:cNvPr id="3" name="Rectángulo redondeado 2"/>
        <dsp:cNvSpPr/>
      </dsp:nvSpPr>
      <dsp:spPr bwMode="white">
        <a:xfrm>
          <a:off x="0" y="0"/>
          <a:ext cx="8465344" cy="1229398"/>
        </a:xfrm>
        <a:prstGeom prst="roundRect">
          <a:avLst>
            <a:gd name="adj" fmla="val 10000"/>
          </a:avLst>
        </a:prstGeom>
        <a:solidFill>
          <a:schemeClr val="bg2"/>
        </a:solidFill>
      </dsp:spPr>
      <dsp:style>
        <a:lnRef idx="2">
          <a:schemeClr val="lt1"/>
        </a:lnRef>
        <a:fillRef idx="1">
          <a:schemeClr val="accent1"/>
        </a:fillRef>
        <a:effectRef idx="0">
          <a:scrgbClr r="0" g="0" b="0"/>
        </a:effectRef>
        <a:fontRef idx="minor">
          <a:schemeClr val="lt1"/>
        </a:fontRef>
      </dsp:style>
      <dsp:txBody>
        <a:bodyPr lIns="91439" tIns="91439" rIns="91439" bIns="91439"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marL="0" marR="0" lvl="0" indent="0" algn="just" defTabSz="914400" eaLnBrk="1" fontAlgn="auto" latinLnBrk="0" hangingPunct="1">
            <a:lnSpc>
              <a:spcPct val="100000"/>
            </a:lnSpc>
            <a:spcBef>
              <a:spcPts val="0"/>
            </a:spcBef>
            <a:spcAft>
              <a:spcPts val="0"/>
            </a:spcAft>
            <a:buClrTx/>
            <a:buSzTx/>
            <a:buFontTx/>
            <a:buNone/>
          </a:pPr>
          <a:endParaRPr lang="es-ES" sz="2400" b="1" dirty="0">
            <a:solidFill>
              <a:schemeClr val="tx1"/>
            </a:solidFill>
          </a:endParaRPr>
        </a:p>
        <a:p>
          <a:pPr marL="0" marR="0" lvl="0" indent="0" algn="just" defTabSz="914400" eaLnBrk="1" fontAlgn="auto" latinLnBrk="0" hangingPunct="1">
            <a:lnSpc>
              <a:spcPct val="100000"/>
            </a:lnSpc>
            <a:spcBef>
              <a:spcPts val="0"/>
            </a:spcBef>
            <a:spcAft>
              <a:spcPts val="0"/>
            </a:spcAft>
            <a:buClrTx/>
            <a:buSzTx/>
            <a:buFontTx/>
            <a:buNone/>
          </a:pPr>
          <a:r>
            <a:rPr lang="es-ES" sz="2400" b="1" dirty="0">
              <a:solidFill>
                <a:schemeClr val="tx1"/>
              </a:solidFill>
            </a:rPr>
            <a:t>En 1977, por el acuerdo 06.07.77 del Pleno de la CNGC, la ISCF recibe la condición de Institución Autorizada (IA) para la formación de doctores</a:t>
          </a:r>
          <a:endParaRPr lang="es-ES" sz="2400" b="1" dirty="0">
            <a:solidFill>
              <a:schemeClr val="tx1"/>
            </a:solidFill>
          </a:endParaRPr>
        </a:p>
        <a:p>
          <a:pPr lvl="0" algn="just" defTabSz="1066800">
            <a:lnSpc>
              <a:spcPct val="90000"/>
            </a:lnSpc>
            <a:spcBef>
              <a:spcPct val="0"/>
            </a:spcBef>
            <a:spcAft>
              <a:spcPct val="35000"/>
            </a:spcAft>
          </a:pPr>
          <a:endParaRPr lang="es-ES" sz="2400" b="1" dirty="0">
            <a:solidFill>
              <a:schemeClr val="tx2">
                <a:lumMod val="75000"/>
              </a:schemeClr>
            </a:solidFill>
          </a:endParaRPr>
        </a:p>
      </dsp:txBody>
      <dsp:txXfrm>
        <a:off x="0" y="0"/>
        <a:ext cx="8465344" cy="1229398"/>
      </dsp:txXfrm>
    </dsp:sp>
    <dsp:sp modelId="{99B50EF9-30CA-4EE6-83C9-BC9C1027E295}">
      <dsp:nvSpPr>
        <dsp:cNvPr id="4" name="Rectángulo redondeado 3"/>
        <dsp:cNvSpPr/>
      </dsp:nvSpPr>
      <dsp:spPr bwMode="white">
        <a:xfrm>
          <a:off x="122940" y="122940"/>
          <a:ext cx="1693069" cy="983519"/>
        </a:xfrm>
        <a:prstGeom prst="roundRect">
          <a:avLst>
            <a:gd name="adj" fmla="val 10000"/>
          </a:avLst>
        </a:prstGeom>
        <a:blipFill rotWithShape="0">
          <a:blip r:embed="rId1"/>
          <a:stretch>
            <a:fillRect/>
          </a:stretch>
        </a:blipFill>
      </dsp:spPr>
      <dsp:style>
        <a:lnRef idx="2">
          <a:schemeClr val="lt1"/>
        </a:lnRef>
        <a:fillRef idx="1">
          <a:schemeClr val="accent1">
            <a:tint val="50000"/>
          </a:schemeClr>
        </a:fillRef>
        <a:effectRef idx="0">
          <a:scrgbClr r="0" g="0" b="0"/>
        </a:effectRef>
        <a:fontRef idx="minor"/>
      </dsp:style>
      <dsp:txXfrm>
        <a:off x="122940" y="122940"/>
        <a:ext cx="1693069" cy="983519"/>
      </dsp:txXfrm>
    </dsp:sp>
    <dsp:sp modelId="{80783C6E-A2EC-48E8-9178-C26257473199}">
      <dsp:nvSpPr>
        <dsp:cNvPr id="5" name="Rectángulo redondeado 4"/>
        <dsp:cNvSpPr/>
      </dsp:nvSpPr>
      <dsp:spPr bwMode="white">
        <a:xfrm>
          <a:off x="0" y="1352338"/>
          <a:ext cx="8465344" cy="1229398"/>
        </a:xfrm>
        <a:prstGeom prst="roundRect">
          <a:avLst>
            <a:gd name="adj" fmla="val 10000"/>
          </a:avLst>
        </a:prstGeom>
        <a:solidFill>
          <a:schemeClr val="accent4">
            <a:lumMod val="20000"/>
            <a:lumOff val="80000"/>
          </a:schemeClr>
        </a:solidFill>
      </dsp:spPr>
      <dsp:style>
        <a:lnRef idx="2">
          <a:schemeClr val="lt1"/>
        </a:lnRef>
        <a:fillRef idx="1">
          <a:schemeClr val="accent1"/>
        </a:fillRef>
        <a:effectRef idx="0">
          <a:scrgbClr r="0" g="0" b="0"/>
        </a:effectRef>
        <a:fontRef idx="minor">
          <a:schemeClr val="lt1"/>
        </a:fontRef>
      </dsp:style>
      <dsp:txBody>
        <a:bodyPr lIns="76200" tIns="76200" rIns="76200" bIns="7620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gn="just">
            <a:lnSpc>
              <a:spcPct val="100000"/>
            </a:lnSpc>
            <a:spcBef>
              <a:spcPct val="0"/>
            </a:spcBef>
            <a:spcAft>
              <a:spcPct val="35000"/>
            </a:spcAft>
          </a:pPr>
          <a:r>
            <a:rPr lang="es-ES" sz="2000" b="1" dirty="0">
              <a:solidFill>
                <a:schemeClr val="tx2">
                  <a:lumMod val="75000"/>
                </a:schemeClr>
              </a:solidFill>
              <a:latin typeface="+mn-lt"/>
            </a:rPr>
            <a:t>En 1973 comienza la formación de profesionales de nivel superior en el Instituto Superior de Cultura Física “Manuel Fajardo” (ISCF). </a:t>
          </a:r>
          <a:r>
            <a:rPr lang="es-ES" sz="2000" b="1" dirty="0">
              <a:solidFill>
                <a:schemeClr val="tx2">
                  <a:lumMod val="75000"/>
                </a:schemeClr>
              </a:solidFill>
              <a:latin typeface="Arial" panose="020B0604020202020204" pitchFamily="34" charset="0"/>
              <a:cs typeface="Arial" panose="020B0604020202020204" pitchFamily="34" charset="0"/>
            </a:rPr>
            <a:t>A finales de esta década, comienza a establecerse la Red de CES de la Cultura Física</a:t>
          </a:r>
        </a:p>
      </dsp:txBody>
      <dsp:txXfrm>
        <a:off x="0" y="1352338"/>
        <a:ext cx="8465344" cy="1229398"/>
      </dsp:txXfrm>
    </dsp:sp>
    <dsp:sp modelId="{4933A935-15BE-483C-9AF7-18B2467D5440}">
      <dsp:nvSpPr>
        <dsp:cNvPr id="6" name="Rectángulo redondeado 5"/>
        <dsp:cNvSpPr/>
      </dsp:nvSpPr>
      <dsp:spPr bwMode="white">
        <a:xfrm>
          <a:off x="122940" y="1475278"/>
          <a:ext cx="1693069" cy="983519"/>
        </a:xfrm>
        <a:prstGeom prst="roundRect">
          <a:avLst>
            <a:gd name="adj" fmla="val 10000"/>
          </a:avLst>
        </a:prstGeom>
        <a:blipFill rotWithShape="0">
          <a:blip r:embed="rId2"/>
          <a:stretch>
            <a:fillRect/>
          </a:stretch>
        </a:blipFill>
      </dsp:spPr>
      <dsp:style>
        <a:lnRef idx="2">
          <a:schemeClr val="lt1"/>
        </a:lnRef>
        <a:fillRef idx="1">
          <a:schemeClr val="accent1">
            <a:tint val="50000"/>
          </a:schemeClr>
        </a:fillRef>
        <a:effectRef idx="0">
          <a:scrgbClr r="0" g="0" b="0"/>
        </a:effectRef>
        <a:fontRef idx="minor"/>
      </dsp:style>
      <dsp:txXfrm>
        <a:off x="122940" y="1475278"/>
        <a:ext cx="1693069" cy="983519"/>
      </dsp:txXfrm>
    </dsp:sp>
    <dsp:sp modelId="{7A837FF2-14E7-4DAD-83B4-0A4905C4D32D}">
      <dsp:nvSpPr>
        <dsp:cNvPr id="7" name="Rectángulo redondeado 6"/>
        <dsp:cNvSpPr/>
      </dsp:nvSpPr>
      <dsp:spPr bwMode="white">
        <a:xfrm>
          <a:off x="0" y="2704676"/>
          <a:ext cx="8465344" cy="1229398"/>
        </a:xfrm>
        <a:prstGeom prst="roundRect">
          <a:avLst>
            <a:gd name="adj" fmla="val 10000"/>
          </a:avLst>
        </a:prstGeom>
        <a:solidFill>
          <a:schemeClr val="tx2">
            <a:lumMod val="20000"/>
            <a:lumOff val="80000"/>
          </a:schemeClr>
        </a:solidFill>
        <a:ln w="12700">
          <a:noFill/>
        </a:ln>
      </dsp:spPr>
      <dsp:style>
        <a:lnRef idx="2">
          <a:schemeClr val="lt1"/>
        </a:lnRef>
        <a:fillRef idx="1">
          <a:schemeClr val="accent1"/>
        </a:fillRef>
        <a:effectRef idx="0">
          <a:scrgbClr r="0" g="0" b="0"/>
        </a:effectRef>
        <a:fontRef idx="minor">
          <a:schemeClr val="lt1"/>
        </a:fontRef>
      </dsp:style>
      <dsp:txBody>
        <a:bodyPr lIns="91439" tIns="91439" rIns="91439" bIns="91439"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gn="just">
            <a:lnSpc>
              <a:spcPct val="100000"/>
            </a:lnSpc>
            <a:spcBef>
              <a:spcPct val="0"/>
            </a:spcBef>
            <a:spcAft>
              <a:spcPct val="35000"/>
            </a:spcAft>
          </a:pPr>
          <a:r>
            <a:rPr lang="es-MX" sz="2400" b="1" dirty="0">
              <a:solidFill>
                <a:schemeClr val="tx1"/>
              </a:solidFill>
            </a:rPr>
            <a:t>Se crea el Tribunal Permanente de Ciencias de la Cultura Física en el 2000. Ello condujo a la creación del Consejo Nacional y los Encuentros de doctores del MDC</a:t>
          </a:r>
          <a:endParaRPr lang="es-ES" sz="2400" b="1" dirty="0">
            <a:solidFill>
              <a:schemeClr val="tx1"/>
            </a:solidFill>
          </a:endParaRPr>
        </a:p>
      </dsp:txBody>
      <dsp:txXfrm>
        <a:off x="0" y="2704676"/>
        <a:ext cx="8465344" cy="1229398"/>
      </dsp:txXfrm>
    </dsp:sp>
    <dsp:sp modelId="{4F127AAF-A6A3-413F-8510-81B42568E83A}">
      <dsp:nvSpPr>
        <dsp:cNvPr id="8" name="Rectángulo redondeado 7"/>
        <dsp:cNvSpPr/>
      </dsp:nvSpPr>
      <dsp:spPr bwMode="white">
        <a:xfrm>
          <a:off x="63665" y="2830714"/>
          <a:ext cx="1693069" cy="983519"/>
        </a:xfrm>
        <a:prstGeom prst="roundRect">
          <a:avLst>
            <a:gd name="adj" fmla="val 10000"/>
          </a:avLst>
        </a:prstGeom>
        <a:blipFill rotWithShape="0">
          <a:blip r:embed="rId3"/>
          <a:stretch>
            <a:fillRect/>
          </a:stretch>
        </a:blipFill>
      </dsp:spPr>
      <dsp:style>
        <a:lnRef idx="2">
          <a:schemeClr val="lt1"/>
        </a:lnRef>
        <a:fillRef idx="1">
          <a:schemeClr val="accent1">
            <a:tint val="50000"/>
          </a:schemeClr>
        </a:fillRef>
        <a:effectRef idx="0">
          <a:scrgbClr r="0" g="0" b="0"/>
        </a:effectRef>
        <a:fontRef idx="minor"/>
      </dsp:style>
      <dsp:txXfrm>
        <a:off x="63665" y="2830714"/>
        <a:ext cx="1693069" cy="983519"/>
      </dsp:txXfrm>
    </dsp:sp>
    <dsp:sp modelId="{121B9F57-4891-4FD1-9643-892D1806049D}">
      <dsp:nvSpPr>
        <dsp:cNvPr id="9" name="Rectángulo redondeado 8"/>
        <dsp:cNvSpPr/>
      </dsp:nvSpPr>
      <dsp:spPr bwMode="white">
        <a:xfrm>
          <a:off x="0" y="4057014"/>
          <a:ext cx="8465344" cy="1229398"/>
        </a:xfrm>
        <a:prstGeom prst="roundRect">
          <a:avLst>
            <a:gd name="adj" fmla="val 10000"/>
          </a:avLst>
        </a:prstGeom>
        <a:solidFill>
          <a:schemeClr val="bg1">
            <a:lumMod val="95000"/>
          </a:schemeClr>
        </a:solidFill>
      </dsp:spPr>
      <dsp:style>
        <a:lnRef idx="2">
          <a:schemeClr val="lt1"/>
        </a:lnRef>
        <a:fillRef idx="1">
          <a:schemeClr val="accent1"/>
        </a:fillRef>
        <a:effectRef idx="0">
          <a:scrgbClr r="0" g="0" b="0"/>
        </a:effectRef>
        <a:fontRef idx="minor">
          <a:schemeClr val="lt1"/>
        </a:fontRef>
      </dsp:style>
      <dsp:txBody>
        <a:bodyPr lIns="91439" tIns="91439" rIns="91439" bIns="91439"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gn="just">
            <a:lnSpc>
              <a:spcPct val="100000"/>
            </a:lnSpc>
            <a:spcBef>
              <a:spcPct val="0"/>
            </a:spcBef>
            <a:spcAft>
              <a:spcPct val="35000"/>
            </a:spcAft>
          </a:pPr>
          <a:r>
            <a:rPr lang="es-ES" sz="2400" b="1" dirty="0">
              <a:solidFill>
                <a:schemeClr val="tx2">
                  <a:lumMod val="75000"/>
                </a:schemeClr>
              </a:solidFill>
            </a:rPr>
            <a:t> En 2007, comienza el proceso de descentralización de la formación doctoral de la CCF, que se completa con el proceso de integración a las Universidades territoriales (2014-15).</a:t>
          </a:r>
        </a:p>
      </dsp:txBody>
      <dsp:txXfrm>
        <a:off x="0" y="4057014"/>
        <a:ext cx="8465344" cy="1229398"/>
      </dsp:txXfrm>
    </dsp:sp>
    <dsp:sp modelId="{303DBBA1-24FF-4423-A0BD-1FECE8DA5F19}">
      <dsp:nvSpPr>
        <dsp:cNvPr id="10" name="Rectángulo redondeado 9"/>
        <dsp:cNvSpPr/>
      </dsp:nvSpPr>
      <dsp:spPr bwMode="white">
        <a:xfrm>
          <a:off x="122940" y="4179954"/>
          <a:ext cx="1693069" cy="983519"/>
        </a:xfrm>
        <a:prstGeom prst="roundRect">
          <a:avLst>
            <a:gd name="adj" fmla="val 10000"/>
          </a:avLst>
        </a:prstGeom>
        <a:blipFill rotWithShape="0">
          <a:blip r:embed="rId4"/>
          <a:stretch>
            <a:fillRect/>
          </a:stretch>
        </a:blipFill>
      </dsp:spPr>
      <dsp:style>
        <a:lnRef idx="2">
          <a:schemeClr val="lt1"/>
        </a:lnRef>
        <a:fillRef idx="1">
          <a:schemeClr val="accent1">
            <a:tint val="50000"/>
          </a:schemeClr>
        </a:fillRef>
        <a:effectRef idx="0">
          <a:scrgbClr r="0" g="0" b="0"/>
        </a:effectRef>
        <a:fontRef idx="minor"/>
      </dsp:style>
      <dsp:txXfrm>
        <a:off x="122940" y="4179954"/>
        <a:ext cx="1693069" cy="983519"/>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upo 1"/>
      <dsp:cNvGrpSpPr/>
    </dsp:nvGrpSpPr>
    <dsp:grpSpPr>
      <a:xfrm>
        <a:off x="0" y="0"/>
        <a:ext cx="8712968" cy="5472608"/>
        <a:chOff x="0" y="0"/>
        <a:chExt cx="8712968" cy="5472608"/>
      </a:xfrm>
    </dsp:grpSpPr>
    <dsp:sp modelId="{55ECA40A-DB2D-45C9-87B6-A9DC520D8D1A}">
      <dsp:nvSpPr>
        <dsp:cNvPr id="14" name="Rectángulo redondeado 13"/>
        <dsp:cNvSpPr/>
      </dsp:nvSpPr>
      <dsp:spPr bwMode="white">
        <a:xfrm>
          <a:off x="0" y="671243"/>
          <a:ext cx="8712968" cy="1239036"/>
        </a:xfrm>
        <a:prstGeom prst="roundRect">
          <a:avLst>
            <a:gd name="adj" fmla="val 10000"/>
          </a:avLst>
        </a:prstGeom>
      </dsp:spPr>
      <dsp:style>
        <a:lnRef idx="0">
          <a:schemeClr val="accent1"/>
        </a:lnRef>
        <a:fillRef idx="1">
          <a:schemeClr val="accent1">
            <a:tint val="40000"/>
          </a:schemeClr>
        </a:fillRef>
        <a:effectRef idx="0">
          <a:scrgbClr r="0" g="0" b="0"/>
        </a:effectRef>
        <a:fontRef idx="minor"/>
      </dsp:style>
      <dsp:txBody>
        <a:bodyPr lIns="128016" tIns="128016" rIns="128016" bIns="128016"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s-ES_tradnl" sz="1800" b="1" dirty="0">
              <a:solidFill>
                <a:schemeClr val="dk1"/>
              </a:solidFill>
              <a:latin typeface="Arial" panose="020B0604020202020204" pitchFamily="34" charset="0"/>
              <a:cs typeface="Arial" panose="020B0604020202020204" pitchFamily="34" charset="0"/>
            </a:rPr>
            <a:t>Contribuir al desarrollo económico y social del país</a:t>
          </a:r>
          <a:endParaRPr lang="es-ES" sz="1800" b="1" dirty="0">
            <a:solidFill>
              <a:schemeClr val="dk1"/>
            </a:solidFill>
            <a:latin typeface="Arial" panose="020B0604020202020204" pitchFamily="34" charset="0"/>
            <a:cs typeface="Arial" panose="020B0604020202020204" pitchFamily="34" charset="0"/>
          </a:endParaRPr>
        </a:p>
      </dsp:txBody>
      <dsp:txXfrm>
        <a:off x="0" y="671243"/>
        <a:ext cx="8712968" cy="1239036"/>
      </dsp:txXfrm>
    </dsp:sp>
    <dsp:sp modelId="{255D10EF-22A4-4125-991F-B4E734E1EB00}">
      <dsp:nvSpPr>
        <dsp:cNvPr id="15" name="Rectángulo redondeado 14"/>
        <dsp:cNvSpPr/>
      </dsp:nvSpPr>
      <dsp:spPr bwMode="white">
        <a:xfrm>
          <a:off x="0" y="2116786"/>
          <a:ext cx="8712968" cy="1239036"/>
        </a:xfrm>
        <a:prstGeom prst="roundRect">
          <a:avLst>
            <a:gd name="adj" fmla="val 10000"/>
          </a:avLst>
        </a:prstGeom>
      </dsp:spPr>
      <dsp:style>
        <a:lnRef idx="0">
          <a:schemeClr val="accent1"/>
        </a:lnRef>
        <a:fillRef idx="1">
          <a:schemeClr val="accent1">
            <a:tint val="40000"/>
          </a:schemeClr>
        </a:fillRef>
        <a:effectRef idx="0">
          <a:scrgbClr r="0" g="0" b="0"/>
        </a:effectRef>
        <a:fontRef idx="minor"/>
      </dsp:style>
      <dsp:txBody>
        <a:bodyPr lIns="142240" tIns="142240" rIns="142240" bIns="142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s-ES" sz="2000" b="1" dirty="0">
              <a:solidFill>
                <a:schemeClr val="dk1"/>
              </a:solidFill>
              <a:latin typeface="Arial" panose="020B0604020202020204" pitchFamily="34" charset="0"/>
              <a:cs typeface="Arial" panose="020B0604020202020204" pitchFamily="34" charset="0"/>
            </a:rPr>
            <a:t>Actividades integradas</a:t>
          </a:r>
          <a:endParaRPr>
            <a:solidFill>
              <a:schemeClr val="dk1"/>
            </a:solidFill>
          </a:endParaRPr>
        </a:p>
      </dsp:txBody>
      <dsp:txXfrm>
        <a:off x="0" y="2116786"/>
        <a:ext cx="8712968" cy="1239036"/>
      </dsp:txXfrm>
    </dsp:sp>
    <dsp:sp modelId="{D99AED15-8CA0-49E3-812E-4DF5A487B626}">
      <dsp:nvSpPr>
        <dsp:cNvPr id="16" name="Rectángulo redondeado 15"/>
        <dsp:cNvSpPr/>
      </dsp:nvSpPr>
      <dsp:spPr bwMode="white">
        <a:xfrm>
          <a:off x="0" y="3562328"/>
          <a:ext cx="8712968" cy="1239036"/>
        </a:xfrm>
        <a:prstGeom prst="roundRect">
          <a:avLst>
            <a:gd name="adj" fmla="val 10000"/>
          </a:avLst>
        </a:prstGeom>
      </dsp:spPr>
      <dsp:style>
        <a:lnRef idx="0">
          <a:schemeClr val="accent1"/>
        </a:lnRef>
        <a:fillRef idx="1">
          <a:schemeClr val="accent1">
            <a:tint val="40000"/>
          </a:schemeClr>
        </a:fillRef>
        <a:effectRef idx="0">
          <a:scrgbClr r="0" g="0" b="0"/>
        </a:effectRef>
        <a:fontRef idx="minor"/>
      </dsp:style>
      <dsp:txBody>
        <a:bodyPr lIns="99568" tIns="99568" rIns="99568" bIns="99568"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s-ES_tradnl" sz="1400" b="1" dirty="0">
              <a:solidFill>
                <a:schemeClr val="dk1"/>
              </a:solidFill>
              <a:latin typeface="Arial" panose="020B0604020202020204" pitchFamily="34" charset="0"/>
              <a:cs typeface="Arial" panose="020B0604020202020204" pitchFamily="34" charset="0"/>
            </a:rPr>
            <a:t>Alineados a las prioridades nacionales, territoriales, empresariales o institucionales</a:t>
          </a:r>
          <a:endParaRPr lang="es-ES" sz="1400" b="1" dirty="0">
            <a:solidFill>
              <a:schemeClr val="dk1"/>
            </a:solidFill>
            <a:latin typeface="Arial" panose="020B0604020202020204" pitchFamily="34" charset="0"/>
            <a:cs typeface="Arial" panose="020B0604020202020204" pitchFamily="34" charset="0"/>
          </a:endParaRPr>
        </a:p>
      </dsp:txBody>
      <dsp:txXfrm>
        <a:off x="0" y="3562328"/>
        <a:ext cx="8712968" cy="1239036"/>
      </dsp:txXfrm>
    </dsp:sp>
    <dsp:sp modelId="{416BDE3D-6E0B-46C2-90EE-2C5262AA25AB}">
      <dsp:nvSpPr>
        <dsp:cNvPr id="3" name="Rectángulo redondeado 2"/>
        <dsp:cNvSpPr/>
      </dsp:nvSpPr>
      <dsp:spPr bwMode="white">
        <a:xfrm>
          <a:off x="5079162" y="774496"/>
          <a:ext cx="1548788" cy="103253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68580" tIns="68580" rIns="68580"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s-ES" sz="1800" b="1" dirty="0">
              <a:latin typeface="Arial" panose="020B0604020202020204" pitchFamily="34" charset="0"/>
              <a:cs typeface="Arial" panose="020B0604020202020204" pitchFamily="34" charset="0"/>
            </a:rPr>
            <a:t>Política</a:t>
          </a:r>
          <a:endParaRPr lang="es-ES" sz="1800" b="1" dirty="0">
            <a:latin typeface="Arial" panose="020B0604020202020204" pitchFamily="34" charset="0"/>
            <a:cs typeface="Arial" panose="020B0604020202020204" pitchFamily="34" charset="0"/>
          </a:endParaRPr>
        </a:p>
        <a:p>
          <a:pPr lvl="0">
            <a:lnSpc>
              <a:spcPct val="100000"/>
            </a:lnSpc>
            <a:spcBef>
              <a:spcPct val="0"/>
            </a:spcBef>
            <a:spcAft>
              <a:spcPct val="35000"/>
            </a:spcAft>
          </a:pPr>
          <a:r>
            <a:rPr lang="es-ES" sz="1800" b="1" dirty="0">
              <a:latin typeface="Arial" panose="020B0604020202020204" pitchFamily="34" charset="0"/>
              <a:cs typeface="Arial" panose="020B0604020202020204" pitchFamily="34" charset="0"/>
            </a:rPr>
            <a:t>integrada</a:t>
          </a:r>
        </a:p>
      </dsp:txBody>
      <dsp:txXfrm>
        <a:off x="5079162" y="774496"/>
        <a:ext cx="1548788" cy="1032530"/>
      </dsp:txXfrm>
    </dsp:sp>
    <dsp:sp modelId="{2ACEEC21-C08F-4C91-8883-1B35E21B07F0}">
      <dsp:nvSpPr>
        <dsp:cNvPr id="4" name="Forma libre 3"/>
        <dsp:cNvSpPr/>
      </dsp:nvSpPr>
      <dsp:spPr bwMode="white">
        <a:xfrm>
          <a:off x="4394996" y="1807027"/>
          <a:ext cx="1458559" cy="413012"/>
        </a:xfrm>
        <a:custGeom>
          <a:avLst/>
          <a:gdLst/>
          <a:ahLst/>
          <a:cxnLst/>
          <a:pathLst>
            <a:path w="2297" h="650">
              <a:moveTo>
                <a:pt x="2297" y="0"/>
              </a:moveTo>
              <a:lnTo>
                <a:pt x="2297" y="325"/>
              </a:lnTo>
              <a:lnTo>
                <a:pt x="0" y="325"/>
              </a:lnTo>
              <a:lnTo>
                <a:pt x="0" y="650"/>
              </a:lnTo>
            </a:path>
          </a:pathLst>
        </a:custGeom>
      </dsp:spPr>
      <dsp:style>
        <a:lnRef idx="2">
          <a:schemeClr val="accent1">
            <a:shade val="60000"/>
          </a:schemeClr>
        </a:lnRef>
        <a:fillRef idx="0">
          <a:schemeClr val="accent1"/>
        </a:fillRef>
        <a:effectRef idx="0">
          <a:scrgbClr r="0" g="0" b="0"/>
        </a:effectRef>
        <a:fontRef idx="minor"/>
      </dsp:style>
      <dsp:txXfrm>
        <a:off x="4394996" y="1807027"/>
        <a:ext cx="1458559" cy="413012"/>
      </dsp:txXfrm>
    </dsp:sp>
    <dsp:sp modelId="{4415B308-F4BA-4415-AF90-194191EB399E}">
      <dsp:nvSpPr>
        <dsp:cNvPr id="5" name="Rectángulo redondeado 4"/>
        <dsp:cNvSpPr/>
      </dsp:nvSpPr>
      <dsp:spPr bwMode="white">
        <a:xfrm>
          <a:off x="3168403" y="2220039"/>
          <a:ext cx="2453187" cy="103253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68580" tIns="68580" rIns="68580"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s-ES_tradnl" sz="1800" b="1" dirty="0">
              <a:latin typeface="Arial" panose="020B0604020202020204" pitchFamily="34" charset="0"/>
              <a:cs typeface="Arial" panose="020B0604020202020204" pitchFamily="34" charset="0"/>
            </a:rPr>
            <a:t>Investigaciones</a:t>
          </a:r>
          <a:endParaRPr lang="es-ES_tradnl" sz="1800" b="1" dirty="0">
            <a:latin typeface="Arial" panose="020B0604020202020204" pitchFamily="34" charset="0"/>
            <a:cs typeface="Arial" panose="020B0604020202020204" pitchFamily="34" charset="0"/>
          </a:endParaRPr>
        </a:p>
        <a:p>
          <a:pPr lvl="0">
            <a:lnSpc>
              <a:spcPct val="100000"/>
            </a:lnSpc>
            <a:spcBef>
              <a:spcPct val="0"/>
            </a:spcBef>
            <a:spcAft>
              <a:spcPct val="35000"/>
            </a:spcAft>
          </a:pPr>
          <a:r>
            <a:rPr lang="es-ES_tradnl" sz="1800" b="1" dirty="0">
              <a:latin typeface="Arial" panose="020B0604020202020204" pitchFamily="34" charset="0"/>
              <a:cs typeface="Arial" panose="020B0604020202020204" pitchFamily="34" charset="0"/>
            </a:rPr>
            <a:t>científicas</a:t>
          </a:r>
          <a:endParaRPr lang="es-ES" sz="1800" b="1" dirty="0">
            <a:latin typeface="Arial" panose="020B0604020202020204" pitchFamily="34" charset="0"/>
            <a:cs typeface="Arial" panose="020B0604020202020204" pitchFamily="34" charset="0"/>
          </a:endParaRPr>
        </a:p>
      </dsp:txBody>
      <dsp:txXfrm>
        <a:off x="3168403" y="2220039"/>
        <a:ext cx="2453187" cy="1032530"/>
      </dsp:txXfrm>
    </dsp:sp>
    <dsp:sp modelId="{610AF7A2-2A68-459E-AF62-B43DE532DB05}">
      <dsp:nvSpPr>
        <dsp:cNvPr id="6" name="Forma libre 5"/>
        <dsp:cNvSpPr/>
      </dsp:nvSpPr>
      <dsp:spPr bwMode="white">
        <a:xfrm>
          <a:off x="3388284" y="3252569"/>
          <a:ext cx="1006712" cy="413012"/>
        </a:xfrm>
        <a:custGeom>
          <a:avLst/>
          <a:gdLst/>
          <a:ahLst/>
          <a:cxnLst/>
          <a:pathLst>
            <a:path w="1585" h="650">
              <a:moveTo>
                <a:pt x="1585" y="0"/>
              </a:moveTo>
              <a:lnTo>
                <a:pt x="1585" y="325"/>
              </a:lnTo>
              <a:lnTo>
                <a:pt x="0" y="325"/>
              </a:lnTo>
              <a:lnTo>
                <a:pt x="0" y="650"/>
              </a:lnTo>
            </a:path>
          </a:pathLst>
        </a:custGeom>
      </dsp:spPr>
      <dsp:style>
        <a:lnRef idx="2">
          <a:schemeClr val="accent1">
            <a:shade val="80000"/>
          </a:schemeClr>
        </a:lnRef>
        <a:fillRef idx="0">
          <a:schemeClr val="accent1"/>
        </a:fillRef>
        <a:effectRef idx="0">
          <a:scrgbClr r="0" g="0" b="0"/>
        </a:effectRef>
        <a:fontRef idx="minor"/>
      </dsp:style>
      <dsp:txXfrm>
        <a:off x="3388284" y="3252569"/>
        <a:ext cx="1006712" cy="413012"/>
      </dsp:txXfrm>
    </dsp:sp>
    <dsp:sp modelId="{038DB5F7-C2DE-455D-838E-BCBE05E36924}">
      <dsp:nvSpPr>
        <dsp:cNvPr id="7" name="Rectángulo redondeado 6"/>
        <dsp:cNvSpPr/>
      </dsp:nvSpPr>
      <dsp:spPr bwMode="white">
        <a:xfrm>
          <a:off x="2613890" y="3665581"/>
          <a:ext cx="1548788" cy="103253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s-ES_tradnl" sz="1600" b="1" dirty="0">
              <a:latin typeface="Arial" panose="020B0604020202020204" pitchFamily="34" charset="0"/>
              <a:cs typeface="Arial" panose="020B0604020202020204" pitchFamily="34" charset="0"/>
            </a:rPr>
            <a:t>Programas</a:t>
          </a:r>
          <a:endParaRPr lang="es-ES_tradnl" sz="1600" b="1" dirty="0">
            <a:latin typeface="Arial" panose="020B0604020202020204" pitchFamily="34" charset="0"/>
            <a:cs typeface="Arial" panose="020B0604020202020204" pitchFamily="34" charset="0"/>
          </a:endParaRPr>
        </a:p>
        <a:p>
          <a:pPr lvl="0">
            <a:lnSpc>
              <a:spcPct val="100000"/>
            </a:lnSpc>
            <a:spcBef>
              <a:spcPct val="0"/>
            </a:spcBef>
            <a:spcAft>
              <a:spcPct val="35000"/>
            </a:spcAft>
          </a:pPr>
          <a:r>
            <a:rPr lang="es-ES_tradnl" sz="1600" b="1" dirty="0">
              <a:latin typeface="Arial" panose="020B0604020202020204" pitchFamily="34" charset="0"/>
              <a:cs typeface="Arial" panose="020B0604020202020204" pitchFamily="34" charset="0"/>
            </a:rPr>
            <a:t>Proyectos</a:t>
          </a:r>
          <a:endParaRPr lang="es-ES_tradnl" sz="1600" b="1" dirty="0">
            <a:latin typeface="Arial" panose="020B0604020202020204" pitchFamily="34" charset="0"/>
            <a:cs typeface="Arial" panose="020B0604020202020204" pitchFamily="34" charset="0"/>
          </a:endParaRPr>
        </a:p>
        <a:p>
          <a:pPr lvl="0">
            <a:lnSpc>
              <a:spcPct val="100000"/>
            </a:lnSpc>
            <a:spcBef>
              <a:spcPct val="0"/>
            </a:spcBef>
            <a:spcAft>
              <a:spcPct val="35000"/>
            </a:spcAft>
          </a:pPr>
          <a:r>
            <a:rPr lang="es-ES_tradnl" sz="1600" b="1" dirty="0" err="1">
              <a:latin typeface="Arial" panose="020B0604020202020204" pitchFamily="34" charset="0"/>
              <a:cs typeface="Arial" panose="020B0604020202020204" pitchFamily="34" charset="0"/>
            </a:rPr>
            <a:t>I+D+i</a:t>
          </a:r>
          <a:endParaRPr lang="es-ES" sz="1600" b="1" dirty="0">
            <a:latin typeface="Arial" panose="020B0604020202020204" pitchFamily="34" charset="0"/>
            <a:cs typeface="Arial" panose="020B0604020202020204" pitchFamily="34" charset="0"/>
          </a:endParaRPr>
        </a:p>
      </dsp:txBody>
      <dsp:txXfrm>
        <a:off x="2613890" y="3665581"/>
        <a:ext cx="1548788" cy="1032530"/>
      </dsp:txXfrm>
    </dsp:sp>
    <dsp:sp modelId="{A8BE6F65-69E8-4A04-9C56-C48E4DAF0865}">
      <dsp:nvSpPr>
        <dsp:cNvPr id="8" name="Forma libre 7"/>
        <dsp:cNvSpPr/>
      </dsp:nvSpPr>
      <dsp:spPr bwMode="white">
        <a:xfrm>
          <a:off x="4394996" y="3252569"/>
          <a:ext cx="1006712" cy="413012"/>
        </a:xfrm>
        <a:custGeom>
          <a:avLst/>
          <a:gdLst/>
          <a:ahLst/>
          <a:cxnLst/>
          <a:pathLst>
            <a:path w="1585" h="650">
              <a:moveTo>
                <a:pt x="0" y="0"/>
              </a:moveTo>
              <a:lnTo>
                <a:pt x="0" y="325"/>
              </a:lnTo>
              <a:lnTo>
                <a:pt x="1585" y="325"/>
              </a:lnTo>
              <a:lnTo>
                <a:pt x="1585" y="650"/>
              </a:lnTo>
            </a:path>
          </a:pathLst>
        </a:custGeom>
      </dsp:spPr>
      <dsp:style>
        <a:lnRef idx="2">
          <a:schemeClr val="accent1">
            <a:shade val="80000"/>
          </a:schemeClr>
        </a:lnRef>
        <a:fillRef idx="0">
          <a:schemeClr val="accent1"/>
        </a:fillRef>
        <a:effectRef idx="0">
          <a:scrgbClr r="0" g="0" b="0"/>
        </a:effectRef>
        <a:fontRef idx="minor"/>
      </dsp:style>
      <dsp:txXfrm>
        <a:off x="4394996" y="3252569"/>
        <a:ext cx="1006712" cy="413012"/>
      </dsp:txXfrm>
    </dsp:sp>
    <dsp:sp modelId="{FBEE7381-38FA-4D55-94AF-DCF24CAED19F}">
      <dsp:nvSpPr>
        <dsp:cNvPr id="9" name="Rectángulo redondeado 8"/>
        <dsp:cNvSpPr/>
      </dsp:nvSpPr>
      <dsp:spPr bwMode="white">
        <a:xfrm>
          <a:off x="4627315" y="3665581"/>
          <a:ext cx="1548788" cy="103253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68580" tIns="68580" rIns="68580"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s-ES_tradnl" sz="1800" b="1" dirty="0">
              <a:latin typeface="Arial" panose="020B0604020202020204" pitchFamily="34" charset="0"/>
              <a:cs typeface="Arial" panose="020B0604020202020204" pitchFamily="34" charset="0"/>
            </a:rPr>
            <a:t>Temas de las tesis </a:t>
          </a:r>
          <a:endParaRPr lang="es-ES" sz="1800" b="1" dirty="0">
            <a:latin typeface="Arial" panose="020B0604020202020204" pitchFamily="34" charset="0"/>
            <a:cs typeface="Arial" panose="020B0604020202020204" pitchFamily="34" charset="0"/>
          </a:endParaRPr>
        </a:p>
      </dsp:txBody>
      <dsp:txXfrm>
        <a:off x="4627315" y="3665581"/>
        <a:ext cx="1548788" cy="1032530"/>
      </dsp:txXfrm>
    </dsp:sp>
    <dsp:sp modelId="{0CEB1529-C7DF-4E56-ADC3-88241D2D7B32}">
      <dsp:nvSpPr>
        <dsp:cNvPr id="10" name="Forma libre 9"/>
        <dsp:cNvSpPr/>
      </dsp:nvSpPr>
      <dsp:spPr bwMode="white">
        <a:xfrm>
          <a:off x="5853556" y="1807027"/>
          <a:ext cx="1682297" cy="413012"/>
        </a:xfrm>
        <a:custGeom>
          <a:avLst/>
          <a:gdLst/>
          <a:ahLst/>
          <a:cxnLst/>
          <a:pathLst>
            <a:path w="2649" h="650">
              <a:moveTo>
                <a:pt x="0" y="0"/>
              </a:moveTo>
              <a:lnTo>
                <a:pt x="0" y="325"/>
              </a:lnTo>
              <a:lnTo>
                <a:pt x="2649" y="325"/>
              </a:lnTo>
              <a:lnTo>
                <a:pt x="2649" y="650"/>
              </a:lnTo>
            </a:path>
          </a:pathLst>
        </a:custGeom>
      </dsp:spPr>
      <dsp:style>
        <a:lnRef idx="2">
          <a:schemeClr val="accent1">
            <a:shade val="60000"/>
          </a:schemeClr>
        </a:lnRef>
        <a:fillRef idx="0">
          <a:schemeClr val="accent1"/>
        </a:fillRef>
        <a:effectRef idx="0">
          <a:scrgbClr r="0" g="0" b="0"/>
        </a:effectRef>
        <a:fontRef idx="minor"/>
      </dsp:style>
      <dsp:txXfrm>
        <a:off x="5853556" y="1807027"/>
        <a:ext cx="1682297" cy="413012"/>
      </dsp:txXfrm>
    </dsp:sp>
    <dsp:sp modelId="{9A5E7A94-3892-491D-95DB-A2D56DC43221}">
      <dsp:nvSpPr>
        <dsp:cNvPr id="11" name="Rectángulo redondeado 10"/>
        <dsp:cNvSpPr/>
      </dsp:nvSpPr>
      <dsp:spPr bwMode="white">
        <a:xfrm>
          <a:off x="6532997" y="2220039"/>
          <a:ext cx="2005711" cy="103253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68580" tIns="68580" rIns="68580"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s-ES_tradnl" sz="1800" b="1" dirty="0">
              <a:latin typeface="Arial" panose="020B0604020202020204" pitchFamily="34" charset="0"/>
              <a:cs typeface="Arial" panose="020B0604020202020204" pitchFamily="34" charset="0"/>
            </a:rPr>
            <a:t>Formación Doctoral</a:t>
          </a:r>
          <a:endParaRPr lang="es-ES" sz="1800" b="1" dirty="0">
            <a:latin typeface="Arial" panose="020B0604020202020204" pitchFamily="34" charset="0"/>
            <a:cs typeface="Arial" panose="020B0604020202020204" pitchFamily="34" charset="0"/>
          </a:endParaRPr>
        </a:p>
      </dsp:txBody>
      <dsp:txXfrm>
        <a:off x="6532997" y="2220039"/>
        <a:ext cx="2005711" cy="1032530"/>
      </dsp:txXfrm>
    </dsp:sp>
    <dsp:sp modelId="{F4447A44-B49D-495A-AC33-2AB56DB52FCC}">
      <dsp:nvSpPr>
        <dsp:cNvPr id="12" name="Forma libre 11"/>
        <dsp:cNvSpPr/>
      </dsp:nvSpPr>
      <dsp:spPr bwMode="white">
        <a:xfrm>
          <a:off x="7535853" y="3252569"/>
          <a:ext cx="0" cy="413012"/>
        </a:xfrm>
        <a:custGeom>
          <a:avLst/>
          <a:gdLst/>
          <a:ahLst/>
          <a:cxnLst/>
          <a:pathLst>
            <a:path h="650">
              <a:moveTo>
                <a:pt x="0" y="0"/>
              </a:moveTo>
              <a:lnTo>
                <a:pt x="0" y="325"/>
              </a:lnTo>
              <a:lnTo>
                <a:pt x="0" y="325"/>
              </a:lnTo>
              <a:lnTo>
                <a:pt x="0" y="650"/>
              </a:lnTo>
            </a:path>
          </a:pathLst>
        </a:custGeom>
      </dsp:spPr>
      <dsp:style>
        <a:lnRef idx="2">
          <a:schemeClr val="accent1">
            <a:shade val="80000"/>
          </a:schemeClr>
        </a:lnRef>
        <a:fillRef idx="0">
          <a:schemeClr val="accent1"/>
        </a:fillRef>
        <a:effectRef idx="0">
          <a:scrgbClr r="0" g="0" b="0"/>
        </a:effectRef>
        <a:fontRef idx="minor"/>
      </dsp:style>
      <dsp:txXfrm>
        <a:off x="7535853" y="3252569"/>
        <a:ext cx="0" cy="413012"/>
      </dsp:txXfrm>
    </dsp:sp>
    <dsp:sp modelId="{145B6523-7815-438A-87DD-EA6522BC103A}">
      <dsp:nvSpPr>
        <dsp:cNvPr id="13" name="Rectángulo redondeado 12"/>
        <dsp:cNvSpPr/>
      </dsp:nvSpPr>
      <dsp:spPr bwMode="white">
        <a:xfrm>
          <a:off x="6640739" y="3665581"/>
          <a:ext cx="1790228" cy="103253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s-ES_tradnl" sz="1600" b="1" dirty="0">
              <a:latin typeface="Arial" panose="020B0604020202020204" pitchFamily="34" charset="0"/>
              <a:cs typeface="Arial" panose="020B0604020202020204" pitchFamily="34" charset="0"/>
            </a:rPr>
            <a:t>Líneas del Programa de doctorado</a:t>
          </a:r>
          <a:endParaRPr lang="es-ES" sz="1600" b="1" dirty="0">
            <a:latin typeface="Arial" panose="020B0604020202020204" pitchFamily="34" charset="0"/>
            <a:cs typeface="Arial" panose="020B0604020202020204" pitchFamily="34" charset="0"/>
          </a:endParaRPr>
        </a:p>
      </dsp:txBody>
      <dsp:txXfrm>
        <a:off x="6640739" y="3665581"/>
        <a:ext cx="1790228" cy="1032530"/>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upo 1"/>
      <dsp:cNvGrpSpPr/>
    </dsp:nvGrpSpPr>
    <dsp:grpSpPr>
      <a:xfrm>
        <a:off x="0" y="0"/>
        <a:ext cx="5904656" cy="5904656"/>
        <a:chOff x="0" y="0"/>
        <a:chExt cx="5904656" cy="5904656"/>
      </a:xfrm>
    </dsp:grpSpPr>
    <dsp:sp modelId="{D70C7A50-E56B-4F5D-A79C-002C802A0A53}">
      <dsp:nvSpPr>
        <dsp:cNvPr id="3" name="Óvalo 2"/>
        <dsp:cNvSpPr/>
      </dsp:nvSpPr>
      <dsp:spPr bwMode="white">
        <a:xfrm>
          <a:off x="2588918" y="1281428"/>
          <a:ext cx="3280364" cy="3280364"/>
        </a:xfrm>
        <a:prstGeom prst="ellipse">
          <a:avLst/>
        </a:prstGeom>
      </dsp:spPr>
      <dsp:style>
        <a:lnRef idx="2">
          <a:schemeClr val="lt1"/>
        </a:lnRef>
        <a:fillRef idx="1">
          <a:schemeClr val="accent1">
            <a:alpha val="50000"/>
          </a:schemeClr>
        </a:fillRef>
        <a:effectRef idx="0">
          <a:scrgbClr r="0" g="0" b="0"/>
        </a:effectRef>
        <a:fontRef idx="minor">
          <a:schemeClr val="tx1"/>
        </a:fontRef>
      </dsp:style>
      <dsp:txBody>
        <a:bodyPr lIns="30480" tIns="30480" rIns="30480"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s-VE" sz="2400" b="1" dirty="0">
              <a:solidFill>
                <a:srgbClr val="FF0000"/>
              </a:solidFill>
              <a:latin typeface="+mn-lt"/>
            </a:rPr>
            <a:t>INVESTIGACIÓN</a:t>
          </a:r>
          <a:r>
            <a:rPr lang="es-VE" sz="3200" b="1" dirty="0">
              <a:solidFill>
                <a:srgbClr val="FF0000"/>
              </a:solidFill>
              <a:latin typeface="+mn-lt"/>
            </a:rPr>
            <a:t> </a:t>
          </a:r>
          <a:r>
            <a:rPr lang="es-VE" sz="2400" b="1" dirty="0">
              <a:solidFill>
                <a:srgbClr val="FF0000"/>
              </a:solidFill>
              <a:latin typeface="+mn-lt"/>
            </a:rPr>
            <a:t>CIENTÍFICA</a:t>
          </a:r>
          <a:endParaRPr lang="es-VE" sz="2400" b="1" dirty="0">
            <a:solidFill>
              <a:srgbClr val="FF0000"/>
            </a:solidFill>
            <a:latin typeface="+mn-lt"/>
          </a:endParaRPr>
        </a:p>
        <a:p>
          <a:pPr lvl="0">
            <a:lnSpc>
              <a:spcPct val="100000"/>
            </a:lnSpc>
            <a:spcBef>
              <a:spcPct val="0"/>
            </a:spcBef>
            <a:spcAft>
              <a:spcPct val="35000"/>
            </a:spcAft>
          </a:pPr>
          <a:r>
            <a:rPr lang="es-VE" sz="2400" b="1" dirty="0">
              <a:solidFill>
                <a:srgbClr val="FF0000"/>
              </a:solidFill>
              <a:latin typeface="+mn-lt"/>
            </a:rPr>
            <a:t>(proyectos)</a:t>
          </a:r>
        </a:p>
      </dsp:txBody>
      <dsp:txXfrm>
        <a:off x="2588918" y="1281428"/>
        <a:ext cx="3280364" cy="3280364"/>
      </dsp:txXfrm>
    </dsp:sp>
    <dsp:sp modelId="{5434B913-246F-4F3E-AED6-86F3DCB88C6F}">
      <dsp:nvSpPr>
        <dsp:cNvPr id="4" name="Óvalo 3"/>
        <dsp:cNvSpPr/>
      </dsp:nvSpPr>
      <dsp:spPr bwMode="white">
        <a:xfrm>
          <a:off x="3409009" y="0"/>
          <a:ext cx="1640182" cy="1640182"/>
        </a:xfrm>
        <a:prstGeom prst="ellipse">
          <a:avLst/>
        </a:prstGeom>
      </dsp:spPr>
      <dsp:style>
        <a:lnRef idx="2">
          <a:schemeClr val="lt1"/>
        </a:lnRef>
        <a:fillRef idx="1">
          <a:schemeClr val="accent1">
            <a:alpha val="50000"/>
          </a:schemeClr>
        </a:fillRef>
        <a:effectRef idx="0">
          <a:scrgbClr r="0" g="0" b="0"/>
        </a:effectRef>
        <a:fontRef idx="minor">
          <a:schemeClr val="tx1"/>
        </a:fontRef>
      </dsp:style>
      <dsp:txBody>
        <a:bodyPr lIns="30480" tIns="30480" rIns="30480"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s-ES" sz="2400" b="1" dirty="0">
              <a:latin typeface="+mn-lt"/>
            </a:rPr>
            <a:t>Sistema de influencias de carácter científico, docente, metodológico y educativo </a:t>
          </a:r>
          <a:endParaRPr lang="es-VE" sz="2400" b="1" dirty="0">
            <a:latin typeface="+mn-lt"/>
          </a:endParaRPr>
        </a:p>
      </dsp:txBody>
      <dsp:txXfrm>
        <a:off x="3409009" y="0"/>
        <a:ext cx="1640182" cy="1640182"/>
      </dsp:txXfrm>
    </dsp:sp>
    <dsp:sp modelId="{C127D583-1647-4E62-8F22-7AEE6C8399CE}">
      <dsp:nvSpPr>
        <dsp:cNvPr id="5" name="Óvalo 4"/>
        <dsp:cNvSpPr/>
      </dsp:nvSpPr>
      <dsp:spPr bwMode="white">
        <a:xfrm>
          <a:off x="5972192" y="2132237"/>
          <a:ext cx="1640182" cy="1640182"/>
        </a:xfrm>
        <a:prstGeom prst="ellipse">
          <a:avLst/>
        </a:prstGeom>
      </dsp:spPr>
      <dsp:style>
        <a:lnRef idx="2">
          <a:schemeClr val="lt1"/>
        </a:lnRef>
        <a:fillRef idx="1">
          <a:schemeClr val="accent1">
            <a:alpha val="50000"/>
          </a:schemeClr>
        </a:fillRef>
        <a:effectRef idx="0">
          <a:scrgbClr r="0" g="0" b="0"/>
        </a:effectRef>
        <a:fontRef idx="minor">
          <a:schemeClr val="tx1"/>
        </a:fontRef>
      </dsp:style>
      <dsp:txBody>
        <a:bodyPr lIns="20320" tIns="20320" rIns="20320" bIns="203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s-ES" sz="1600" b="1" dirty="0">
              <a:latin typeface="+mn-lt"/>
            </a:rPr>
            <a:t>Cursos, seminarios, talleres de tesis, trabajos en grupos y redes, proyectos </a:t>
          </a:r>
          <a:endParaRPr lang="es-VE" sz="1600" b="1" dirty="0">
            <a:latin typeface="+mn-lt"/>
          </a:endParaRPr>
        </a:p>
      </dsp:txBody>
      <dsp:txXfrm>
        <a:off x="5972192" y="2132237"/>
        <a:ext cx="1640182" cy="1640182"/>
      </dsp:txXfrm>
    </dsp:sp>
    <dsp:sp modelId="{9BFAE95F-9DE2-4CD0-BA41-797F022624DE}">
      <dsp:nvSpPr>
        <dsp:cNvPr id="6" name="Óvalo 5"/>
        <dsp:cNvSpPr/>
      </dsp:nvSpPr>
      <dsp:spPr bwMode="white">
        <a:xfrm>
          <a:off x="3409009" y="3840457"/>
          <a:ext cx="1640182" cy="1640182"/>
        </a:xfrm>
        <a:prstGeom prst="ellipse">
          <a:avLst/>
        </a:prstGeom>
      </dsp:spPr>
      <dsp:style>
        <a:lnRef idx="2">
          <a:schemeClr val="lt1"/>
        </a:lnRef>
        <a:fillRef idx="1">
          <a:schemeClr val="accent1">
            <a:alpha val="50000"/>
          </a:schemeClr>
        </a:fillRef>
        <a:effectRef idx="0">
          <a:scrgbClr r="0" g="0" b="0"/>
        </a:effectRef>
        <a:fontRef idx="minor">
          <a:schemeClr val="tx1"/>
        </a:fontRef>
      </dsp:style>
      <dsp:txBody>
        <a:bodyPr lIns="20320" tIns="20320" rIns="20320" bIns="203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s-ES" sz="1600" b="1" dirty="0">
              <a:latin typeface="+mn-lt"/>
            </a:rPr>
            <a:t>Demostración del dominio del área de conocimiento, idioma y PSCT</a:t>
          </a:r>
          <a:endParaRPr lang="es-VE" sz="1600" b="1" dirty="0">
            <a:latin typeface="+mn-lt"/>
          </a:endParaRPr>
        </a:p>
      </dsp:txBody>
      <dsp:txXfrm>
        <a:off x="3409009" y="3840457"/>
        <a:ext cx="1640182" cy="1640182"/>
      </dsp:txXfrm>
    </dsp:sp>
    <dsp:sp modelId="{387CD8A2-DF05-43B9-B5C9-DDCA9C58DAB9}">
      <dsp:nvSpPr>
        <dsp:cNvPr id="7" name="Óvalo 6"/>
        <dsp:cNvSpPr/>
      </dsp:nvSpPr>
      <dsp:spPr bwMode="white">
        <a:xfrm>
          <a:off x="872804" y="2090283"/>
          <a:ext cx="1640182" cy="1640182"/>
        </a:xfrm>
        <a:prstGeom prst="ellipse">
          <a:avLst/>
        </a:prstGeom>
      </dsp:spPr>
      <dsp:style>
        <a:lnRef idx="2">
          <a:schemeClr val="lt1"/>
        </a:lnRef>
        <a:fillRef idx="1">
          <a:schemeClr val="accent1">
            <a:alpha val="50000"/>
          </a:schemeClr>
        </a:fillRef>
        <a:effectRef idx="0">
          <a:scrgbClr r="0" g="0" b="0"/>
        </a:effectRef>
        <a:fontRef idx="minor">
          <a:schemeClr val="tx1"/>
        </a:fontRef>
      </dsp:style>
      <dsp:txBody>
        <a:bodyPr lIns="20320" tIns="20320" rIns="20320" bIns="203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s-VE" sz="1600" b="1" dirty="0">
              <a:latin typeface="+mn-lt"/>
            </a:rPr>
            <a:t>Producción  y divulgación científica</a:t>
          </a:r>
          <a:endParaRPr lang="es-VE" sz="1600" b="1" dirty="0">
            <a:latin typeface="+mn-lt"/>
          </a:endParaRPr>
        </a:p>
        <a:p>
          <a:pPr lvl="0">
            <a:lnSpc>
              <a:spcPct val="100000"/>
            </a:lnSpc>
            <a:spcBef>
              <a:spcPct val="0"/>
            </a:spcBef>
            <a:spcAft>
              <a:spcPct val="35000"/>
            </a:spcAft>
          </a:pPr>
          <a:r>
            <a:rPr lang="es-VE" sz="1600" b="1" dirty="0">
              <a:latin typeface="+mn-lt"/>
            </a:rPr>
            <a:t>(publicaciones, </a:t>
          </a:r>
          <a:r>
            <a:rPr lang="es-ES" sz="1600" b="1" dirty="0">
              <a:latin typeface="+mn-lt"/>
            </a:rPr>
            <a:t>eventos y otras actividades) </a:t>
          </a:r>
          <a:endParaRPr lang="es-VE" sz="1600" b="1" dirty="0">
            <a:latin typeface="+mn-lt"/>
          </a:endParaRPr>
        </a:p>
      </dsp:txBody>
      <dsp:txXfrm>
        <a:off x="872804" y="2090283"/>
        <a:ext cx="1640182" cy="1640182"/>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upo 1"/>
      <dsp:cNvGrpSpPr/>
    </dsp:nvGrpSpPr>
    <dsp:grpSpPr>
      <a:xfrm>
        <a:off x="0" y="0"/>
        <a:ext cx="8263328" cy="4909139"/>
        <a:chOff x="0" y="0"/>
        <a:chExt cx="8263328" cy="4909139"/>
      </a:xfrm>
    </dsp:grpSpPr>
    <dsp:sp modelId="{5CF36155-84B2-4138-A610-0AE2C3EB6D0B}">
      <dsp:nvSpPr>
        <dsp:cNvPr id="3" name="Rectángulo redondeado 2"/>
        <dsp:cNvSpPr/>
      </dsp:nvSpPr>
      <dsp:spPr bwMode="white">
        <a:xfrm>
          <a:off x="0" y="0"/>
          <a:ext cx="8263328" cy="1534106"/>
        </a:xfrm>
        <a:prstGeom prst="roundRect">
          <a:avLst>
            <a:gd name="adj" fmla="val 10000"/>
          </a:avLst>
        </a:prstGeom>
        <a:solidFill>
          <a:schemeClr val="accent1">
            <a:lumMod val="20000"/>
            <a:lumOff val="80000"/>
          </a:schemeClr>
        </a:solidFill>
        <a:ln>
          <a:solidFill>
            <a:schemeClr val="tx1">
              <a:lumMod val="65000"/>
              <a:lumOff val="35000"/>
            </a:schemeClr>
          </a:solidFill>
        </a:ln>
      </dsp:spPr>
      <dsp:style>
        <a:lnRef idx="2">
          <a:schemeClr val="lt1"/>
        </a:lnRef>
        <a:fillRef idx="1">
          <a:schemeClr val="accent1"/>
        </a:fillRef>
        <a:effectRef idx="0">
          <a:scrgbClr r="0" g="0" b="0"/>
        </a:effectRef>
        <a:fontRef idx="minor">
          <a:schemeClr val="lt1"/>
        </a:fontRef>
      </dsp:style>
      <dsp:txBody>
        <a:bodyPr lIns="76200" tIns="76200" rIns="76200" bIns="76200" anchor="ctr"/>
        <a:lstStyle>
          <a:lvl1pPr algn="l">
            <a:defRPr sz="2500"/>
          </a:lvl1pPr>
          <a:lvl2pPr marL="171450" indent="-171450" algn="l">
            <a:defRPr sz="1900"/>
          </a:lvl2pPr>
          <a:lvl3pPr marL="342900" indent="-171450" algn="l">
            <a:defRPr sz="1900"/>
          </a:lvl3pPr>
          <a:lvl4pPr marL="514350" indent="-171450" algn="l">
            <a:defRPr sz="1900"/>
          </a:lvl4pPr>
          <a:lvl5pPr marL="685800" indent="-171450" algn="l">
            <a:defRPr sz="1900"/>
          </a:lvl5pPr>
          <a:lvl6pPr marL="857250" indent="-171450" algn="l">
            <a:defRPr sz="1900"/>
          </a:lvl6pPr>
          <a:lvl7pPr marL="1028700" indent="-171450" algn="l">
            <a:defRPr sz="1900"/>
          </a:lvl7pPr>
          <a:lvl8pPr marL="1200150" indent="-171450" algn="l">
            <a:defRPr sz="1900"/>
          </a:lvl8pPr>
          <a:lvl9pPr marL="1371600" indent="-171450" algn="l">
            <a:defRPr sz="1900"/>
          </a:lvl9pPr>
        </a:lstStyle>
        <a:p>
          <a:pPr lvl="0">
            <a:lnSpc>
              <a:spcPct val="100000"/>
            </a:lnSpc>
            <a:spcBef>
              <a:spcPct val="0"/>
            </a:spcBef>
            <a:spcAft>
              <a:spcPct val="35000"/>
            </a:spcAft>
          </a:pPr>
          <a:r>
            <a:rPr lang="es-ES" sz="2000" b="1" dirty="0">
              <a:solidFill>
                <a:schemeClr val="tx1"/>
              </a:solidFill>
              <a:latin typeface="Arial" panose="020B0604020202020204" pitchFamily="34" charset="0"/>
              <a:cs typeface="Arial" panose="020B0604020202020204" pitchFamily="34" charset="0"/>
            </a:rPr>
            <a:t>CENTRADO EN LA INVESTIGACIÒN:</a:t>
          </a:r>
          <a:endParaRPr lang="es-ES" sz="2000" b="1" dirty="0">
            <a:solidFill>
              <a:schemeClr val="tx1"/>
            </a:solidFill>
            <a:latin typeface="Arial" panose="020B0604020202020204" pitchFamily="34" charset="0"/>
            <a:cs typeface="Arial" panose="020B0604020202020204" pitchFamily="34" charset="0"/>
          </a:endParaRPr>
        </a:p>
        <a:p>
          <a:pPr lvl="0">
            <a:lnSpc>
              <a:spcPct val="100000"/>
            </a:lnSpc>
            <a:spcBef>
              <a:spcPct val="0"/>
            </a:spcBef>
            <a:spcAft>
              <a:spcPct val="35000"/>
            </a:spcAft>
          </a:pPr>
          <a:r>
            <a:rPr lang="es-ES" sz="2000" b="1" dirty="0">
              <a:solidFill>
                <a:schemeClr val="tx1"/>
              </a:solidFill>
            </a:rPr>
            <a:t>La formación del doctorando </a:t>
          </a:r>
          <a:r>
            <a:rPr lang="es-ES" sz="2000" b="0" dirty="0">
              <a:solidFill>
                <a:schemeClr val="tx1"/>
              </a:solidFill>
              <a:effectLst>
                <a:outerShdw blurRad="38100" dist="38100" dir="2700000" algn="tl">
                  <a:srgbClr val="000000">
                    <a:alpha val="43137"/>
                  </a:srgbClr>
                </a:outerShdw>
              </a:effectLst>
            </a:rPr>
            <a:t>en un grupo de investigación</a:t>
          </a:r>
          <a:r>
            <a:rPr lang="es-ES" sz="2000" b="1" dirty="0">
              <a:solidFill>
                <a:schemeClr val="tx1"/>
              </a:solidFill>
            </a:rPr>
            <a:t>, en un proyecto de las líneas del doctorado, garantizando la </a:t>
          </a:r>
          <a:r>
            <a:rPr lang="es-ES" sz="2000" b="1" dirty="0">
              <a:solidFill>
                <a:schemeClr val="tx1"/>
              </a:solidFill>
              <a:effectLst>
                <a:outerShdw blurRad="38100" dist="38100" dir="2700000" algn="tl">
                  <a:srgbClr val="000000">
                    <a:alpha val="43137"/>
                  </a:srgbClr>
                </a:outerShdw>
              </a:effectLst>
            </a:rPr>
            <a:t>integración e interacción con el grupo</a:t>
          </a:r>
          <a:r>
            <a:rPr lang="es-ES" sz="2000" b="1" dirty="0">
              <a:solidFill>
                <a:schemeClr val="tx1"/>
              </a:solidFill>
            </a:rPr>
            <a:t> y el </a:t>
          </a:r>
          <a:r>
            <a:rPr lang="es-ES" sz="2000" b="1" dirty="0">
              <a:solidFill>
                <a:schemeClr val="tx1"/>
              </a:solidFill>
              <a:effectLst>
                <a:outerShdw blurRad="38100" dist="38100" dir="2700000" algn="tl">
                  <a:srgbClr val="000000">
                    <a:alpha val="43137"/>
                  </a:srgbClr>
                </a:outerShdw>
              </a:effectLst>
            </a:rPr>
            <a:t>trabajo en redes</a:t>
          </a:r>
          <a:r>
            <a:rPr lang="es-ES" sz="2000" b="1" dirty="0">
              <a:solidFill>
                <a:schemeClr val="tx1"/>
              </a:solidFill>
            </a:rPr>
            <a:t>.</a:t>
          </a:r>
        </a:p>
      </dsp:txBody>
      <dsp:txXfrm>
        <a:off x="0" y="0"/>
        <a:ext cx="8263328" cy="1534106"/>
      </dsp:txXfrm>
    </dsp:sp>
    <dsp:sp modelId="{BD06B096-59F1-49CD-B03C-E2313E8B7DC5}">
      <dsp:nvSpPr>
        <dsp:cNvPr id="4" name="Rectángulo redondeado 3"/>
        <dsp:cNvSpPr/>
      </dsp:nvSpPr>
      <dsp:spPr bwMode="white">
        <a:xfrm>
          <a:off x="117052" y="138413"/>
          <a:ext cx="1652666" cy="1227285"/>
        </a:xfrm>
        <a:prstGeom prst="roundRect">
          <a:avLst>
            <a:gd name="adj" fmla="val 10000"/>
          </a:avLst>
        </a:prstGeom>
        <a:blipFill rotWithShape="0">
          <a:blip r:embed="rId1"/>
          <a:stretch>
            <a:fillRect/>
          </a:stretch>
        </a:blipFill>
      </dsp:spPr>
      <dsp:style>
        <a:lnRef idx="2">
          <a:schemeClr val="lt1"/>
        </a:lnRef>
        <a:fillRef idx="1">
          <a:schemeClr val="accent1">
            <a:tint val="50000"/>
          </a:schemeClr>
        </a:fillRef>
        <a:effectRef idx="0">
          <a:scrgbClr r="0" g="0" b="0"/>
        </a:effectRef>
        <a:fontRef idx="minor"/>
      </dsp:style>
      <dsp:txXfrm>
        <a:off x="117052" y="138413"/>
        <a:ext cx="1652666" cy="1227285"/>
      </dsp:txXfrm>
    </dsp:sp>
    <dsp:sp modelId="{17EC32C9-E5A4-44C9-8BC8-B2C04513A6D7}">
      <dsp:nvSpPr>
        <dsp:cNvPr id="5" name="Rectángulo redondeado 4"/>
        <dsp:cNvSpPr/>
      </dsp:nvSpPr>
      <dsp:spPr bwMode="white">
        <a:xfrm>
          <a:off x="0" y="1687517"/>
          <a:ext cx="8263328" cy="1534106"/>
        </a:xfrm>
        <a:prstGeom prst="roundRect">
          <a:avLst>
            <a:gd name="adj" fmla="val 10000"/>
          </a:avLst>
        </a:prstGeom>
        <a:solidFill>
          <a:schemeClr val="accent1">
            <a:lumMod val="20000"/>
            <a:lumOff val="80000"/>
          </a:schemeClr>
        </a:solidFill>
        <a:ln>
          <a:solidFill>
            <a:schemeClr val="tx1">
              <a:lumMod val="50000"/>
              <a:lumOff val="50000"/>
            </a:schemeClr>
          </a:solidFill>
        </a:ln>
      </dsp:spPr>
      <dsp:style>
        <a:lnRef idx="2">
          <a:schemeClr val="lt1"/>
        </a:lnRef>
        <a:fillRef idx="1">
          <a:schemeClr val="accent1"/>
        </a:fillRef>
        <a:effectRef idx="0">
          <a:scrgbClr r="0" g="0" b="0"/>
        </a:effectRef>
        <a:fontRef idx="minor">
          <a:schemeClr val="lt1"/>
        </a:fontRef>
      </dsp:style>
      <dsp:txBody>
        <a:bodyPr lIns="87630" tIns="87630" rIns="87630" bIns="87630" anchor="ctr"/>
        <a:lstStyle>
          <a:lvl1pPr algn="l">
            <a:defRPr sz="2500"/>
          </a:lvl1pPr>
          <a:lvl2pPr marL="171450" indent="-171450" algn="l">
            <a:defRPr sz="1900"/>
          </a:lvl2pPr>
          <a:lvl3pPr marL="342900" indent="-171450" algn="l">
            <a:defRPr sz="1900"/>
          </a:lvl3pPr>
          <a:lvl4pPr marL="514350" indent="-171450" algn="l">
            <a:defRPr sz="1900"/>
          </a:lvl4pPr>
          <a:lvl5pPr marL="685800" indent="-171450" algn="l">
            <a:defRPr sz="1900"/>
          </a:lvl5pPr>
          <a:lvl6pPr marL="857250" indent="-171450" algn="l">
            <a:defRPr sz="1900"/>
          </a:lvl6pPr>
          <a:lvl7pPr marL="1028700" indent="-171450" algn="l">
            <a:defRPr sz="1900"/>
          </a:lvl7pPr>
          <a:lvl8pPr marL="1200150" indent="-171450" algn="l">
            <a:defRPr sz="1900"/>
          </a:lvl8pPr>
          <a:lvl9pPr marL="1371600" indent="-171450" algn="l">
            <a:defRPr sz="1900"/>
          </a:lvl9pPr>
        </a:lstStyle>
        <a:p>
          <a:pPr lvl="0">
            <a:lnSpc>
              <a:spcPct val="100000"/>
            </a:lnSpc>
            <a:spcBef>
              <a:spcPct val="0"/>
            </a:spcBef>
            <a:spcAft>
              <a:spcPct val="35000"/>
            </a:spcAft>
          </a:pPr>
          <a:r>
            <a:rPr lang="es-ES" sz="2300" b="1" dirty="0">
              <a:solidFill>
                <a:schemeClr val="tx1"/>
              </a:solidFill>
              <a:latin typeface="Arial" panose="020B0604020202020204" pitchFamily="34" charset="0"/>
              <a:cs typeface="Arial" panose="020B0604020202020204" pitchFamily="34" charset="0"/>
            </a:rPr>
            <a:t>ESENCIALIDAD: </a:t>
          </a:r>
          <a:endParaRPr lang="es-ES" sz="2300" b="1" dirty="0">
            <a:solidFill>
              <a:schemeClr val="tx1"/>
            </a:solidFill>
            <a:latin typeface="Arial" panose="020B0604020202020204" pitchFamily="34" charset="0"/>
            <a:cs typeface="Arial" panose="020B0604020202020204" pitchFamily="34" charset="0"/>
          </a:endParaRPr>
        </a:p>
        <a:p>
          <a:pPr lvl="0">
            <a:lnSpc>
              <a:spcPct val="100000"/>
            </a:lnSpc>
            <a:spcBef>
              <a:spcPct val="0"/>
            </a:spcBef>
            <a:spcAft>
              <a:spcPct val="35000"/>
            </a:spcAft>
          </a:pPr>
          <a:r>
            <a:rPr lang="es-ES" sz="2000" b="1" dirty="0">
              <a:solidFill>
                <a:schemeClr val="tx1"/>
              </a:solidFill>
              <a:latin typeface="Arial" panose="020B0604020202020204" pitchFamily="34" charset="0"/>
              <a:cs typeface="Arial" panose="020B0604020202020204" pitchFamily="34" charset="0"/>
            </a:rPr>
            <a:t>Actividad del doctorando dirigida a lo esencial (suficiente y necesario) de su tema de investigación. </a:t>
          </a:r>
        </a:p>
      </dsp:txBody>
      <dsp:txXfrm>
        <a:off x="0" y="1687517"/>
        <a:ext cx="8263328" cy="1534106"/>
      </dsp:txXfrm>
    </dsp:sp>
    <dsp:sp modelId="{BAB4C9C9-7842-41CF-A8FA-68EA2B8701E0}">
      <dsp:nvSpPr>
        <dsp:cNvPr id="6" name="Rectángulo redondeado 5"/>
        <dsp:cNvSpPr/>
      </dsp:nvSpPr>
      <dsp:spPr bwMode="white">
        <a:xfrm>
          <a:off x="153411" y="1840927"/>
          <a:ext cx="1652666" cy="1227285"/>
        </a:xfrm>
        <a:prstGeom prst="roundRect">
          <a:avLst>
            <a:gd name="adj" fmla="val 10000"/>
          </a:avLst>
        </a:prstGeom>
        <a:blipFill rotWithShape="0">
          <a:blip r:embed="rId2"/>
          <a:stretch>
            <a:fillRect/>
          </a:stretch>
        </a:blipFill>
      </dsp:spPr>
      <dsp:style>
        <a:lnRef idx="2">
          <a:schemeClr val="lt1"/>
        </a:lnRef>
        <a:fillRef idx="1">
          <a:schemeClr val="accent1">
            <a:tint val="50000"/>
          </a:schemeClr>
        </a:fillRef>
        <a:effectRef idx="0">
          <a:scrgbClr r="0" g="0" b="0"/>
        </a:effectRef>
        <a:fontRef idx="minor"/>
      </dsp:style>
      <dsp:txXfrm>
        <a:off x="153411" y="1840927"/>
        <a:ext cx="1652666" cy="1227285"/>
      </dsp:txXfrm>
    </dsp:sp>
    <dsp:sp modelId="{2112C804-04F3-4F8B-A7CA-0B6B4DC0C535}">
      <dsp:nvSpPr>
        <dsp:cNvPr id="7" name="Rectángulo redondeado 6"/>
        <dsp:cNvSpPr/>
      </dsp:nvSpPr>
      <dsp:spPr bwMode="white">
        <a:xfrm>
          <a:off x="0" y="3375033"/>
          <a:ext cx="8263328" cy="1534106"/>
        </a:xfrm>
        <a:prstGeom prst="roundRect">
          <a:avLst>
            <a:gd name="adj" fmla="val 10000"/>
          </a:avLst>
        </a:prstGeom>
        <a:solidFill>
          <a:schemeClr val="accent1">
            <a:lumMod val="20000"/>
            <a:lumOff val="80000"/>
          </a:schemeClr>
        </a:solidFill>
        <a:ln>
          <a:solidFill>
            <a:schemeClr val="tx1">
              <a:lumMod val="50000"/>
              <a:lumOff val="50000"/>
            </a:schemeClr>
          </a:solidFill>
        </a:ln>
        <a:effectLst/>
      </dsp:spPr>
      <dsp:style>
        <a:lnRef idx="2">
          <a:schemeClr val="lt1"/>
        </a:lnRef>
        <a:fillRef idx="1">
          <a:schemeClr val="accent1"/>
        </a:fillRef>
        <a:effectRef idx="0">
          <a:scrgbClr r="0" g="0" b="0"/>
        </a:effectRef>
        <a:fontRef idx="minor">
          <a:schemeClr val="lt1"/>
        </a:fontRef>
      </dsp:style>
      <dsp:txBody>
        <a:bodyPr lIns="95250" tIns="95250" rIns="95250" bIns="95250" anchor="ctr"/>
        <a:lstStyle>
          <a:lvl1pPr algn="l">
            <a:defRPr sz="2500"/>
          </a:lvl1pPr>
          <a:lvl2pPr marL="171450" indent="-171450" algn="l">
            <a:defRPr sz="1900"/>
          </a:lvl2pPr>
          <a:lvl3pPr marL="342900" indent="-171450" algn="l">
            <a:defRPr sz="1900"/>
          </a:lvl3pPr>
          <a:lvl4pPr marL="514350" indent="-171450" algn="l">
            <a:defRPr sz="1900"/>
          </a:lvl4pPr>
          <a:lvl5pPr marL="685800" indent="-171450" algn="l">
            <a:defRPr sz="1900"/>
          </a:lvl5pPr>
          <a:lvl6pPr marL="857250" indent="-171450" algn="l">
            <a:defRPr sz="1900"/>
          </a:lvl6pPr>
          <a:lvl7pPr marL="1028700" indent="-171450" algn="l">
            <a:defRPr sz="1900"/>
          </a:lvl7pPr>
          <a:lvl8pPr marL="1200150" indent="-171450" algn="l">
            <a:defRPr sz="1900"/>
          </a:lvl8pPr>
          <a:lvl9pPr marL="1371600" indent="-171450" algn="l">
            <a:defRPr sz="1900"/>
          </a:lvl9pPr>
        </a:lstStyle>
        <a:p>
          <a:pPr lvl="0" algn="just">
            <a:lnSpc>
              <a:spcPct val="100000"/>
            </a:lnSpc>
            <a:spcBef>
              <a:spcPct val="0"/>
            </a:spcBef>
            <a:spcAft>
              <a:spcPct val="35000"/>
            </a:spcAft>
          </a:pPr>
          <a:r>
            <a:rPr lang="es-ES" b="1" dirty="0">
              <a:solidFill>
                <a:schemeClr val="tx1"/>
              </a:solidFill>
              <a:effectLst>
                <a:outerShdw blurRad="38100" dist="38100" dir="2700000" algn="tl">
                  <a:srgbClr val="000000">
                    <a:alpha val="43137"/>
                  </a:srgbClr>
                </a:outerShdw>
              </a:effectLst>
            </a:rPr>
            <a:t>FLEXIBILIDAD:</a:t>
          </a:r>
          <a:endParaRPr lang="es-ES" b="1" dirty="0">
            <a:solidFill>
              <a:schemeClr val="tx1"/>
            </a:solidFill>
            <a:effectLst>
              <a:outerShdw blurRad="38100" dist="38100" dir="2700000" algn="tl">
                <a:srgbClr val="000000">
                  <a:alpha val="43137"/>
                </a:srgbClr>
              </a:outerShdw>
            </a:effectLst>
          </a:endParaRPr>
        </a:p>
        <a:p>
          <a:pPr lvl="0" algn="just">
            <a:lnSpc>
              <a:spcPct val="100000"/>
            </a:lnSpc>
            <a:spcBef>
              <a:spcPct val="0"/>
            </a:spcBef>
            <a:spcAft>
              <a:spcPct val="35000"/>
            </a:spcAft>
          </a:pPr>
          <a:r>
            <a:rPr lang="es-ES" b="1" dirty="0">
              <a:solidFill>
                <a:schemeClr val="tx1"/>
              </a:solidFill>
              <a:effectLst/>
            </a:rPr>
            <a:t>A tono con la complejidad actual de los problemas científicos y los modos de investigar</a:t>
          </a:r>
        </a:p>
      </dsp:txBody>
      <dsp:txXfrm>
        <a:off x="0" y="3375033"/>
        <a:ext cx="8263328" cy="1534106"/>
      </dsp:txXfrm>
    </dsp:sp>
    <dsp:sp modelId="{995590DD-09BE-4A3F-ACFA-EF8F213DD0A6}">
      <dsp:nvSpPr>
        <dsp:cNvPr id="8" name="Rectángulo redondeado 7"/>
        <dsp:cNvSpPr/>
      </dsp:nvSpPr>
      <dsp:spPr bwMode="white">
        <a:xfrm>
          <a:off x="153411" y="3528444"/>
          <a:ext cx="1652666" cy="1227285"/>
        </a:xfrm>
        <a:prstGeom prst="roundRect">
          <a:avLst>
            <a:gd name="adj" fmla="val 10000"/>
          </a:avLst>
        </a:prstGeom>
        <a:blipFill rotWithShape="0">
          <a:blip r:embed="rId3"/>
          <a:stretch>
            <a:fillRect/>
          </a:stretch>
        </a:blipFill>
      </dsp:spPr>
      <dsp:style>
        <a:lnRef idx="2">
          <a:schemeClr val="lt1"/>
        </a:lnRef>
        <a:fillRef idx="1">
          <a:schemeClr val="accent1">
            <a:tint val="50000"/>
          </a:schemeClr>
        </a:fillRef>
        <a:effectRef idx="0">
          <a:scrgbClr r="0" g="0" b="0"/>
        </a:effectRef>
        <a:fontRef idx="minor"/>
      </dsp:style>
      <dsp:txXfrm>
        <a:off x="153411" y="3528444"/>
        <a:ext cx="1652666" cy="1227285"/>
      </dsp:txXfrm>
    </dsp:sp>
  </dsp:spTree>
</dsp:drawing>
</file>

<file path=ppt/diagrams/drawing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upo 1"/>
      <dsp:cNvGrpSpPr/>
    </dsp:nvGrpSpPr>
    <dsp:grpSpPr>
      <a:xfrm>
        <a:off x="0" y="0"/>
        <a:ext cx="7206175" cy="4046220"/>
        <a:chOff x="0" y="0"/>
        <a:chExt cx="7206175" cy="4046220"/>
      </a:xfrm>
    </dsp:grpSpPr>
    <dsp:sp modelId="{0E3AF63E-52F1-4FAE-BD81-9888368C42A5}">
      <dsp:nvSpPr>
        <dsp:cNvPr id="5" name="Rectángulo 4"/>
        <dsp:cNvSpPr/>
      </dsp:nvSpPr>
      <dsp:spPr bwMode="white">
        <a:xfrm>
          <a:off x="0" y="296430"/>
          <a:ext cx="7206175" cy="252000"/>
        </a:xfrm>
        <a:prstGeom prst="rect">
          <a:avLst/>
        </a:prstGeom>
      </dsp:spPr>
      <dsp:style>
        <a:lnRef idx="2">
          <a:schemeClr val="accent1"/>
        </a:lnRef>
        <a:fillRef idx="1">
          <a:schemeClr val="accent1">
            <a:alpha val="90000"/>
            <a:tint val="40000"/>
          </a:schemeClr>
        </a:fillRef>
        <a:effectRef idx="0">
          <a:scrgbClr r="0" g="0" b="0"/>
        </a:effectRef>
        <a:fontRef idx="minor"/>
      </dsp:style>
      <dsp:txBody>
        <a:bodyPr lIns="559279" tIns="208279" rIns="559279" bIns="71120" anchor="t"/>
        <a:lstStyle>
          <a:lvl1pPr algn="l">
            <a:defRPr sz="10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endParaRPr>
            <a:solidFill>
              <a:schemeClr val="dk1"/>
            </a:solidFill>
          </a:endParaRPr>
        </a:p>
      </dsp:txBody>
      <dsp:txXfrm>
        <a:off x="0" y="296430"/>
        <a:ext cx="7206175" cy="252000"/>
      </dsp:txXfrm>
    </dsp:sp>
    <dsp:sp modelId="{E13A9D03-E4A5-4166-9434-9D88290D827C}">
      <dsp:nvSpPr>
        <dsp:cNvPr id="4" name="Rectángulo redondeado 3"/>
        <dsp:cNvSpPr/>
      </dsp:nvSpPr>
      <dsp:spPr bwMode="white">
        <a:xfrm>
          <a:off x="360309" y="148830"/>
          <a:ext cx="6172384" cy="295200"/>
        </a:xfrm>
        <a:prstGeom prst="roundRect">
          <a:avLst/>
        </a:prstGeom>
      </dsp:spPr>
      <dsp:style>
        <a:lnRef idx="2">
          <a:schemeClr val="accent1">
            <a:shade val="80000"/>
          </a:schemeClr>
        </a:lnRef>
        <a:fillRef idx="1">
          <a:schemeClr val="lt1"/>
        </a:fillRef>
        <a:effectRef idx="0">
          <a:scrgbClr r="0" g="0" b="0"/>
        </a:effectRef>
        <a:fontRef idx="minor">
          <a:schemeClr val="lt1"/>
        </a:fontRef>
      </dsp:style>
      <dsp:txBody>
        <a:bodyPr lIns="190663" tIns="0" rIns="190663" bIns="0" anchor="ctr"/>
        <a:lstStyle>
          <a:lvl1pPr algn="l">
            <a:defRPr sz="1000"/>
          </a:lvl1pPr>
          <a:lvl2pPr marL="57150" indent="-57150" algn="l">
            <a:defRPr sz="700"/>
          </a:lvl2pPr>
          <a:lvl3pPr marL="114300" indent="-57150" algn="l">
            <a:defRPr sz="700"/>
          </a:lvl3pPr>
          <a:lvl4pPr marL="171450" indent="-57150" algn="l">
            <a:defRPr sz="700"/>
          </a:lvl4pPr>
          <a:lvl5pPr marL="228600" indent="-57150" algn="l">
            <a:defRPr sz="700"/>
          </a:lvl5pPr>
          <a:lvl6pPr marL="285750" indent="-57150" algn="l">
            <a:defRPr sz="700"/>
          </a:lvl6pPr>
          <a:lvl7pPr marL="342900" indent="-57150" algn="l">
            <a:defRPr sz="700"/>
          </a:lvl7pPr>
          <a:lvl8pPr marL="400050" indent="-57150" algn="l">
            <a:defRPr sz="700"/>
          </a:lvl8pPr>
          <a:lvl9pPr marL="457200" indent="-57150" algn="l">
            <a:defRPr sz="700"/>
          </a:lvl9pPr>
        </a:lstStyle>
        <a:p>
          <a:pPr marL="0" marR="0" lvl="0" indent="0" defTabSz="914400" eaLnBrk="1" fontAlgn="auto" latinLnBrk="0" hangingPunct="1">
            <a:lnSpc>
              <a:spcPct val="100000"/>
            </a:lnSpc>
            <a:spcBef>
              <a:spcPts val="0"/>
            </a:spcBef>
            <a:spcAft>
              <a:spcPts val="0"/>
            </a:spcAft>
            <a:buClrTx/>
            <a:buSzTx/>
            <a:buFontTx/>
            <a:buNone/>
          </a:pPr>
          <a:br>
            <a:rPr lang="es-ES" sz="2400" dirty="0" smtClean="0">
              <a:solidFill>
                <a:schemeClr val="tx1"/>
              </a:solidFill>
            </a:rPr>
          </a:br>
          <a:endParaRPr lang="es-ES" sz="2400" dirty="0" smtClean="0">
            <a:solidFill>
              <a:schemeClr val="tx1"/>
            </a:solidFill>
          </a:endParaRPr>
        </a:p>
        <a:p>
          <a:pPr marL="0" marR="0" lvl="0" indent="0" defTabSz="914400" eaLnBrk="1" fontAlgn="auto" latinLnBrk="0" hangingPunct="1">
            <a:lnSpc>
              <a:spcPct val="100000"/>
            </a:lnSpc>
            <a:spcBef>
              <a:spcPts val="0"/>
            </a:spcBef>
            <a:spcAft>
              <a:spcPts val="0"/>
            </a:spcAft>
            <a:buClrTx/>
            <a:buSzTx/>
            <a:buFontTx/>
            <a:buNone/>
          </a:pPr>
          <a:r>
            <a:rPr lang="es-ES" sz="2400" b="0" i="0" dirty="0" smtClean="0">
              <a:solidFill>
                <a:schemeClr val="dk1"/>
              </a:solidFill>
            </a:rPr>
            <a:t>Motricidad infantil y desarrollo</a:t>
          </a:r>
          <a:br>
            <a:rPr lang="es-ES" sz="2400" dirty="0" smtClean="0">
              <a:solidFill>
                <a:schemeClr val="dk1"/>
              </a:solidFill>
            </a:rPr>
          </a:br>
          <a:endParaRPr lang="es-ES" sz="2400" dirty="0" smtClean="0">
            <a:solidFill>
              <a:schemeClr val="dk1"/>
            </a:solidFill>
          </a:endParaRPr>
        </a:p>
        <a:p>
          <a:pPr lvl="0" defTabSz="755650">
            <a:lnSpc>
              <a:spcPct val="90000"/>
            </a:lnSpc>
            <a:spcBef>
              <a:spcPct val="0"/>
            </a:spcBef>
            <a:spcAft>
              <a:spcPct val="35000"/>
            </a:spcAft>
          </a:pPr>
          <a:endParaRPr lang="es-ES" sz="2400" dirty="0">
            <a:solidFill>
              <a:schemeClr val="tx1"/>
            </a:solidFill>
          </a:endParaRPr>
        </a:p>
      </dsp:txBody>
      <dsp:txXfrm>
        <a:off x="360309" y="148830"/>
        <a:ext cx="6172384" cy="295200"/>
      </dsp:txXfrm>
    </dsp:sp>
    <dsp:sp modelId="{43DC1816-C73F-4809-BAF7-52A2BEA74EB5}">
      <dsp:nvSpPr>
        <dsp:cNvPr id="8" name="Rectángulo 7"/>
        <dsp:cNvSpPr/>
      </dsp:nvSpPr>
      <dsp:spPr bwMode="white">
        <a:xfrm>
          <a:off x="0" y="940009"/>
          <a:ext cx="7206175" cy="252000"/>
        </a:xfrm>
        <a:prstGeom prst="rect">
          <a:avLst/>
        </a:prstGeom>
      </dsp:spPr>
      <dsp:style>
        <a:lnRef idx="2">
          <a:schemeClr val="accent1"/>
        </a:lnRef>
        <a:fillRef idx="1">
          <a:schemeClr val="accent1">
            <a:alpha val="90000"/>
            <a:tint val="40000"/>
          </a:schemeClr>
        </a:fillRef>
        <a:effectRef idx="0">
          <a:scrgbClr r="0" g="0" b="0"/>
        </a:effectRef>
        <a:fontRef idx="minor"/>
      </dsp:style>
      <dsp:txBody>
        <a:bodyPr lIns="559279" tIns="208279" rIns="559279" bIns="71120" anchor="t"/>
        <a:lstStyle>
          <a:lvl1pPr algn="l">
            <a:defRPr sz="10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endParaRPr>
            <a:solidFill>
              <a:schemeClr val="dk1"/>
            </a:solidFill>
          </a:endParaRPr>
        </a:p>
      </dsp:txBody>
      <dsp:txXfrm>
        <a:off x="0" y="940009"/>
        <a:ext cx="7206175" cy="252000"/>
      </dsp:txXfrm>
    </dsp:sp>
    <dsp:sp modelId="{C05DBCBA-9C87-43BE-B17D-4CACC9AEC525}">
      <dsp:nvSpPr>
        <dsp:cNvPr id="7" name="Rectángulo redondeado 6"/>
        <dsp:cNvSpPr/>
      </dsp:nvSpPr>
      <dsp:spPr bwMode="white">
        <a:xfrm>
          <a:off x="343152" y="602430"/>
          <a:ext cx="6863023" cy="485179"/>
        </a:xfrm>
        <a:prstGeom prst="roundRect">
          <a:avLst/>
        </a:prstGeom>
      </dsp:spPr>
      <dsp:style>
        <a:lnRef idx="2">
          <a:schemeClr val="accent1">
            <a:shade val="80000"/>
          </a:schemeClr>
        </a:lnRef>
        <a:fillRef idx="1">
          <a:schemeClr val="lt1"/>
        </a:fillRef>
        <a:effectRef idx="0">
          <a:scrgbClr r="0" g="0" b="0"/>
        </a:effectRef>
        <a:fontRef idx="minor">
          <a:schemeClr val="lt1"/>
        </a:fontRef>
      </dsp:style>
      <dsp:txBody>
        <a:bodyPr lIns="190663" tIns="0" rIns="190663" bIns="0" anchor="ctr"/>
        <a:lstStyle>
          <a:lvl1pPr algn="l">
            <a:defRPr sz="1000"/>
          </a:lvl1pPr>
          <a:lvl2pPr marL="57150" indent="-57150" algn="l">
            <a:defRPr sz="700"/>
          </a:lvl2pPr>
          <a:lvl3pPr marL="114300" indent="-57150" algn="l">
            <a:defRPr sz="700"/>
          </a:lvl3pPr>
          <a:lvl4pPr marL="171450" indent="-57150" algn="l">
            <a:defRPr sz="700"/>
          </a:lvl4pPr>
          <a:lvl5pPr marL="228600" indent="-57150" algn="l">
            <a:defRPr sz="700"/>
          </a:lvl5pPr>
          <a:lvl6pPr marL="285750" indent="-57150" algn="l">
            <a:defRPr sz="700"/>
          </a:lvl6pPr>
          <a:lvl7pPr marL="342900" indent="-57150" algn="l">
            <a:defRPr sz="700"/>
          </a:lvl7pPr>
          <a:lvl8pPr marL="400050" indent="-57150" algn="l">
            <a:defRPr sz="700"/>
          </a:lvl8pPr>
          <a:lvl9pPr marL="457200" indent="-57150" algn="l">
            <a:defRPr sz="700"/>
          </a:lvl9pPr>
        </a:lstStyle>
        <a:p>
          <a:pPr lvl="0">
            <a:lnSpc>
              <a:spcPct val="100000"/>
            </a:lnSpc>
            <a:spcBef>
              <a:spcPct val="0"/>
            </a:spcBef>
            <a:spcAft>
              <a:spcPct val="35000"/>
            </a:spcAft>
          </a:pPr>
          <a:endParaRPr lang="es-ES" sz="2400" b="0" i="0" dirty="0" smtClean="0">
            <a:solidFill>
              <a:schemeClr val="dk1"/>
            </a:solidFill>
          </a:endParaRPr>
        </a:p>
        <a:p>
          <a:pPr lvl="0">
            <a:lnSpc>
              <a:spcPct val="100000"/>
            </a:lnSpc>
            <a:spcBef>
              <a:spcPct val="0"/>
            </a:spcBef>
            <a:spcAft>
              <a:spcPct val="35000"/>
            </a:spcAft>
          </a:pPr>
          <a:r>
            <a:rPr lang="es-ES" sz="2400" b="0" i="0" dirty="0" smtClean="0">
              <a:solidFill>
                <a:schemeClr val="dk1"/>
              </a:solidFill>
            </a:rPr>
            <a:t>La Educación Física como estrategia de prevención social</a:t>
          </a:r>
          <a:br>
            <a:rPr lang="es-ES" sz="2400" dirty="0" smtClean="0">
              <a:solidFill>
                <a:schemeClr val="dk1"/>
              </a:solidFill>
            </a:rPr>
          </a:br>
          <a:endParaRPr lang="es-ES" sz="2400" dirty="0">
            <a:solidFill>
              <a:schemeClr val="dk1"/>
            </a:solidFill>
          </a:endParaRPr>
        </a:p>
      </dsp:txBody>
      <dsp:txXfrm>
        <a:off x="343152" y="602430"/>
        <a:ext cx="6863023" cy="485179"/>
      </dsp:txXfrm>
    </dsp:sp>
    <dsp:sp modelId="{BDD74B5D-FF19-4B99-8799-06BD48FABFA1}">
      <dsp:nvSpPr>
        <dsp:cNvPr id="11" name="Rectángulo 10"/>
        <dsp:cNvSpPr/>
      </dsp:nvSpPr>
      <dsp:spPr bwMode="white">
        <a:xfrm>
          <a:off x="0" y="1700136"/>
          <a:ext cx="7206175" cy="252000"/>
        </a:xfrm>
        <a:prstGeom prst="rect">
          <a:avLst/>
        </a:prstGeom>
      </dsp:spPr>
      <dsp:style>
        <a:lnRef idx="2">
          <a:schemeClr val="accent1"/>
        </a:lnRef>
        <a:fillRef idx="1">
          <a:schemeClr val="accent1">
            <a:alpha val="90000"/>
            <a:tint val="40000"/>
          </a:schemeClr>
        </a:fillRef>
        <a:effectRef idx="0">
          <a:scrgbClr r="0" g="0" b="0"/>
        </a:effectRef>
        <a:fontRef idx="minor"/>
      </dsp:style>
      <dsp:txBody>
        <a:bodyPr lIns="559279" tIns="208279" rIns="559279" bIns="71120" anchor="t"/>
        <a:lstStyle>
          <a:lvl1pPr algn="l">
            <a:defRPr sz="10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endParaRPr>
            <a:solidFill>
              <a:schemeClr val="dk1"/>
            </a:solidFill>
          </a:endParaRPr>
        </a:p>
      </dsp:txBody>
      <dsp:txXfrm>
        <a:off x="0" y="1700136"/>
        <a:ext cx="7206175" cy="252000"/>
      </dsp:txXfrm>
    </dsp:sp>
    <dsp:sp modelId="{5A23848D-3D57-4A4D-ACF2-2918CF0EC5DB}">
      <dsp:nvSpPr>
        <dsp:cNvPr id="10" name="Rectángulo redondeado 9"/>
        <dsp:cNvSpPr/>
      </dsp:nvSpPr>
      <dsp:spPr bwMode="white">
        <a:xfrm>
          <a:off x="360309" y="1321037"/>
          <a:ext cx="6262879" cy="601727"/>
        </a:xfrm>
        <a:prstGeom prst="roundRect">
          <a:avLst/>
        </a:prstGeom>
      </dsp:spPr>
      <dsp:style>
        <a:lnRef idx="2">
          <a:schemeClr val="accent1">
            <a:shade val="80000"/>
          </a:schemeClr>
        </a:lnRef>
        <a:fillRef idx="1">
          <a:schemeClr val="lt1"/>
        </a:fillRef>
        <a:effectRef idx="0">
          <a:scrgbClr r="0" g="0" b="0"/>
        </a:effectRef>
        <a:fontRef idx="minor">
          <a:schemeClr val="lt1"/>
        </a:fontRef>
      </dsp:style>
      <dsp:txBody>
        <a:bodyPr lIns="190663" tIns="0" rIns="190663" bIns="0" anchor="ctr"/>
        <a:lstStyle>
          <a:lvl1pPr algn="l">
            <a:defRPr sz="1000"/>
          </a:lvl1pPr>
          <a:lvl2pPr marL="57150" indent="-57150" algn="l">
            <a:defRPr sz="700"/>
          </a:lvl2pPr>
          <a:lvl3pPr marL="114300" indent="-57150" algn="l">
            <a:defRPr sz="700"/>
          </a:lvl3pPr>
          <a:lvl4pPr marL="171450" indent="-57150" algn="l">
            <a:defRPr sz="700"/>
          </a:lvl4pPr>
          <a:lvl5pPr marL="228600" indent="-57150" algn="l">
            <a:defRPr sz="700"/>
          </a:lvl5pPr>
          <a:lvl6pPr marL="285750" indent="-57150" algn="l">
            <a:defRPr sz="700"/>
          </a:lvl6pPr>
          <a:lvl7pPr marL="342900" indent="-57150" algn="l">
            <a:defRPr sz="700"/>
          </a:lvl7pPr>
          <a:lvl8pPr marL="400050" indent="-57150" algn="l">
            <a:defRPr sz="700"/>
          </a:lvl8pPr>
          <a:lvl9pPr marL="457200" indent="-57150" algn="l">
            <a:defRPr sz="700"/>
          </a:lvl9pPr>
        </a:lstStyle>
        <a:p>
          <a:pPr lvl="0">
            <a:lnSpc>
              <a:spcPct val="100000"/>
            </a:lnSpc>
            <a:spcBef>
              <a:spcPct val="0"/>
            </a:spcBef>
            <a:spcAft>
              <a:spcPct val="35000"/>
            </a:spcAft>
          </a:pPr>
          <a:endParaRPr lang="es-ES" sz="2400" b="0" i="0" dirty="0" smtClean="0">
            <a:solidFill>
              <a:schemeClr val="dk1"/>
            </a:solidFill>
          </a:endParaRPr>
        </a:p>
        <a:p>
          <a:pPr lvl="0">
            <a:lnSpc>
              <a:spcPct val="100000"/>
            </a:lnSpc>
            <a:spcBef>
              <a:spcPct val="0"/>
            </a:spcBef>
            <a:spcAft>
              <a:spcPct val="35000"/>
            </a:spcAft>
          </a:pPr>
          <a:r>
            <a:rPr lang="es-ES" sz="2400" b="0" i="0" dirty="0" smtClean="0">
              <a:solidFill>
                <a:schemeClr val="dk1"/>
              </a:solidFill>
            </a:rPr>
            <a:t>Metodologías para el diagnóstico y evaluación en el ámbito de la Educación Física</a:t>
          </a:r>
          <a:br>
            <a:rPr lang="es-ES" sz="2400" dirty="0" smtClean="0">
              <a:solidFill>
                <a:schemeClr val="dk1"/>
              </a:solidFill>
            </a:rPr>
          </a:br>
          <a:endParaRPr lang="es-ES" sz="2400" dirty="0">
            <a:solidFill>
              <a:schemeClr val="dk1"/>
            </a:solidFill>
          </a:endParaRPr>
        </a:p>
      </dsp:txBody>
      <dsp:txXfrm>
        <a:off x="360309" y="1321037"/>
        <a:ext cx="6262879" cy="601727"/>
      </dsp:txXfrm>
    </dsp:sp>
    <dsp:sp modelId="{4A8779E0-B818-44C3-A710-4E682F27A5D9}">
      <dsp:nvSpPr>
        <dsp:cNvPr id="14" name="Rectángulo 13"/>
        <dsp:cNvSpPr/>
      </dsp:nvSpPr>
      <dsp:spPr bwMode="white">
        <a:xfrm>
          <a:off x="0" y="2153736"/>
          <a:ext cx="7206175" cy="252000"/>
        </a:xfrm>
        <a:prstGeom prst="rect">
          <a:avLst/>
        </a:prstGeom>
      </dsp:spPr>
      <dsp:style>
        <a:lnRef idx="2">
          <a:schemeClr val="accent1"/>
        </a:lnRef>
        <a:fillRef idx="1">
          <a:schemeClr val="accent1">
            <a:alpha val="90000"/>
            <a:tint val="40000"/>
          </a:schemeClr>
        </a:fillRef>
        <a:effectRef idx="0">
          <a:scrgbClr r="0" g="0" b="0"/>
        </a:effectRef>
        <a:fontRef idx="minor"/>
      </dsp:style>
      <dsp:txBody>
        <a:bodyPr lIns="559279" tIns="208279" rIns="559279" bIns="71120" anchor="t"/>
        <a:lstStyle>
          <a:lvl1pPr algn="l">
            <a:defRPr sz="10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endParaRPr>
            <a:solidFill>
              <a:schemeClr val="dk1"/>
            </a:solidFill>
          </a:endParaRPr>
        </a:p>
      </dsp:txBody>
      <dsp:txXfrm>
        <a:off x="0" y="2153736"/>
        <a:ext cx="7206175" cy="252000"/>
      </dsp:txXfrm>
    </dsp:sp>
    <dsp:sp modelId="{59598049-04A1-444C-967F-B0D152C7536D}">
      <dsp:nvSpPr>
        <dsp:cNvPr id="13" name="Rectángulo redondeado 12"/>
        <dsp:cNvSpPr/>
      </dsp:nvSpPr>
      <dsp:spPr bwMode="white">
        <a:xfrm>
          <a:off x="343152" y="2076465"/>
          <a:ext cx="6863023" cy="295200"/>
        </a:xfrm>
        <a:prstGeom prst="roundRect">
          <a:avLst/>
        </a:prstGeom>
      </dsp:spPr>
      <dsp:style>
        <a:lnRef idx="2">
          <a:schemeClr val="accent1">
            <a:shade val="80000"/>
          </a:schemeClr>
        </a:lnRef>
        <a:fillRef idx="1">
          <a:schemeClr val="lt1"/>
        </a:fillRef>
        <a:effectRef idx="0">
          <a:scrgbClr r="0" g="0" b="0"/>
        </a:effectRef>
        <a:fontRef idx="minor">
          <a:schemeClr val="lt1"/>
        </a:fontRef>
      </dsp:style>
      <dsp:txBody>
        <a:bodyPr lIns="190663" tIns="0" rIns="190663" bIns="0" anchor="ctr"/>
        <a:lstStyle>
          <a:lvl1pPr algn="l">
            <a:defRPr sz="1000"/>
          </a:lvl1pPr>
          <a:lvl2pPr marL="57150" indent="-57150" algn="l">
            <a:defRPr sz="700"/>
          </a:lvl2pPr>
          <a:lvl3pPr marL="114300" indent="-57150" algn="l">
            <a:defRPr sz="700"/>
          </a:lvl3pPr>
          <a:lvl4pPr marL="171450" indent="-57150" algn="l">
            <a:defRPr sz="700"/>
          </a:lvl4pPr>
          <a:lvl5pPr marL="228600" indent="-57150" algn="l">
            <a:defRPr sz="700"/>
          </a:lvl5pPr>
          <a:lvl6pPr marL="285750" indent="-57150" algn="l">
            <a:defRPr sz="700"/>
          </a:lvl6pPr>
          <a:lvl7pPr marL="342900" indent="-57150" algn="l">
            <a:defRPr sz="700"/>
          </a:lvl7pPr>
          <a:lvl8pPr marL="400050" indent="-57150" algn="l">
            <a:defRPr sz="700"/>
          </a:lvl8pPr>
          <a:lvl9pPr marL="457200" indent="-57150" algn="l">
            <a:defRPr sz="700"/>
          </a:lvl9pPr>
        </a:lstStyle>
        <a:p>
          <a:pPr lvl="0">
            <a:lnSpc>
              <a:spcPct val="100000"/>
            </a:lnSpc>
            <a:spcBef>
              <a:spcPct val="0"/>
            </a:spcBef>
            <a:spcAft>
              <a:spcPct val="35000"/>
            </a:spcAft>
          </a:pPr>
          <a:endParaRPr lang="es-ES" sz="2400" b="0" i="0" dirty="0" smtClean="0">
            <a:solidFill>
              <a:schemeClr val="dk1"/>
            </a:solidFill>
          </a:endParaRPr>
        </a:p>
        <a:p>
          <a:pPr lvl="0">
            <a:lnSpc>
              <a:spcPct val="100000"/>
            </a:lnSpc>
            <a:spcBef>
              <a:spcPct val="0"/>
            </a:spcBef>
            <a:spcAft>
              <a:spcPct val="35000"/>
            </a:spcAft>
          </a:pPr>
          <a:r>
            <a:rPr lang="es-ES" sz="2400" b="0" i="0" dirty="0" smtClean="0">
              <a:solidFill>
                <a:schemeClr val="dk1"/>
              </a:solidFill>
            </a:rPr>
            <a:t>La formación y superación del profesional de la Educación Física</a:t>
          </a:r>
          <a:br>
            <a:rPr lang="es-ES" sz="2400" dirty="0" smtClean="0">
              <a:solidFill>
                <a:schemeClr val="dk1"/>
              </a:solidFill>
            </a:rPr>
          </a:br>
          <a:endParaRPr lang="es-ES" sz="2400" dirty="0">
            <a:solidFill>
              <a:schemeClr val="dk1"/>
            </a:solidFill>
          </a:endParaRPr>
        </a:p>
      </dsp:txBody>
      <dsp:txXfrm>
        <a:off x="343152" y="2076465"/>
        <a:ext cx="6863023" cy="295200"/>
      </dsp:txXfrm>
    </dsp:sp>
    <dsp:sp modelId="{CA2D613B-7E78-48F8-9880-A0EF5055BB66}">
      <dsp:nvSpPr>
        <dsp:cNvPr id="17" name="Rectángulo 16"/>
        <dsp:cNvSpPr/>
      </dsp:nvSpPr>
      <dsp:spPr bwMode="white">
        <a:xfrm>
          <a:off x="0" y="2738190"/>
          <a:ext cx="7206175" cy="252000"/>
        </a:xfrm>
        <a:prstGeom prst="rect">
          <a:avLst/>
        </a:prstGeom>
      </dsp:spPr>
      <dsp:style>
        <a:lnRef idx="2">
          <a:schemeClr val="accent1"/>
        </a:lnRef>
        <a:fillRef idx="1">
          <a:schemeClr val="accent1">
            <a:alpha val="90000"/>
            <a:tint val="40000"/>
          </a:schemeClr>
        </a:fillRef>
        <a:effectRef idx="0">
          <a:scrgbClr r="0" g="0" b="0"/>
        </a:effectRef>
        <a:fontRef idx="minor"/>
      </dsp:style>
      <dsp:txBody>
        <a:bodyPr lIns="559279" tIns="208279" rIns="559279" bIns="71120" anchor="t"/>
        <a:lstStyle>
          <a:lvl1pPr algn="l">
            <a:defRPr sz="10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endParaRPr>
            <a:solidFill>
              <a:schemeClr val="dk1"/>
            </a:solidFill>
          </a:endParaRPr>
        </a:p>
      </dsp:txBody>
      <dsp:txXfrm>
        <a:off x="0" y="2738190"/>
        <a:ext cx="7206175" cy="252000"/>
      </dsp:txXfrm>
    </dsp:sp>
    <dsp:sp modelId="{B6C6B93D-CE4F-4F89-90BE-8FDC4FA318BB}">
      <dsp:nvSpPr>
        <dsp:cNvPr id="16" name="Rectángulo redondeado 15"/>
        <dsp:cNvSpPr/>
      </dsp:nvSpPr>
      <dsp:spPr bwMode="white">
        <a:xfrm>
          <a:off x="343823" y="2503691"/>
          <a:ext cx="6862352" cy="426053"/>
        </a:xfrm>
        <a:prstGeom prst="roundRect">
          <a:avLst/>
        </a:prstGeom>
      </dsp:spPr>
      <dsp:style>
        <a:lnRef idx="2">
          <a:schemeClr val="accent1">
            <a:shade val="80000"/>
          </a:schemeClr>
        </a:lnRef>
        <a:fillRef idx="1">
          <a:schemeClr val="lt1"/>
        </a:fillRef>
        <a:effectRef idx="0">
          <a:scrgbClr r="0" g="0" b="0"/>
        </a:effectRef>
        <a:fontRef idx="minor">
          <a:schemeClr val="lt1"/>
        </a:fontRef>
      </dsp:style>
      <dsp:txBody>
        <a:bodyPr lIns="190663" tIns="0" rIns="190663" bIns="0" anchor="ctr"/>
        <a:lstStyle>
          <a:lvl1pPr algn="l">
            <a:defRPr sz="1000"/>
          </a:lvl1pPr>
          <a:lvl2pPr marL="57150" indent="-57150" algn="l">
            <a:defRPr sz="700"/>
          </a:lvl2pPr>
          <a:lvl3pPr marL="114300" indent="-57150" algn="l">
            <a:defRPr sz="700"/>
          </a:lvl3pPr>
          <a:lvl4pPr marL="171450" indent="-57150" algn="l">
            <a:defRPr sz="700"/>
          </a:lvl4pPr>
          <a:lvl5pPr marL="228600" indent="-57150" algn="l">
            <a:defRPr sz="700"/>
          </a:lvl5pPr>
          <a:lvl6pPr marL="285750" indent="-57150" algn="l">
            <a:defRPr sz="700"/>
          </a:lvl6pPr>
          <a:lvl7pPr marL="342900" indent="-57150" algn="l">
            <a:defRPr sz="700"/>
          </a:lvl7pPr>
          <a:lvl8pPr marL="400050" indent="-57150" algn="l">
            <a:defRPr sz="700"/>
          </a:lvl8pPr>
          <a:lvl9pPr marL="457200" indent="-57150" algn="l">
            <a:defRPr sz="700"/>
          </a:lvl9pPr>
        </a:lstStyle>
        <a:p>
          <a:pPr lvl="0">
            <a:lnSpc>
              <a:spcPct val="100000"/>
            </a:lnSpc>
            <a:spcBef>
              <a:spcPct val="0"/>
            </a:spcBef>
            <a:spcAft>
              <a:spcPct val="35000"/>
            </a:spcAft>
          </a:pPr>
          <a:endParaRPr lang="es-ES" sz="2400" b="0" i="0" dirty="0" smtClean="0">
            <a:solidFill>
              <a:schemeClr val="dk1"/>
            </a:solidFill>
          </a:endParaRPr>
        </a:p>
        <a:p>
          <a:pPr lvl="0">
            <a:lnSpc>
              <a:spcPct val="100000"/>
            </a:lnSpc>
            <a:spcBef>
              <a:spcPct val="0"/>
            </a:spcBef>
            <a:spcAft>
              <a:spcPct val="35000"/>
            </a:spcAft>
          </a:pPr>
          <a:r>
            <a:rPr lang="es-ES" sz="2400" b="0" i="0" dirty="0" smtClean="0">
              <a:solidFill>
                <a:schemeClr val="dk1"/>
              </a:solidFill>
            </a:rPr>
            <a:t>Estudios de ciencias aplicadas al campo de la Educación Física</a:t>
          </a:r>
          <a:br>
            <a:rPr lang="es-ES" sz="2400" dirty="0" smtClean="0">
              <a:solidFill>
                <a:schemeClr val="dk1"/>
              </a:solidFill>
            </a:rPr>
          </a:br>
          <a:endParaRPr lang="es-ES" sz="2400" dirty="0">
            <a:solidFill>
              <a:schemeClr val="dk1"/>
            </a:solidFill>
          </a:endParaRPr>
        </a:p>
      </dsp:txBody>
      <dsp:txXfrm>
        <a:off x="343823" y="2503691"/>
        <a:ext cx="6862352" cy="426053"/>
      </dsp:txXfrm>
    </dsp:sp>
    <dsp:sp modelId="{5C4EDD58-C074-4466-AB75-637B39EB4E9C}">
      <dsp:nvSpPr>
        <dsp:cNvPr id="20" name="Rectángulo 19"/>
        <dsp:cNvSpPr/>
      </dsp:nvSpPr>
      <dsp:spPr bwMode="white">
        <a:xfrm>
          <a:off x="0" y="3191790"/>
          <a:ext cx="7206175" cy="252000"/>
        </a:xfrm>
        <a:prstGeom prst="rect">
          <a:avLst/>
        </a:prstGeom>
      </dsp:spPr>
      <dsp:style>
        <a:lnRef idx="2">
          <a:schemeClr val="accent1"/>
        </a:lnRef>
        <a:fillRef idx="1">
          <a:schemeClr val="accent1">
            <a:alpha val="90000"/>
            <a:tint val="40000"/>
          </a:schemeClr>
        </a:fillRef>
        <a:effectRef idx="0">
          <a:scrgbClr r="0" g="0" b="0"/>
        </a:effectRef>
        <a:fontRef idx="minor"/>
      </dsp:style>
      <dsp:txBody>
        <a:bodyPr lIns="559279" tIns="208279" rIns="559279" bIns="71120" anchor="t"/>
        <a:lstStyle>
          <a:lvl1pPr algn="l">
            <a:defRPr sz="10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endParaRPr>
            <a:solidFill>
              <a:schemeClr val="dk1"/>
            </a:solidFill>
          </a:endParaRPr>
        </a:p>
      </dsp:txBody>
      <dsp:txXfrm>
        <a:off x="0" y="3191790"/>
        <a:ext cx="7206175" cy="252000"/>
      </dsp:txXfrm>
    </dsp:sp>
    <dsp:sp modelId="{A901D616-59D0-4116-8BD1-3A33D32BCBAA}">
      <dsp:nvSpPr>
        <dsp:cNvPr id="19" name="Rectángulo redondeado 18"/>
        <dsp:cNvSpPr/>
      </dsp:nvSpPr>
      <dsp:spPr bwMode="white">
        <a:xfrm>
          <a:off x="360309" y="3044190"/>
          <a:ext cx="4246563" cy="295200"/>
        </a:xfrm>
        <a:prstGeom prst="roundRect">
          <a:avLst/>
        </a:prstGeom>
      </dsp:spPr>
      <dsp:style>
        <a:lnRef idx="2">
          <a:schemeClr val="accent1">
            <a:shade val="80000"/>
          </a:schemeClr>
        </a:lnRef>
        <a:fillRef idx="1">
          <a:schemeClr val="lt1"/>
        </a:fillRef>
        <a:effectRef idx="0">
          <a:scrgbClr r="0" g="0" b="0"/>
        </a:effectRef>
        <a:fontRef idx="minor">
          <a:schemeClr val="lt1"/>
        </a:fontRef>
      </dsp:style>
      <dsp:txBody>
        <a:bodyPr lIns="190663" tIns="0" rIns="190663" bIns="0" anchor="ctr"/>
        <a:lstStyle>
          <a:lvl1pPr algn="l">
            <a:defRPr sz="1000"/>
          </a:lvl1pPr>
          <a:lvl2pPr marL="57150" indent="-57150" algn="l">
            <a:defRPr sz="700"/>
          </a:lvl2pPr>
          <a:lvl3pPr marL="114300" indent="-57150" algn="l">
            <a:defRPr sz="700"/>
          </a:lvl3pPr>
          <a:lvl4pPr marL="171450" indent="-57150" algn="l">
            <a:defRPr sz="700"/>
          </a:lvl4pPr>
          <a:lvl5pPr marL="228600" indent="-57150" algn="l">
            <a:defRPr sz="700"/>
          </a:lvl5pPr>
          <a:lvl6pPr marL="285750" indent="-57150" algn="l">
            <a:defRPr sz="700"/>
          </a:lvl6pPr>
          <a:lvl7pPr marL="342900" indent="-57150" algn="l">
            <a:defRPr sz="700"/>
          </a:lvl7pPr>
          <a:lvl8pPr marL="400050" indent="-57150" algn="l">
            <a:defRPr sz="700"/>
          </a:lvl8pPr>
          <a:lvl9pPr marL="457200" indent="-57150" algn="l">
            <a:defRPr sz="700"/>
          </a:lvl9pPr>
        </a:lstStyle>
        <a:p>
          <a:pPr lvl="0">
            <a:lnSpc>
              <a:spcPct val="100000"/>
            </a:lnSpc>
            <a:spcBef>
              <a:spcPct val="0"/>
            </a:spcBef>
            <a:spcAft>
              <a:spcPct val="35000"/>
            </a:spcAft>
          </a:pPr>
          <a:endParaRPr lang="es-ES" sz="2400" b="0" i="0" dirty="0" smtClean="0">
            <a:solidFill>
              <a:schemeClr val="dk1"/>
            </a:solidFill>
          </a:endParaRPr>
        </a:p>
        <a:p>
          <a:pPr lvl="0">
            <a:lnSpc>
              <a:spcPct val="100000"/>
            </a:lnSpc>
            <a:spcBef>
              <a:spcPct val="0"/>
            </a:spcBef>
            <a:spcAft>
              <a:spcPct val="35000"/>
            </a:spcAft>
          </a:pPr>
          <a:r>
            <a:rPr lang="es-ES" sz="2400" b="0" i="0" dirty="0" smtClean="0">
              <a:solidFill>
                <a:schemeClr val="dk1"/>
              </a:solidFill>
            </a:rPr>
            <a:t>Deporte para todos, su gestión y calidad</a:t>
          </a:r>
          <a:br>
            <a:rPr lang="es-ES" sz="2400" dirty="0" smtClean="0">
              <a:solidFill>
                <a:schemeClr val="dk1"/>
              </a:solidFill>
            </a:rPr>
          </a:br>
          <a:endParaRPr lang="es-ES" sz="2400" dirty="0">
            <a:solidFill>
              <a:schemeClr val="dk1"/>
            </a:solidFill>
          </a:endParaRPr>
        </a:p>
      </dsp:txBody>
      <dsp:txXfrm>
        <a:off x="360309" y="3044190"/>
        <a:ext cx="4246563" cy="295200"/>
      </dsp:txXfrm>
    </dsp:sp>
    <dsp:sp modelId="{4D733AB9-0A70-44D3-A216-1C6AAFF1AB25}">
      <dsp:nvSpPr>
        <dsp:cNvPr id="23" name="Rectángulo 22"/>
        <dsp:cNvSpPr/>
      </dsp:nvSpPr>
      <dsp:spPr bwMode="white">
        <a:xfrm>
          <a:off x="0" y="3645390"/>
          <a:ext cx="7206175" cy="252000"/>
        </a:xfrm>
        <a:prstGeom prst="rect">
          <a:avLst/>
        </a:prstGeom>
      </dsp:spPr>
      <dsp:style>
        <a:lnRef idx="2">
          <a:schemeClr val="accent1"/>
        </a:lnRef>
        <a:fillRef idx="1">
          <a:schemeClr val="accent1">
            <a:alpha val="90000"/>
            <a:tint val="40000"/>
          </a:schemeClr>
        </a:fillRef>
        <a:effectRef idx="0">
          <a:scrgbClr r="0" g="0" b="0"/>
        </a:effectRef>
        <a:fontRef idx="minor"/>
      </dsp:style>
      <dsp:txBody>
        <a:bodyPr lIns="559279" tIns="208279" rIns="559279" bIns="71120" anchor="t"/>
        <a:lstStyle>
          <a:lvl1pPr algn="l">
            <a:defRPr sz="10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endParaRPr>
            <a:solidFill>
              <a:schemeClr val="dk1"/>
            </a:solidFill>
          </a:endParaRPr>
        </a:p>
      </dsp:txBody>
      <dsp:txXfrm>
        <a:off x="0" y="3645390"/>
        <a:ext cx="7206175" cy="252000"/>
      </dsp:txXfrm>
    </dsp:sp>
    <dsp:sp modelId="{A1687C95-FBAB-4C94-87CF-ED6D719177C7}">
      <dsp:nvSpPr>
        <dsp:cNvPr id="22" name="Rectángulo redondeado 21"/>
        <dsp:cNvSpPr/>
      </dsp:nvSpPr>
      <dsp:spPr bwMode="white">
        <a:xfrm>
          <a:off x="360309" y="3497790"/>
          <a:ext cx="3433670" cy="295200"/>
        </a:xfrm>
        <a:prstGeom prst="roundRect">
          <a:avLst/>
        </a:prstGeom>
      </dsp:spPr>
      <dsp:style>
        <a:lnRef idx="2">
          <a:schemeClr val="accent1">
            <a:shade val="80000"/>
          </a:schemeClr>
        </a:lnRef>
        <a:fillRef idx="1">
          <a:schemeClr val="lt1"/>
        </a:fillRef>
        <a:effectRef idx="0">
          <a:scrgbClr r="0" g="0" b="0"/>
        </a:effectRef>
        <a:fontRef idx="minor">
          <a:schemeClr val="lt1"/>
        </a:fontRef>
      </dsp:style>
      <dsp:txBody>
        <a:bodyPr lIns="190663" tIns="0" rIns="190663" bIns="0" anchor="ctr"/>
        <a:lstStyle>
          <a:lvl1pPr algn="l">
            <a:defRPr sz="1000"/>
          </a:lvl1pPr>
          <a:lvl2pPr marL="57150" indent="-57150" algn="l">
            <a:defRPr sz="700"/>
          </a:lvl2pPr>
          <a:lvl3pPr marL="114300" indent="-57150" algn="l">
            <a:defRPr sz="700"/>
          </a:lvl3pPr>
          <a:lvl4pPr marL="171450" indent="-57150" algn="l">
            <a:defRPr sz="700"/>
          </a:lvl4pPr>
          <a:lvl5pPr marL="228600" indent="-57150" algn="l">
            <a:defRPr sz="700"/>
          </a:lvl5pPr>
          <a:lvl6pPr marL="285750" indent="-57150" algn="l">
            <a:defRPr sz="700"/>
          </a:lvl6pPr>
          <a:lvl7pPr marL="342900" indent="-57150" algn="l">
            <a:defRPr sz="700"/>
          </a:lvl7pPr>
          <a:lvl8pPr marL="400050" indent="-57150" algn="l">
            <a:defRPr sz="700"/>
          </a:lvl8pPr>
          <a:lvl9pPr marL="457200" indent="-57150" algn="l">
            <a:defRPr sz="700"/>
          </a:lvl9pPr>
        </a:lstStyle>
        <a:p>
          <a:pPr lvl="0">
            <a:lnSpc>
              <a:spcPct val="100000"/>
            </a:lnSpc>
            <a:spcBef>
              <a:spcPct val="0"/>
            </a:spcBef>
            <a:spcAft>
              <a:spcPct val="35000"/>
            </a:spcAft>
          </a:pPr>
          <a:endParaRPr lang="es-ES" sz="2400" b="0" i="0" dirty="0" smtClean="0">
            <a:solidFill>
              <a:schemeClr val="dk1"/>
            </a:solidFill>
          </a:endParaRPr>
        </a:p>
        <a:p>
          <a:pPr lvl="0">
            <a:lnSpc>
              <a:spcPct val="100000"/>
            </a:lnSpc>
            <a:spcBef>
              <a:spcPct val="0"/>
            </a:spcBef>
            <a:spcAft>
              <a:spcPct val="35000"/>
            </a:spcAft>
          </a:pPr>
          <a:r>
            <a:rPr lang="es-ES" sz="2400" b="0" i="0" dirty="0" smtClean="0">
              <a:solidFill>
                <a:schemeClr val="dk1"/>
              </a:solidFill>
            </a:rPr>
            <a:t>La Educación Física para las NEE</a:t>
          </a:r>
          <a:br>
            <a:rPr lang="es-ES" sz="2400" dirty="0" smtClean="0">
              <a:solidFill>
                <a:schemeClr val="dk1"/>
              </a:solidFill>
            </a:rPr>
          </a:br>
          <a:endParaRPr lang="es-ES" sz="2400" dirty="0">
            <a:solidFill>
              <a:schemeClr val="dk1"/>
            </a:solidFill>
          </a:endParaRPr>
        </a:p>
      </dsp:txBody>
      <dsp:txXfrm>
        <a:off x="360309" y="3497790"/>
        <a:ext cx="3433670" cy="295200"/>
      </dsp:txXfrm>
    </dsp:sp>
    <dsp:sp modelId="{DB3782AB-0EB5-4BE7-B88E-4EBDE3F09A65}">
      <dsp:nvSpPr>
        <dsp:cNvPr id="3" name="Rectángulo 2" hidden="1"/>
        <dsp:cNvSpPr/>
      </dsp:nvSpPr>
      <dsp:spPr>
        <a:xfrm>
          <a:off x="0" y="148830"/>
          <a:ext cx="360309" cy="295200"/>
        </a:xfrm>
        <a:prstGeom prst="rect">
          <a:avLst/>
        </a:prstGeom>
      </dsp:spPr>
      <dsp:txXfrm>
        <a:off x="0" y="148830"/>
        <a:ext cx="360309" cy="295200"/>
      </dsp:txXfrm>
    </dsp:sp>
    <dsp:sp modelId="{03C7E3D7-BA1F-47C2-A945-7CC32C1811DB}">
      <dsp:nvSpPr>
        <dsp:cNvPr id="6" name="Rectángulo 5" hidden="1"/>
        <dsp:cNvSpPr/>
      </dsp:nvSpPr>
      <dsp:spPr>
        <a:xfrm>
          <a:off x="0" y="602430"/>
          <a:ext cx="343152" cy="485179"/>
        </a:xfrm>
        <a:prstGeom prst="rect">
          <a:avLst/>
        </a:prstGeom>
      </dsp:spPr>
      <dsp:txXfrm>
        <a:off x="0" y="602430"/>
        <a:ext cx="343152" cy="485179"/>
      </dsp:txXfrm>
    </dsp:sp>
    <dsp:sp modelId="{2D759909-36A6-4CDF-97F7-55A2DF0844B4}">
      <dsp:nvSpPr>
        <dsp:cNvPr id="9" name="Rectángulo 8" hidden="1"/>
        <dsp:cNvSpPr/>
      </dsp:nvSpPr>
      <dsp:spPr>
        <a:xfrm>
          <a:off x="0" y="1246009"/>
          <a:ext cx="360309" cy="601727"/>
        </a:xfrm>
        <a:prstGeom prst="rect">
          <a:avLst/>
        </a:prstGeom>
      </dsp:spPr>
      <dsp:txXfrm>
        <a:off x="0" y="1246009"/>
        <a:ext cx="360309" cy="601727"/>
      </dsp:txXfrm>
    </dsp:sp>
    <dsp:sp modelId="{BD19C3AA-B432-4243-9C07-3912B58B479F}">
      <dsp:nvSpPr>
        <dsp:cNvPr id="12" name="Rectángulo 11" hidden="1"/>
        <dsp:cNvSpPr/>
      </dsp:nvSpPr>
      <dsp:spPr>
        <a:xfrm>
          <a:off x="0" y="2006136"/>
          <a:ext cx="343152" cy="295200"/>
        </a:xfrm>
        <a:prstGeom prst="rect">
          <a:avLst/>
        </a:prstGeom>
      </dsp:spPr>
      <dsp:txXfrm>
        <a:off x="0" y="2006136"/>
        <a:ext cx="343152" cy="295200"/>
      </dsp:txXfrm>
    </dsp:sp>
    <dsp:sp modelId="{60AC011B-D875-4A5D-8617-28CBCDB15325}">
      <dsp:nvSpPr>
        <dsp:cNvPr id="15" name="Rectángulo 14" hidden="1"/>
        <dsp:cNvSpPr/>
      </dsp:nvSpPr>
      <dsp:spPr>
        <a:xfrm>
          <a:off x="0" y="2459736"/>
          <a:ext cx="343823" cy="426053"/>
        </a:xfrm>
        <a:prstGeom prst="rect">
          <a:avLst/>
        </a:prstGeom>
      </dsp:spPr>
      <dsp:txXfrm>
        <a:off x="0" y="2459736"/>
        <a:ext cx="343823" cy="426053"/>
      </dsp:txXfrm>
    </dsp:sp>
    <dsp:sp modelId="{4DD876D5-01AF-41D1-85EB-7F0AB6FEE1BD}">
      <dsp:nvSpPr>
        <dsp:cNvPr id="18" name="Rectángulo 17" hidden="1"/>
        <dsp:cNvSpPr/>
      </dsp:nvSpPr>
      <dsp:spPr>
        <a:xfrm>
          <a:off x="0" y="3044190"/>
          <a:ext cx="360309" cy="295200"/>
        </a:xfrm>
        <a:prstGeom prst="rect">
          <a:avLst/>
        </a:prstGeom>
      </dsp:spPr>
      <dsp:txXfrm>
        <a:off x="0" y="3044190"/>
        <a:ext cx="360309" cy="295200"/>
      </dsp:txXfrm>
    </dsp:sp>
    <dsp:sp modelId="{96833A41-F6CF-4EED-9839-E9F8C9B5F14C}">
      <dsp:nvSpPr>
        <dsp:cNvPr id="21" name="Rectángulo 20" hidden="1"/>
        <dsp:cNvSpPr/>
      </dsp:nvSpPr>
      <dsp:spPr>
        <a:xfrm>
          <a:off x="0" y="3497790"/>
          <a:ext cx="360309" cy="295200"/>
        </a:xfrm>
        <a:prstGeom prst="rect">
          <a:avLst/>
        </a:prstGeom>
      </dsp:spPr>
      <dsp:txXfrm>
        <a:off x="0" y="3497790"/>
        <a:ext cx="360309" cy="295200"/>
      </dsp:txXfrm>
    </dsp:sp>
  </dsp:spTree>
</dsp:drawing>
</file>

<file path=ppt/diagrams/drawing6.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upo 1"/>
      <dsp:cNvGrpSpPr/>
    </dsp:nvGrpSpPr>
    <dsp:grpSpPr>
      <a:xfrm>
        <a:off x="0" y="0"/>
        <a:ext cx="7607105" cy="4046220"/>
        <a:chOff x="0" y="0"/>
        <a:chExt cx="7607105" cy="4046220"/>
      </a:xfrm>
    </dsp:grpSpPr>
    <dsp:sp modelId="{0E3AF63E-52F1-4FAE-BD81-9888368C42A5}">
      <dsp:nvSpPr>
        <dsp:cNvPr id="5" name="Rectángulo 4"/>
        <dsp:cNvSpPr/>
      </dsp:nvSpPr>
      <dsp:spPr bwMode="white">
        <a:xfrm>
          <a:off x="0" y="225863"/>
          <a:ext cx="7607105" cy="252000"/>
        </a:xfrm>
        <a:prstGeom prst="rect">
          <a:avLst/>
        </a:prstGeom>
      </dsp:spPr>
      <dsp:style>
        <a:lnRef idx="2">
          <a:schemeClr val="accent1"/>
        </a:lnRef>
        <a:fillRef idx="1">
          <a:schemeClr val="accent1">
            <a:alpha val="90000"/>
            <a:tint val="40000"/>
          </a:schemeClr>
        </a:fillRef>
        <a:effectRef idx="0">
          <a:scrgbClr r="0" g="0" b="0"/>
        </a:effectRef>
        <a:fontRef idx="minor"/>
      </dsp:style>
      <dsp:txBody>
        <a:bodyPr lIns="590395" tIns="208279" rIns="590395" bIns="71120" anchor="t"/>
        <a:lstStyle>
          <a:lvl1pPr algn="l">
            <a:defRPr sz="10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endParaRPr>
            <a:solidFill>
              <a:schemeClr val="dk1"/>
            </a:solidFill>
          </a:endParaRPr>
        </a:p>
      </dsp:txBody>
      <dsp:txXfrm>
        <a:off x="0" y="225863"/>
        <a:ext cx="7607105" cy="252000"/>
      </dsp:txXfrm>
    </dsp:sp>
    <dsp:sp modelId="{E13A9D03-E4A5-4166-9434-9D88290D827C}">
      <dsp:nvSpPr>
        <dsp:cNvPr id="4" name="Rectángulo redondeado 3"/>
        <dsp:cNvSpPr/>
      </dsp:nvSpPr>
      <dsp:spPr bwMode="white">
        <a:xfrm>
          <a:off x="380355" y="78263"/>
          <a:ext cx="6515797" cy="295200"/>
        </a:xfrm>
        <a:prstGeom prst="roundRect">
          <a:avLst/>
        </a:prstGeom>
      </dsp:spPr>
      <dsp:style>
        <a:lnRef idx="2">
          <a:schemeClr val="accent1">
            <a:shade val="80000"/>
          </a:schemeClr>
        </a:lnRef>
        <a:fillRef idx="1">
          <a:schemeClr val="lt1"/>
        </a:fillRef>
        <a:effectRef idx="0">
          <a:scrgbClr r="0" g="0" b="0"/>
        </a:effectRef>
        <a:fontRef idx="minor">
          <a:schemeClr val="lt1"/>
        </a:fontRef>
      </dsp:style>
      <dsp:txBody>
        <a:bodyPr lIns="201271" tIns="0" rIns="201271" bIns="0" anchor="ctr"/>
        <a:lstStyle>
          <a:lvl1pPr algn="l">
            <a:defRPr sz="1000"/>
          </a:lvl1pPr>
          <a:lvl2pPr marL="57150" indent="-57150" algn="l">
            <a:defRPr sz="700"/>
          </a:lvl2pPr>
          <a:lvl3pPr marL="114300" indent="-57150" algn="l">
            <a:defRPr sz="700"/>
          </a:lvl3pPr>
          <a:lvl4pPr marL="171450" indent="-57150" algn="l">
            <a:defRPr sz="700"/>
          </a:lvl4pPr>
          <a:lvl5pPr marL="228600" indent="-57150" algn="l">
            <a:defRPr sz="700"/>
          </a:lvl5pPr>
          <a:lvl6pPr marL="285750" indent="-57150" algn="l">
            <a:defRPr sz="700"/>
          </a:lvl6pPr>
          <a:lvl7pPr marL="342900" indent="-57150" algn="l">
            <a:defRPr sz="700"/>
          </a:lvl7pPr>
          <a:lvl8pPr marL="400050" indent="-57150" algn="l">
            <a:defRPr sz="700"/>
          </a:lvl8pPr>
          <a:lvl9pPr marL="457200" indent="-57150" algn="l">
            <a:defRPr sz="700"/>
          </a:lvl9pPr>
        </a:lstStyle>
        <a:p>
          <a:pPr marL="0" marR="0" lvl="0" indent="0" defTabSz="914400" eaLnBrk="1" fontAlgn="auto" latinLnBrk="0" hangingPunct="1">
            <a:lnSpc>
              <a:spcPct val="100000"/>
            </a:lnSpc>
            <a:spcBef>
              <a:spcPts val="0"/>
            </a:spcBef>
            <a:spcAft>
              <a:spcPts val="0"/>
            </a:spcAft>
            <a:buClrTx/>
            <a:buSzTx/>
            <a:buFontTx/>
            <a:buNone/>
          </a:pPr>
          <a:br>
            <a:rPr lang="es-ES" sz="2400" dirty="0" smtClean="0">
              <a:solidFill>
                <a:schemeClr val="tx1"/>
              </a:solidFill>
            </a:rPr>
          </a:br>
          <a:r>
            <a:rPr lang="es-ES" sz="2400" b="0" i="0" dirty="0" smtClean="0">
              <a:solidFill>
                <a:schemeClr val="dk1"/>
              </a:solidFill>
            </a:rPr>
            <a:t>Proceso de enseñanza-aprendizaje  de la Educación Física</a:t>
          </a:r>
          <a:endParaRPr lang="es-ES" sz="2400" dirty="0" smtClean="0">
            <a:solidFill>
              <a:schemeClr val="dk1"/>
            </a:solidFill>
          </a:endParaRPr>
        </a:p>
        <a:p>
          <a:pPr lvl="0" defTabSz="755650">
            <a:lnSpc>
              <a:spcPct val="90000"/>
            </a:lnSpc>
            <a:spcBef>
              <a:spcPct val="0"/>
            </a:spcBef>
            <a:spcAft>
              <a:spcPct val="35000"/>
            </a:spcAft>
          </a:pPr>
          <a:endParaRPr lang="es-ES" sz="2400" dirty="0">
            <a:solidFill>
              <a:schemeClr val="tx1"/>
            </a:solidFill>
          </a:endParaRPr>
        </a:p>
      </dsp:txBody>
      <dsp:txXfrm>
        <a:off x="380355" y="78263"/>
        <a:ext cx="6515797" cy="295200"/>
      </dsp:txXfrm>
    </dsp:sp>
    <dsp:sp modelId="{43DC1816-C73F-4809-BAF7-52A2BEA74EB5}">
      <dsp:nvSpPr>
        <dsp:cNvPr id="8" name="Rectángulo 7"/>
        <dsp:cNvSpPr/>
      </dsp:nvSpPr>
      <dsp:spPr bwMode="white">
        <a:xfrm>
          <a:off x="0" y="869442"/>
          <a:ext cx="7607105" cy="252000"/>
        </a:xfrm>
        <a:prstGeom prst="rect">
          <a:avLst/>
        </a:prstGeom>
      </dsp:spPr>
      <dsp:style>
        <a:lnRef idx="2">
          <a:schemeClr val="accent1"/>
        </a:lnRef>
        <a:fillRef idx="1">
          <a:schemeClr val="accent1">
            <a:alpha val="90000"/>
            <a:tint val="40000"/>
          </a:schemeClr>
        </a:fillRef>
        <a:effectRef idx="0">
          <a:scrgbClr r="0" g="0" b="0"/>
        </a:effectRef>
        <a:fontRef idx="minor"/>
      </dsp:style>
      <dsp:txBody>
        <a:bodyPr lIns="590395" tIns="208279" rIns="590395" bIns="71120" anchor="t"/>
        <a:lstStyle>
          <a:lvl1pPr algn="l">
            <a:defRPr sz="10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endParaRPr>
            <a:solidFill>
              <a:schemeClr val="dk1"/>
            </a:solidFill>
          </a:endParaRPr>
        </a:p>
      </dsp:txBody>
      <dsp:txXfrm>
        <a:off x="0" y="869442"/>
        <a:ext cx="7607105" cy="252000"/>
      </dsp:txXfrm>
    </dsp:sp>
    <dsp:sp modelId="{C05DBCBA-9C87-43BE-B17D-4CACC9AEC525}">
      <dsp:nvSpPr>
        <dsp:cNvPr id="7" name="Rectángulo redondeado 6"/>
        <dsp:cNvSpPr/>
      </dsp:nvSpPr>
      <dsp:spPr bwMode="white">
        <a:xfrm>
          <a:off x="362243" y="531863"/>
          <a:ext cx="7244862" cy="485179"/>
        </a:xfrm>
        <a:prstGeom prst="roundRect">
          <a:avLst/>
        </a:prstGeom>
      </dsp:spPr>
      <dsp:style>
        <a:lnRef idx="2">
          <a:schemeClr val="accent1">
            <a:shade val="80000"/>
          </a:schemeClr>
        </a:lnRef>
        <a:fillRef idx="1">
          <a:schemeClr val="lt1"/>
        </a:fillRef>
        <a:effectRef idx="0">
          <a:scrgbClr r="0" g="0" b="0"/>
        </a:effectRef>
        <a:fontRef idx="minor">
          <a:schemeClr val="lt1"/>
        </a:fontRef>
      </dsp:style>
      <dsp:txBody>
        <a:bodyPr lIns="201271" tIns="0" rIns="201271" bIns="0" anchor="ctr"/>
        <a:lstStyle>
          <a:lvl1pPr algn="l">
            <a:defRPr sz="1000"/>
          </a:lvl1pPr>
          <a:lvl2pPr marL="57150" indent="-57150" algn="l">
            <a:defRPr sz="700"/>
          </a:lvl2pPr>
          <a:lvl3pPr marL="114300" indent="-57150" algn="l">
            <a:defRPr sz="700"/>
          </a:lvl3pPr>
          <a:lvl4pPr marL="171450" indent="-57150" algn="l">
            <a:defRPr sz="700"/>
          </a:lvl4pPr>
          <a:lvl5pPr marL="228600" indent="-57150" algn="l">
            <a:defRPr sz="700"/>
          </a:lvl5pPr>
          <a:lvl6pPr marL="285750" indent="-57150" algn="l">
            <a:defRPr sz="700"/>
          </a:lvl6pPr>
          <a:lvl7pPr marL="342900" indent="-57150" algn="l">
            <a:defRPr sz="700"/>
          </a:lvl7pPr>
          <a:lvl8pPr marL="400050" indent="-57150" algn="l">
            <a:defRPr sz="700"/>
          </a:lvl8pPr>
          <a:lvl9pPr marL="457200" indent="-57150" algn="l">
            <a:defRPr sz="700"/>
          </a:lvl9pPr>
        </a:lstStyle>
        <a:p>
          <a:pPr lvl="0">
            <a:lnSpc>
              <a:spcPct val="100000"/>
            </a:lnSpc>
            <a:spcBef>
              <a:spcPct val="0"/>
            </a:spcBef>
            <a:spcAft>
              <a:spcPct val="35000"/>
            </a:spcAft>
          </a:pPr>
          <a:r>
            <a:rPr lang="es-ES" sz="2400" b="0" i="0" dirty="0" smtClean="0">
              <a:solidFill>
                <a:schemeClr val="dk1"/>
              </a:solidFill>
            </a:rPr>
            <a:t>La </a:t>
          </a:r>
          <a:r>
            <a:rPr lang="es-ES" sz="2400" b="0" i="0" dirty="0" smtClean="0">
              <a:solidFill>
                <a:schemeClr val="dk1"/>
              </a:solidFill>
            </a:rPr>
            <a:t>Educación Física </a:t>
          </a:r>
          <a:r>
            <a:rPr lang="es-ES" sz="2400" b="0" i="0" dirty="0" smtClean="0">
              <a:solidFill>
                <a:schemeClr val="dk1"/>
              </a:solidFill>
            </a:rPr>
            <a:t>escolar </a:t>
          </a:r>
          <a:endParaRPr lang="es-ES" sz="2400" dirty="0">
            <a:solidFill>
              <a:schemeClr val="dk1"/>
            </a:solidFill>
          </a:endParaRPr>
        </a:p>
      </dsp:txBody>
      <dsp:txXfrm>
        <a:off x="362243" y="531863"/>
        <a:ext cx="7244862" cy="485179"/>
      </dsp:txXfrm>
    </dsp:sp>
    <dsp:sp modelId="{BDD74B5D-FF19-4B99-8799-06BD48FABFA1}">
      <dsp:nvSpPr>
        <dsp:cNvPr id="11" name="Rectángulo 10"/>
        <dsp:cNvSpPr/>
      </dsp:nvSpPr>
      <dsp:spPr bwMode="white">
        <a:xfrm>
          <a:off x="0" y="1629569"/>
          <a:ext cx="7607105" cy="252000"/>
        </a:xfrm>
        <a:prstGeom prst="rect">
          <a:avLst/>
        </a:prstGeom>
      </dsp:spPr>
      <dsp:style>
        <a:lnRef idx="2">
          <a:schemeClr val="accent1"/>
        </a:lnRef>
        <a:fillRef idx="1">
          <a:schemeClr val="accent1">
            <a:alpha val="90000"/>
            <a:tint val="40000"/>
          </a:schemeClr>
        </a:fillRef>
        <a:effectRef idx="0">
          <a:scrgbClr r="0" g="0" b="0"/>
        </a:effectRef>
        <a:fontRef idx="minor"/>
      </dsp:style>
      <dsp:txBody>
        <a:bodyPr lIns="590395" tIns="208279" rIns="590395" bIns="71120" anchor="t"/>
        <a:lstStyle>
          <a:lvl1pPr algn="l">
            <a:defRPr sz="10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endParaRPr>
            <a:solidFill>
              <a:schemeClr val="dk1"/>
            </a:solidFill>
          </a:endParaRPr>
        </a:p>
      </dsp:txBody>
      <dsp:txXfrm>
        <a:off x="0" y="1629569"/>
        <a:ext cx="7607105" cy="252000"/>
      </dsp:txXfrm>
    </dsp:sp>
    <dsp:sp modelId="{5A23848D-3D57-4A4D-ACF2-2918CF0EC5DB}">
      <dsp:nvSpPr>
        <dsp:cNvPr id="10" name="Rectángulo redondeado 9"/>
        <dsp:cNvSpPr/>
      </dsp:nvSpPr>
      <dsp:spPr bwMode="white">
        <a:xfrm>
          <a:off x="380355" y="1250470"/>
          <a:ext cx="6611327" cy="601727"/>
        </a:xfrm>
        <a:prstGeom prst="roundRect">
          <a:avLst/>
        </a:prstGeom>
      </dsp:spPr>
      <dsp:style>
        <a:lnRef idx="2">
          <a:schemeClr val="accent1">
            <a:shade val="80000"/>
          </a:schemeClr>
        </a:lnRef>
        <a:fillRef idx="1">
          <a:schemeClr val="lt1"/>
        </a:fillRef>
        <a:effectRef idx="0">
          <a:scrgbClr r="0" g="0" b="0"/>
        </a:effectRef>
        <a:fontRef idx="minor">
          <a:schemeClr val="lt1"/>
        </a:fontRef>
      </dsp:style>
      <dsp:txBody>
        <a:bodyPr lIns="201271" tIns="0" rIns="201271" bIns="0" anchor="ctr"/>
        <a:lstStyle>
          <a:lvl1pPr algn="l">
            <a:defRPr sz="1000"/>
          </a:lvl1pPr>
          <a:lvl2pPr marL="57150" indent="-57150" algn="l">
            <a:defRPr sz="700"/>
          </a:lvl2pPr>
          <a:lvl3pPr marL="114300" indent="-57150" algn="l">
            <a:defRPr sz="700"/>
          </a:lvl3pPr>
          <a:lvl4pPr marL="171450" indent="-57150" algn="l">
            <a:defRPr sz="700"/>
          </a:lvl4pPr>
          <a:lvl5pPr marL="228600" indent="-57150" algn="l">
            <a:defRPr sz="700"/>
          </a:lvl5pPr>
          <a:lvl6pPr marL="285750" indent="-57150" algn="l">
            <a:defRPr sz="700"/>
          </a:lvl6pPr>
          <a:lvl7pPr marL="342900" indent="-57150" algn="l">
            <a:defRPr sz="700"/>
          </a:lvl7pPr>
          <a:lvl8pPr marL="400050" indent="-57150" algn="l">
            <a:defRPr sz="700"/>
          </a:lvl8pPr>
          <a:lvl9pPr marL="457200" indent="-57150" algn="l">
            <a:defRPr sz="700"/>
          </a:lvl9pPr>
        </a:lstStyle>
        <a:p>
          <a:pPr lvl="0">
            <a:lnSpc>
              <a:spcPct val="100000"/>
            </a:lnSpc>
            <a:spcBef>
              <a:spcPct val="0"/>
            </a:spcBef>
            <a:spcAft>
              <a:spcPct val="35000"/>
            </a:spcAft>
          </a:pPr>
          <a:endParaRPr lang="es-ES" sz="2400" b="0" i="0" dirty="0" smtClean="0">
            <a:solidFill>
              <a:schemeClr val="dk1"/>
            </a:solidFill>
          </a:endParaRPr>
        </a:p>
        <a:p>
          <a:pPr lvl="0">
            <a:lnSpc>
              <a:spcPct val="100000"/>
            </a:lnSpc>
            <a:spcBef>
              <a:spcPct val="0"/>
            </a:spcBef>
            <a:spcAft>
              <a:spcPct val="35000"/>
            </a:spcAft>
          </a:pPr>
          <a:r>
            <a:rPr lang="es-ES" sz="2400" b="0" i="0" dirty="0" smtClean="0">
              <a:solidFill>
                <a:schemeClr val="dk1"/>
              </a:solidFill>
            </a:rPr>
            <a:t>Metodología  de la enseñanza de los deportes como medio de la </a:t>
          </a:r>
          <a:r>
            <a:rPr lang="es-ES" sz="2400" b="0" i="0" dirty="0" smtClean="0">
              <a:solidFill>
                <a:schemeClr val="dk1"/>
              </a:solidFill>
            </a:rPr>
            <a:t>Educación Física</a:t>
          </a:r>
          <a:br>
            <a:rPr lang="es-ES" sz="2400" dirty="0" smtClean="0">
              <a:solidFill>
                <a:schemeClr val="dk1"/>
              </a:solidFill>
            </a:rPr>
          </a:br>
          <a:endParaRPr lang="es-ES" sz="2400" dirty="0">
            <a:solidFill>
              <a:schemeClr val="dk1"/>
            </a:solidFill>
          </a:endParaRPr>
        </a:p>
      </dsp:txBody>
      <dsp:txXfrm>
        <a:off x="380355" y="1250470"/>
        <a:ext cx="6611327" cy="601727"/>
      </dsp:txXfrm>
    </dsp:sp>
    <dsp:sp modelId="{4A8779E0-B818-44C3-A710-4E682F27A5D9}">
      <dsp:nvSpPr>
        <dsp:cNvPr id="14" name="Rectángulo 13"/>
        <dsp:cNvSpPr/>
      </dsp:nvSpPr>
      <dsp:spPr bwMode="white">
        <a:xfrm>
          <a:off x="0" y="2083169"/>
          <a:ext cx="7607105" cy="252000"/>
        </a:xfrm>
        <a:prstGeom prst="rect">
          <a:avLst/>
        </a:prstGeom>
      </dsp:spPr>
      <dsp:style>
        <a:lnRef idx="2">
          <a:schemeClr val="accent1"/>
        </a:lnRef>
        <a:fillRef idx="1">
          <a:schemeClr val="accent1">
            <a:alpha val="90000"/>
            <a:tint val="40000"/>
          </a:schemeClr>
        </a:fillRef>
        <a:effectRef idx="0">
          <a:scrgbClr r="0" g="0" b="0"/>
        </a:effectRef>
        <a:fontRef idx="minor"/>
      </dsp:style>
      <dsp:txBody>
        <a:bodyPr lIns="590395" tIns="208279" rIns="590395" bIns="71120" anchor="t"/>
        <a:lstStyle>
          <a:lvl1pPr algn="l">
            <a:defRPr sz="10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endParaRPr>
            <a:solidFill>
              <a:schemeClr val="dk1"/>
            </a:solidFill>
          </a:endParaRPr>
        </a:p>
      </dsp:txBody>
      <dsp:txXfrm>
        <a:off x="0" y="2083169"/>
        <a:ext cx="7607105" cy="252000"/>
      </dsp:txXfrm>
    </dsp:sp>
    <dsp:sp modelId="{59598049-04A1-444C-967F-B0D152C7536D}">
      <dsp:nvSpPr>
        <dsp:cNvPr id="13" name="Rectángulo redondeado 12"/>
        <dsp:cNvSpPr/>
      </dsp:nvSpPr>
      <dsp:spPr bwMode="white">
        <a:xfrm>
          <a:off x="362243" y="2005897"/>
          <a:ext cx="7244862" cy="295200"/>
        </a:xfrm>
        <a:prstGeom prst="roundRect">
          <a:avLst/>
        </a:prstGeom>
      </dsp:spPr>
      <dsp:style>
        <a:lnRef idx="2">
          <a:schemeClr val="accent1">
            <a:shade val="80000"/>
          </a:schemeClr>
        </a:lnRef>
        <a:fillRef idx="1">
          <a:schemeClr val="lt1"/>
        </a:fillRef>
        <a:effectRef idx="0">
          <a:scrgbClr r="0" g="0" b="0"/>
        </a:effectRef>
        <a:fontRef idx="minor">
          <a:schemeClr val="lt1"/>
        </a:fontRef>
      </dsp:style>
      <dsp:txBody>
        <a:bodyPr lIns="201271" tIns="0" rIns="201271" bIns="0" anchor="ctr"/>
        <a:lstStyle>
          <a:lvl1pPr algn="l">
            <a:defRPr sz="1000"/>
          </a:lvl1pPr>
          <a:lvl2pPr marL="57150" indent="-57150" algn="l">
            <a:defRPr sz="700"/>
          </a:lvl2pPr>
          <a:lvl3pPr marL="114300" indent="-57150" algn="l">
            <a:defRPr sz="700"/>
          </a:lvl3pPr>
          <a:lvl4pPr marL="171450" indent="-57150" algn="l">
            <a:defRPr sz="700"/>
          </a:lvl4pPr>
          <a:lvl5pPr marL="228600" indent="-57150" algn="l">
            <a:defRPr sz="700"/>
          </a:lvl5pPr>
          <a:lvl6pPr marL="285750" indent="-57150" algn="l">
            <a:defRPr sz="700"/>
          </a:lvl6pPr>
          <a:lvl7pPr marL="342900" indent="-57150" algn="l">
            <a:defRPr sz="700"/>
          </a:lvl7pPr>
          <a:lvl8pPr marL="400050" indent="-57150" algn="l">
            <a:defRPr sz="700"/>
          </a:lvl8pPr>
          <a:lvl9pPr marL="457200" indent="-57150" algn="l">
            <a:defRPr sz="700"/>
          </a:lvl9pPr>
        </a:lstStyle>
        <a:p>
          <a:pPr lvl="0">
            <a:lnSpc>
              <a:spcPct val="100000"/>
            </a:lnSpc>
            <a:spcBef>
              <a:spcPct val="0"/>
            </a:spcBef>
            <a:spcAft>
              <a:spcPct val="35000"/>
            </a:spcAft>
          </a:pPr>
          <a:r>
            <a:rPr lang="es-ES" sz="2400" b="0" i="0" dirty="0" smtClean="0">
              <a:solidFill>
                <a:schemeClr val="dk1"/>
              </a:solidFill>
            </a:rPr>
            <a:t>Estimulación de la creatividad en Educación Física</a:t>
          </a:r>
          <a:endParaRPr lang="es-ES" sz="2400" dirty="0">
            <a:solidFill>
              <a:schemeClr val="dk1"/>
            </a:solidFill>
          </a:endParaRPr>
        </a:p>
      </dsp:txBody>
      <dsp:txXfrm>
        <a:off x="362243" y="2005897"/>
        <a:ext cx="7244862" cy="295200"/>
      </dsp:txXfrm>
    </dsp:sp>
    <dsp:sp modelId="{CA2D613B-7E78-48F8-9880-A0EF5055BB66}">
      <dsp:nvSpPr>
        <dsp:cNvPr id="17" name="Rectángulo 16"/>
        <dsp:cNvSpPr/>
      </dsp:nvSpPr>
      <dsp:spPr bwMode="white">
        <a:xfrm>
          <a:off x="0" y="2808757"/>
          <a:ext cx="7607105" cy="252000"/>
        </a:xfrm>
        <a:prstGeom prst="rect">
          <a:avLst/>
        </a:prstGeom>
      </dsp:spPr>
      <dsp:style>
        <a:lnRef idx="2">
          <a:schemeClr val="accent1"/>
        </a:lnRef>
        <a:fillRef idx="1">
          <a:schemeClr val="accent1">
            <a:alpha val="90000"/>
            <a:tint val="40000"/>
          </a:schemeClr>
        </a:fillRef>
        <a:effectRef idx="0">
          <a:scrgbClr r="0" g="0" b="0"/>
        </a:effectRef>
        <a:fontRef idx="minor"/>
      </dsp:style>
      <dsp:txBody>
        <a:bodyPr lIns="590395" tIns="208279" rIns="590395" bIns="71120" anchor="t"/>
        <a:lstStyle>
          <a:lvl1pPr algn="l">
            <a:defRPr sz="10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endParaRPr>
            <a:solidFill>
              <a:schemeClr val="dk1"/>
            </a:solidFill>
          </a:endParaRPr>
        </a:p>
      </dsp:txBody>
      <dsp:txXfrm>
        <a:off x="0" y="2808757"/>
        <a:ext cx="7607105" cy="252000"/>
      </dsp:txXfrm>
    </dsp:sp>
    <dsp:sp modelId="{B6C6B93D-CE4F-4F89-90BE-8FDC4FA318BB}">
      <dsp:nvSpPr>
        <dsp:cNvPr id="16" name="Rectángulo redondeado 15"/>
        <dsp:cNvSpPr/>
      </dsp:nvSpPr>
      <dsp:spPr bwMode="white">
        <a:xfrm>
          <a:off x="362952" y="2433124"/>
          <a:ext cx="7244153" cy="567188"/>
        </a:xfrm>
        <a:prstGeom prst="roundRect">
          <a:avLst/>
        </a:prstGeom>
      </dsp:spPr>
      <dsp:style>
        <a:lnRef idx="2">
          <a:schemeClr val="accent1">
            <a:shade val="80000"/>
          </a:schemeClr>
        </a:lnRef>
        <a:fillRef idx="1">
          <a:schemeClr val="lt1"/>
        </a:fillRef>
        <a:effectRef idx="0">
          <a:scrgbClr r="0" g="0" b="0"/>
        </a:effectRef>
        <a:fontRef idx="minor">
          <a:schemeClr val="lt1"/>
        </a:fontRef>
      </dsp:style>
      <dsp:txBody>
        <a:bodyPr lIns="201271" tIns="0" rIns="201271" bIns="0" anchor="ctr"/>
        <a:lstStyle>
          <a:lvl1pPr algn="l">
            <a:defRPr sz="1000"/>
          </a:lvl1pPr>
          <a:lvl2pPr marL="57150" indent="-57150" algn="l">
            <a:defRPr sz="700"/>
          </a:lvl2pPr>
          <a:lvl3pPr marL="114300" indent="-57150" algn="l">
            <a:defRPr sz="700"/>
          </a:lvl3pPr>
          <a:lvl4pPr marL="171450" indent="-57150" algn="l">
            <a:defRPr sz="700"/>
          </a:lvl4pPr>
          <a:lvl5pPr marL="228600" indent="-57150" algn="l">
            <a:defRPr sz="700"/>
          </a:lvl5pPr>
          <a:lvl6pPr marL="285750" indent="-57150" algn="l">
            <a:defRPr sz="700"/>
          </a:lvl6pPr>
          <a:lvl7pPr marL="342900" indent="-57150" algn="l">
            <a:defRPr sz="700"/>
          </a:lvl7pPr>
          <a:lvl8pPr marL="400050" indent="-57150" algn="l">
            <a:defRPr sz="700"/>
          </a:lvl8pPr>
          <a:lvl9pPr marL="457200" indent="-57150" algn="l">
            <a:defRPr sz="700"/>
          </a:lvl9pPr>
        </a:lstStyle>
        <a:p>
          <a:pPr lvl="0">
            <a:lnSpc>
              <a:spcPct val="100000"/>
            </a:lnSpc>
            <a:spcBef>
              <a:spcPct val="0"/>
            </a:spcBef>
            <a:spcAft>
              <a:spcPct val="35000"/>
            </a:spcAft>
          </a:pPr>
          <a:endParaRPr lang="es-ES" sz="2400" b="0" i="0" dirty="0" smtClean="0">
            <a:solidFill>
              <a:schemeClr val="dk1"/>
            </a:solidFill>
          </a:endParaRPr>
        </a:p>
        <a:p>
          <a:pPr lvl="0">
            <a:lnSpc>
              <a:spcPct val="100000"/>
            </a:lnSpc>
            <a:spcBef>
              <a:spcPct val="0"/>
            </a:spcBef>
            <a:spcAft>
              <a:spcPct val="35000"/>
            </a:spcAft>
          </a:pPr>
          <a:r>
            <a:rPr lang="es-ES" sz="2400" b="0" i="0" dirty="0" smtClean="0">
              <a:solidFill>
                <a:schemeClr val="dk1"/>
              </a:solidFill>
            </a:rPr>
            <a:t>La motivación en Educación </a:t>
          </a:r>
          <a:r>
            <a:rPr lang="es-ES" sz="2400" b="0" i="0" dirty="0" smtClean="0">
              <a:solidFill>
                <a:schemeClr val="dk1"/>
              </a:solidFill>
            </a:rPr>
            <a:t>Física</a:t>
          </a:r>
          <a:br>
            <a:rPr lang="es-ES" sz="2400" dirty="0" smtClean="0">
              <a:solidFill>
                <a:schemeClr val="dk1"/>
              </a:solidFill>
            </a:rPr>
          </a:br>
          <a:endParaRPr lang="es-ES" sz="2400" dirty="0">
            <a:solidFill>
              <a:schemeClr val="dk1"/>
            </a:solidFill>
          </a:endParaRPr>
        </a:p>
      </dsp:txBody>
      <dsp:txXfrm>
        <a:off x="362952" y="2433124"/>
        <a:ext cx="7244153" cy="567188"/>
      </dsp:txXfrm>
    </dsp:sp>
    <dsp:sp modelId="{5C4EDD58-C074-4466-AB75-637B39EB4E9C}">
      <dsp:nvSpPr>
        <dsp:cNvPr id="20" name="Rectángulo 19"/>
        <dsp:cNvSpPr/>
      </dsp:nvSpPr>
      <dsp:spPr bwMode="white">
        <a:xfrm>
          <a:off x="0" y="3262357"/>
          <a:ext cx="7607105" cy="252000"/>
        </a:xfrm>
        <a:prstGeom prst="rect">
          <a:avLst/>
        </a:prstGeom>
      </dsp:spPr>
      <dsp:style>
        <a:lnRef idx="2">
          <a:schemeClr val="accent1"/>
        </a:lnRef>
        <a:fillRef idx="1">
          <a:schemeClr val="accent1">
            <a:alpha val="90000"/>
            <a:tint val="40000"/>
          </a:schemeClr>
        </a:fillRef>
        <a:effectRef idx="0">
          <a:scrgbClr r="0" g="0" b="0"/>
        </a:effectRef>
        <a:fontRef idx="minor"/>
      </dsp:style>
      <dsp:txBody>
        <a:bodyPr lIns="590395" tIns="208279" rIns="590395" bIns="71120" anchor="t"/>
        <a:lstStyle>
          <a:lvl1pPr algn="l">
            <a:defRPr sz="10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endParaRPr>
            <a:solidFill>
              <a:schemeClr val="dk1"/>
            </a:solidFill>
          </a:endParaRPr>
        </a:p>
      </dsp:txBody>
      <dsp:txXfrm>
        <a:off x="0" y="3262357"/>
        <a:ext cx="7607105" cy="252000"/>
      </dsp:txXfrm>
    </dsp:sp>
    <dsp:sp modelId="{A901D616-59D0-4116-8BD1-3A33D32BCBAA}">
      <dsp:nvSpPr>
        <dsp:cNvPr id="19" name="Rectángulo redondeado 18"/>
        <dsp:cNvSpPr/>
      </dsp:nvSpPr>
      <dsp:spPr bwMode="white">
        <a:xfrm>
          <a:off x="362243" y="3114757"/>
          <a:ext cx="7244862" cy="295200"/>
        </a:xfrm>
        <a:prstGeom prst="roundRect">
          <a:avLst/>
        </a:prstGeom>
      </dsp:spPr>
      <dsp:style>
        <a:lnRef idx="2">
          <a:schemeClr val="accent1">
            <a:shade val="80000"/>
          </a:schemeClr>
        </a:lnRef>
        <a:fillRef idx="1">
          <a:schemeClr val="lt1"/>
        </a:fillRef>
        <a:effectRef idx="0">
          <a:scrgbClr r="0" g="0" b="0"/>
        </a:effectRef>
        <a:fontRef idx="minor">
          <a:schemeClr val="lt1"/>
        </a:fontRef>
      </dsp:style>
      <dsp:txBody>
        <a:bodyPr lIns="201271" tIns="0" rIns="201271" bIns="0" anchor="ctr"/>
        <a:lstStyle>
          <a:lvl1pPr algn="l">
            <a:defRPr sz="1000"/>
          </a:lvl1pPr>
          <a:lvl2pPr marL="57150" indent="-57150" algn="l">
            <a:defRPr sz="700"/>
          </a:lvl2pPr>
          <a:lvl3pPr marL="114300" indent="-57150" algn="l">
            <a:defRPr sz="700"/>
          </a:lvl3pPr>
          <a:lvl4pPr marL="171450" indent="-57150" algn="l">
            <a:defRPr sz="700"/>
          </a:lvl4pPr>
          <a:lvl5pPr marL="228600" indent="-57150" algn="l">
            <a:defRPr sz="700"/>
          </a:lvl5pPr>
          <a:lvl6pPr marL="285750" indent="-57150" algn="l">
            <a:defRPr sz="700"/>
          </a:lvl6pPr>
          <a:lvl7pPr marL="342900" indent="-57150" algn="l">
            <a:defRPr sz="700"/>
          </a:lvl7pPr>
          <a:lvl8pPr marL="400050" indent="-57150" algn="l">
            <a:defRPr sz="700"/>
          </a:lvl8pPr>
          <a:lvl9pPr marL="457200" indent="-57150" algn="l">
            <a:defRPr sz="700"/>
          </a:lvl9pPr>
        </a:lstStyle>
        <a:p>
          <a:pPr lvl="0">
            <a:lnSpc>
              <a:spcPct val="100000"/>
            </a:lnSpc>
            <a:spcBef>
              <a:spcPct val="0"/>
            </a:spcBef>
            <a:spcAft>
              <a:spcPct val="35000"/>
            </a:spcAft>
          </a:pPr>
          <a:endParaRPr lang="es-ES" sz="2400" b="0" i="0" dirty="0" smtClean="0">
            <a:solidFill>
              <a:schemeClr val="dk1"/>
            </a:solidFill>
          </a:endParaRPr>
        </a:p>
        <a:p>
          <a:pPr lvl="0">
            <a:lnSpc>
              <a:spcPct val="100000"/>
            </a:lnSpc>
            <a:spcBef>
              <a:spcPct val="0"/>
            </a:spcBef>
            <a:spcAft>
              <a:spcPct val="35000"/>
            </a:spcAft>
          </a:pPr>
          <a:r>
            <a:rPr lang="es-ES" sz="2400" b="0" i="0" dirty="0" smtClean="0">
              <a:solidFill>
                <a:schemeClr val="dk1"/>
              </a:solidFill>
            </a:rPr>
            <a:t>La gestión de procesos en Educación Física</a:t>
          </a:r>
          <a:br>
            <a:rPr lang="es-ES" sz="2400" dirty="0" smtClean="0">
              <a:solidFill>
                <a:schemeClr val="dk1"/>
              </a:solidFill>
            </a:rPr>
          </a:br>
          <a:endParaRPr lang="es-ES" sz="2400" dirty="0">
            <a:solidFill>
              <a:schemeClr val="dk1"/>
            </a:solidFill>
          </a:endParaRPr>
        </a:p>
      </dsp:txBody>
      <dsp:txXfrm>
        <a:off x="362243" y="3114757"/>
        <a:ext cx="7244862" cy="295200"/>
      </dsp:txXfrm>
    </dsp:sp>
    <dsp:sp modelId="{4D733AB9-0A70-44D3-A216-1C6AAFF1AB25}">
      <dsp:nvSpPr>
        <dsp:cNvPr id="23" name="Rectángulo 22"/>
        <dsp:cNvSpPr/>
      </dsp:nvSpPr>
      <dsp:spPr bwMode="white">
        <a:xfrm>
          <a:off x="0" y="3715957"/>
          <a:ext cx="7607105" cy="252000"/>
        </a:xfrm>
        <a:prstGeom prst="rect">
          <a:avLst/>
        </a:prstGeom>
      </dsp:spPr>
      <dsp:style>
        <a:lnRef idx="2">
          <a:schemeClr val="accent1"/>
        </a:lnRef>
        <a:fillRef idx="1">
          <a:schemeClr val="accent1">
            <a:alpha val="90000"/>
            <a:tint val="40000"/>
          </a:schemeClr>
        </a:fillRef>
        <a:effectRef idx="0">
          <a:scrgbClr r="0" g="0" b="0"/>
        </a:effectRef>
        <a:fontRef idx="minor"/>
      </dsp:style>
      <dsp:txBody>
        <a:bodyPr lIns="590395" tIns="208279" rIns="590395" bIns="71120" anchor="t"/>
        <a:lstStyle>
          <a:lvl1pPr algn="l">
            <a:defRPr sz="10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endParaRPr>
            <a:solidFill>
              <a:schemeClr val="dk1"/>
            </a:solidFill>
          </a:endParaRPr>
        </a:p>
      </dsp:txBody>
      <dsp:txXfrm>
        <a:off x="0" y="3715957"/>
        <a:ext cx="7607105" cy="252000"/>
      </dsp:txXfrm>
    </dsp:sp>
    <dsp:sp modelId="{A1687C95-FBAB-4C94-87CF-ED6D719177C7}">
      <dsp:nvSpPr>
        <dsp:cNvPr id="22" name="Rectángulo redondeado 21"/>
        <dsp:cNvSpPr/>
      </dsp:nvSpPr>
      <dsp:spPr bwMode="white">
        <a:xfrm>
          <a:off x="312882" y="3568357"/>
          <a:ext cx="7227445" cy="295200"/>
        </a:xfrm>
        <a:prstGeom prst="roundRect">
          <a:avLst/>
        </a:prstGeom>
      </dsp:spPr>
      <dsp:style>
        <a:lnRef idx="2">
          <a:schemeClr val="accent1">
            <a:shade val="80000"/>
          </a:schemeClr>
        </a:lnRef>
        <a:fillRef idx="1">
          <a:schemeClr val="lt1"/>
        </a:fillRef>
        <a:effectRef idx="0">
          <a:scrgbClr r="0" g="0" b="0"/>
        </a:effectRef>
        <a:fontRef idx="minor">
          <a:schemeClr val="lt1"/>
        </a:fontRef>
      </dsp:style>
      <dsp:txBody>
        <a:bodyPr lIns="201271" tIns="0" rIns="201271" bIns="0" anchor="ctr"/>
        <a:lstStyle>
          <a:lvl1pPr algn="l">
            <a:defRPr sz="1000"/>
          </a:lvl1pPr>
          <a:lvl2pPr marL="57150" indent="-57150" algn="l">
            <a:defRPr sz="700"/>
          </a:lvl2pPr>
          <a:lvl3pPr marL="114300" indent="-57150" algn="l">
            <a:defRPr sz="700"/>
          </a:lvl3pPr>
          <a:lvl4pPr marL="171450" indent="-57150" algn="l">
            <a:defRPr sz="700"/>
          </a:lvl4pPr>
          <a:lvl5pPr marL="228600" indent="-57150" algn="l">
            <a:defRPr sz="700"/>
          </a:lvl5pPr>
          <a:lvl6pPr marL="285750" indent="-57150" algn="l">
            <a:defRPr sz="700"/>
          </a:lvl6pPr>
          <a:lvl7pPr marL="342900" indent="-57150" algn="l">
            <a:defRPr sz="700"/>
          </a:lvl7pPr>
          <a:lvl8pPr marL="400050" indent="-57150" algn="l">
            <a:defRPr sz="700"/>
          </a:lvl8pPr>
          <a:lvl9pPr marL="457200" indent="-57150" algn="l">
            <a:defRPr sz="700"/>
          </a:lvl9pPr>
        </a:lstStyle>
        <a:p>
          <a:pPr lvl="0">
            <a:lnSpc>
              <a:spcPct val="100000"/>
            </a:lnSpc>
            <a:spcBef>
              <a:spcPct val="0"/>
            </a:spcBef>
            <a:spcAft>
              <a:spcPct val="35000"/>
            </a:spcAft>
          </a:pPr>
          <a:endParaRPr lang="es-ES" sz="2400" b="0" i="0" dirty="0" smtClean="0">
            <a:solidFill>
              <a:schemeClr val="dk1"/>
            </a:solidFill>
          </a:endParaRPr>
        </a:p>
        <a:p>
          <a:pPr lvl="0">
            <a:lnSpc>
              <a:spcPct val="100000"/>
            </a:lnSpc>
            <a:spcBef>
              <a:spcPct val="0"/>
            </a:spcBef>
            <a:spcAft>
              <a:spcPct val="35000"/>
            </a:spcAft>
          </a:pPr>
          <a:r>
            <a:rPr lang="es-ES" sz="2400" b="0" i="0" dirty="0" smtClean="0">
              <a:solidFill>
                <a:schemeClr val="dk1"/>
              </a:solidFill>
            </a:rPr>
            <a:t>Adaptaciones curriculares  en Educación Física para la atención de NEE</a:t>
          </a:r>
          <a:br>
            <a:rPr lang="es-ES" sz="2400" dirty="0" smtClean="0">
              <a:solidFill>
                <a:schemeClr val="dk1"/>
              </a:solidFill>
            </a:rPr>
          </a:br>
          <a:endParaRPr lang="es-ES" sz="2400" dirty="0">
            <a:solidFill>
              <a:schemeClr val="dk1"/>
            </a:solidFill>
          </a:endParaRPr>
        </a:p>
      </dsp:txBody>
      <dsp:txXfrm>
        <a:off x="312882" y="3568357"/>
        <a:ext cx="7227445" cy="295200"/>
      </dsp:txXfrm>
    </dsp:sp>
    <dsp:sp modelId="{DB3782AB-0EB5-4BE7-B88E-4EBDE3F09A65}">
      <dsp:nvSpPr>
        <dsp:cNvPr id="3" name="Rectángulo 2" hidden="1"/>
        <dsp:cNvSpPr/>
      </dsp:nvSpPr>
      <dsp:spPr>
        <a:xfrm>
          <a:off x="0" y="78263"/>
          <a:ext cx="380355" cy="295200"/>
        </a:xfrm>
        <a:prstGeom prst="rect">
          <a:avLst/>
        </a:prstGeom>
      </dsp:spPr>
      <dsp:txXfrm>
        <a:off x="0" y="78263"/>
        <a:ext cx="380355" cy="295200"/>
      </dsp:txXfrm>
    </dsp:sp>
    <dsp:sp modelId="{03C7E3D7-BA1F-47C2-A945-7CC32C1811DB}">
      <dsp:nvSpPr>
        <dsp:cNvPr id="6" name="Rectángulo 5" hidden="1"/>
        <dsp:cNvSpPr/>
      </dsp:nvSpPr>
      <dsp:spPr>
        <a:xfrm>
          <a:off x="0" y="531863"/>
          <a:ext cx="362243" cy="485179"/>
        </a:xfrm>
        <a:prstGeom prst="rect">
          <a:avLst/>
        </a:prstGeom>
      </dsp:spPr>
      <dsp:txXfrm>
        <a:off x="0" y="531863"/>
        <a:ext cx="362243" cy="485179"/>
      </dsp:txXfrm>
    </dsp:sp>
    <dsp:sp modelId="{2D759909-36A6-4CDF-97F7-55A2DF0844B4}">
      <dsp:nvSpPr>
        <dsp:cNvPr id="9" name="Rectángulo 8" hidden="1"/>
        <dsp:cNvSpPr/>
      </dsp:nvSpPr>
      <dsp:spPr>
        <a:xfrm>
          <a:off x="0" y="1175442"/>
          <a:ext cx="380355" cy="601727"/>
        </a:xfrm>
        <a:prstGeom prst="rect">
          <a:avLst/>
        </a:prstGeom>
      </dsp:spPr>
      <dsp:txXfrm>
        <a:off x="0" y="1175442"/>
        <a:ext cx="380355" cy="601727"/>
      </dsp:txXfrm>
    </dsp:sp>
    <dsp:sp modelId="{BD19C3AA-B432-4243-9C07-3912B58B479F}">
      <dsp:nvSpPr>
        <dsp:cNvPr id="12" name="Rectángulo 11" hidden="1"/>
        <dsp:cNvSpPr/>
      </dsp:nvSpPr>
      <dsp:spPr>
        <a:xfrm>
          <a:off x="0" y="1935569"/>
          <a:ext cx="362243" cy="295200"/>
        </a:xfrm>
        <a:prstGeom prst="rect">
          <a:avLst/>
        </a:prstGeom>
      </dsp:spPr>
      <dsp:txXfrm>
        <a:off x="0" y="1935569"/>
        <a:ext cx="362243" cy="295200"/>
      </dsp:txXfrm>
    </dsp:sp>
    <dsp:sp modelId="{60AC011B-D875-4A5D-8617-28CBCDB15325}">
      <dsp:nvSpPr>
        <dsp:cNvPr id="15" name="Rectángulo 14" hidden="1"/>
        <dsp:cNvSpPr/>
      </dsp:nvSpPr>
      <dsp:spPr>
        <a:xfrm>
          <a:off x="0" y="2389169"/>
          <a:ext cx="362952" cy="567188"/>
        </a:xfrm>
        <a:prstGeom prst="rect">
          <a:avLst/>
        </a:prstGeom>
      </dsp:spPr>
      <dsp:txXfrm>
        <a:off x="0" y="2389169"/>
        <a:ext cx="362952" cy="567188"/>
      </dsp:txXfrm>
    </dsp:sp>
    <dsp:sp modelId="{4DD876D5-01AF-41D1-85EB-7F0AB6FEE1BD}">
      <dsp:nvSpPr>
        <dsp:cNvPr id="18" name="Rectángulo 17" hidden="1"/>
        <dsp:cNvSpPr/>
      </dsp:nvSpPr>
      <dsp:spPr>
        <a:xfrm>
          <a:off x="0" y="3114757"/>
          <a:ext cx="362243" cy="295200"/>
        </a:xfrm>
        <a:prstGeom prst="rect">
          <a:avLst/>
        </a:prstGeom>
      </dsp:spPr>
      <dsp:txXfrm>
        <a:off x="0" y="3114757"/>
        <a:ext cx="362243" cy="295200"/>
      </dsp:txXfrm>
    </dsp:sp>
    <dsp:sp modelId="{96833A41-F6CF-4EED-9839-E9F8C9B5F14C}">
      <dsp:nvSpPr>
        <dsp:cNvPr id="21" name="Rectángulo 20" hidden="1"/>
        <dsp:cNvSpPr/>
      </dsp:nvSpPr>
      <dsp:spPr>
        <a:xfrm>
          <a:off x="0" y="3568357"/>
          <a:ext cx="379660" cy="295200"/>
        </a:xfrm>
        <a:prstGeom prst="rect">
          <a:avLst/>
        </a:prstGeom>
      </dsp:spPr>
      <dsp:txXfrm>
        <a:off x="0" y="3568357"/>
        <a:ext cx="379660" cy="295200"/>
      </dsp:txXfrm>
    </dsp:sp>
  </dsp:spTree>
</dsp:drawing>
</file>

<file path=ppt/diagrams/drawing7.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upo 1"/>
      <dsp:cNvGrpSpPr/>
    </dsp:nvGrpSpPr>
    <dsp:grpSpPr>
      <a:xfrm>
        <a:off x="0" y="0"/>
        <a:ext cx="6326660" cy="4121766"/>
        <a:chOff x="0" y="0"/>
        <a:chExt cx="6326660" cy="4121766"/>
      </a:xfrm>
    </dsp:grpSpPr>
    <dsp:sp modelId="{964402C7-74DA-413C-8F7D-FE72B1DE5FB1}">
      <dsp:nvSpPr>
        <dsp:cNvPr id="3" name="Rectángulo redondeado 2"/>
        <dsp:cNvSpPr/>
      </dsp:nvSpPr>
      <dsp:spPr bwMode="white">
        <a:xfrm>
          <a:off x="2485413" y="0"/>
          <a:ext cx="1355833" cy="881292"/>
        </a:xfrm>
        <a:prstGeom prst="roundRect">
          <a:avLst/>
        </a:prstGeom>
        <a:solidFill>
          <a:schemeClr val="bg1"/>
        </a:solidFill>
        <a:ln w="57150">
          <a:solidFill>
            <a:schemeClr val="tx2"/>
          </a:solidFill>
        </a:ln>
      </dsp:spPr>
      <dsp:style>
        <a:lnRef idx="2">
          <a:schemeClr val="lt1"/>
        </a:lnRef>
        <a:fillRef idx="1">
          <a:schemeClr val="accent1"/>
        </a:fillRef>
        <a:effectRef idx="0">
          <a:scrgbClr r="0" g="0" b="0"/>
        </a:effectRef>
        <a:fontRef idx="minor">
          <a:schemeClr val="lt1"/>
        </a:fontRef>
      </dsp:style>
      <dsp:txBody>
        <a:bodyPr lIns="152400" tIns="152400" rIns="152400" bIns="152400" anchor="ctr">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s-ES" sz="4000" b="1" cap="none" spc="0" dirty="0" smtClean="0">
              <a:ln w="11430"/>
              <a:solidFill>
                <a:schemeClr val="tx1"/>
              </a:solidFill>
              <a:effectLst>
                <a:outerShdw blurRad="50800" dist="39000" dir="5460000" algn="tl">
                  <a:srgbClr val="000000">
                    <a:alpha val="38000"/>
                  </a:srgbClr>
                </a:outerShdw>
              </a:effectLst>
            </a:rPr>
            <a:t>Ingreso</a:t>
          </a:r>
          <a:endParaRPr lang="es-MX" sz="4000" b="1" cap="none" spc="0" dirty="0">
            <a:ln w="11430"/>
            <a:solidFill>
              <a:schemeClr val="tx1"/>
            </a:solidFill>
            <a:effectLst>
              <a:outerShdw blurRad="50800" dist="39000" dir="5460000" algn="tl">
                <a:srgbClr val="000000">
                  <a:alpha val="38000"/>
                </a:srgbClr>
              </a:outerShdw>
            </a:effectLst>
          </a:endParaRPr>
        </a:p>
      </dsp:txBody>
      <dsp:txXfrm>
        <a:off x="2485413" y="0"/>
        <a:ext cx="1355833" cy="881292"/>
      </dsp:txXfrm>
    </dsp:sp>
    <dsp:sp modelId="{C056498D-9B79-4189-896A-2037B2BAD4B9}">
      <dsp:nvSpPr>
        <dsp:cNvPr id="4" name="Arco 3"/>
        <dsp:cNvSpPr/>
      </dsp:nvSpPr>
      <dsp:spPr bwMode="white">
        <a:xfrm>
          <a:off x="1404120" y="440646"/>
          <a:ext cx="3518420" cy="3518420"/>
        </a:xfrm>
        <a:prstGeom prst="arc">
          <a:avLst>
            <a:gd name="adj1" fmla="val 17579926"/>
            <a:gd name="adj2" fmla="val 19538753"/>
          </a:avLst>
        </a:prstGeom>
      </dsp:spPr>
      <dsp:style>
        <a:lnRef idx="1">
          <a:schemeClr val="accent1"/>
        </a:lnRef>
        <a:fillRef idx="0">
          <a:schemeClr val="accent1"/>
        </a:fillRef>
        <a:effectRef idx="0">
          <a:scrgbClr r="0" g="0" b="0"/>
        </a:effectRef>
        <a:fontRef idx="minor"/>
      </dsp:style>
      <dsp:txXfrm>
        <a:off x="1404120" y="440646"/>
        <a:ext cx="3518420" cy="3518420"/>
      </dsp:txXfrm>
    </dsp:sp>
    <dsp:sp modelId="{9EE5E0DA-FBD1-449E-A990-14ABC366C001}">
      <dsp:nvSpPr>
        <dsp:cNvPr id="5" name="Rectángulo redondeado 4"/>
        <dsp:cNvSpPr/>
      </dsp:nvSpPr>
      <dsp:spPr bwMode="white">
        <a:xfrm>
          <a:off x="4158522" y="1215584"/>
          <a:ext cx="1355833" cy="881292"/>
        </a:xfrm>
        <a:prstGeom prst="roundRect">
          <a:avLst/>
        </a:prstGeom>
        <a:solidFill>
          <a:schemeClr val="bg1"/>
        </a:solidFill>
        <a:ln w="57150">
          <a:solidFill>
            <a:schemeClr val="tx2"/>
          </a:solidFill>
        </a:ln>
      </dsp:spPr>
      <dsp:style>
        <a:lnRef idx="2">
          <a:schemeClr val="lt1"/>
        </a:lnRef>
        <a:fillRef idx="1">
          <a:schemeClr val="accent1"/>
        </a:fillRef>
        <a:effectRef idx="0">
          <a:scrgbClr r="0" g="0" b="0"/>
        </a:effectRef>
        <a:fontRef idx="minor">
          <a:schemeClr val="lt1"/>
        </a:fontRef>
      </dsp:style>
      <dsp:txBody>
        <a:bodyPr lIns="121920" tIns="121920" rIns="121920" bIns="121920" anchor="ctr">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s-MX" sz="3200" b="1" cap="none" spc="0" dirty="0" smtClean="0">
              <a:ln w="11430"/>
              <a:solidFill>
                <a:schemeClr val="accent6"/>
              </a:solidFill>
              <a:effectLst>
                <a:outerShdw blurRad="50800" dist="39000" dir="5460000" algn="tl">
                  <a:srgbClr val="000000">
                    <a:alpha val="38000"/>
                  </a:srgbClr>
                </a:outerShdw>
              </a:effectLst>
            </a:rPr>
            <a:t>Estrategia de PPI al PDCCF</a:t>
          </a:r>
          <a:endParaRPr lang="es-MX" sz="3200" b="1" cap="none" spc="0" dirty="0">
            <a:ln w="11430"/>
            <a:solidFill>
              <a:schemeClr val="accent6"/>
            </a:solidFill>
            <a:effectLst>
              <a:outerShdw blurRad="50800" dist="39000" dir="5460000" algn="tl">
                <a:srgbClr val="000000">
                  <a:alpha val="38000"/>
                </a:srgbClr>
              </a:outerShdw>
            </a:effectLst>
          </a:endParaRPr>
        </a:p>
      </dsp:txBody>
      <dsp:txXfrm>
        <a:off x="4158522" y="1215584"/>
        <a:ext cx="1355833" cy="881292"/>
      </dsp:txXfrm>
    </dsp:sp>
    <dsp:sp modelId="{53B726B7-A5A8-4A6E-93FE-EBD3FAE2C00B}">
      <dsp:nvSpPr>
        <dsp:cNvPr id="6" name="Arco 5"/>
        <dsp:cNvSpPr/>
      </dsp:nvSpPr>
      <dsp:spPr bwMode="white">
        <a:xfrm>
          <a:off x="1404120" y="440646"/>
          <a:ext cx="3518420" cy="3518420"/>
        </a:xfrm>
        <a:prstGeom prst="arc">
          <a:avLst>
            <a:gd name="adj1" fmla="val 21411371"/>
            <a:gd name="adj2" fmla="val 1058310"/>
          </a:avLst>
        </a:prstGeom>
      </dsp:spPr>
      <dsp:style>
        <a:lnRef idx="1">
          <a:schemeClr val="accent1"/>
        </a:lnRef>
        <a:fillRef idx="0">
          <a:schemeClr val="accent1"/>
        </a:fillRef>
        <a:effectRef idx="0">
          <a:scrgbClr r="0" g="0" b="0"/>
        </a:effectRef>
        <a:fontRef idx="minor"/>
      </dsp:style>
      <dsp:txXfrm>
        <a:off x="1404120" y="440646"/>
        <a:ext cx="3518420" cy="3518420"/>
      </dsp:txXfrm>
    </dsp:sp>
    <dsp:sp modelId="{6867D0D0-AF65-4279-872A-FE42CF698FED}">
      <dsp:nvSpPr>
        <dsp:cNvPr id="7" name="Rectángulo redondeado 6"/>
        <dsp:cNvSpPr/>
      </dsp:nvSpPr>
      <dsp:spPr bwMode="white">
        <a:xfrm>
          <a:off x="4096326" y="2739117"/>
          <a:ext cx="1355833" cy="881292"/>
        </a:xfrm>
        <a:prstGeom prst="roundRect">
          <a:avLst/>
        </a:prstGeom>
        <a:solidFill>
          <a:schemeClr val="bg1"/>
        </a:solidFill>
        <a:ln w="57150">
          <a:solidFill>
            <a:schemeClr val="tx2"/>
          </a:solidFill>
        </a:ln>
      </dsp:spPr>
      <dsp:style>
        <a:lnRef idx="2">
          <a:schemeClr val="lt1"/>
        </a:lnRef>
        <a:fillRef idx="1">
          <a:schemeClr val="accent1"/>
        </a:fillRef>
        <a:effectRef idx="0">
          <a:scrgbClr r="0" g="0" b="0"/>
        </a:effectRef>
        <a:fontRef idx="minor">
          <a:schemeClr val="lt1"/>
        </a:fontRef>
      </dsp:style>
      <dsp:txBody>
        <a:bodyPr lIns="121920" tIns="121920" rIns="121920" bIns="121920" anchor="ctr">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s-E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Carpeta del solicitante</a:t>
          </a:r>
          <a:endParaRPr lang="es-MX"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sp:txBody>
      <dsp:txXfrm>
        <a:off x="4096326" y="2739117"/>
        <a:ext cx="1355833" cy="881292"/>
      </dsp:txXfrm>
    </dsp:sp>
    <dsp:sp modelId="{882FAF11-89B9-4753-B579-643EE789B9FF}">
      <dsp:nvSpPr>
        <dsp:cNvPr id="8" name="Arco 7"/>
        <dsp:cNvSpPr/>
      </dsp:nvSpPr>
      <dsp:spPr bwMode="white">
        <a:xfrm>
          <a:off x="1404120" y="440646"/>
          <a:ext cx="3518420" cy="3518420"/>
        </a:xfrm>
        <a:prstGeom prst="arc">
          <a:avLst>
            <a:gd name="adj1" fmla="val 3271461"/>
            <a:gd name="adj2" fmla="val 7225871"/>
          </a:avLst>
        </a:prstGeom>
      </dsp:spPr>
      <dsp:style>
        <a:lnRef idx="1">
          <a:schemeClr val="accent1"/>
        </a:lnRef>
        <a:fillRef idx="0">
          <a:schemeClr val="accent1"/>
        </a:fillRef>
        <a:effectRef idx="0">
          <a:scrgbClr r="0" g="0" b="0"/>
        </a:effectRef>
        <a:fontRef idx="minor"/>
      </dsp:style>
      <dsp:txXfrm>
        <a:off x="1404120" y="440646"/>
        <a:ext cx="3518420" cy="3518420"/>
      </dsp:txXfrm>
    </dsp:sp>
    <dsp:sp modelId="{C4D14B52-48F2-44BD-9EC2-5106132D761A}">
      <dsp:nvSpPr>
        <dsp:cNvPr id="9" name="Rectángulo redondeado 8"/>
        <dsp:cNvSpPr/>
      </dsp:nvSpPr>
      <dsp:spPr bwMode="white">
        <a:xfrm>
          <a:off x="1046755" y="2824859"/>
          <a:ext cx="1355833" cy="881292"/>
        </a:xfrm>
        <a:prstGeom prst="roundRect">
          <a:avLst/>
        </a:prstGeom>
        <a:solidFill>
          <a:schemeClr val="bg1"/>
        </a:solidFill>
        <a:ln w="57150">
          <a:solidFill>
            <a:schemeClr val="tx2"/>
          </a:solidFill>
        </a:ln>
      </dsp:spPr>
      <dsp:style>
        <a:lnRef idx="2">
          <a:schemeClr val="lt1"/>
        </a:lnRef>
        <a:fillRef idx="1">
          <a:schemeClr val="accent1"/>
        </a:fillRef>
        <a:effectRef idx="0">
          <a:scrgbClr r="0" g="0" b="0"/>
        </a:effectRef>
        <a:fontRef idx="minor">
          <a:schemeClr val="lt1"/>
        </a:fontRef>
      </dsp:style>
      <dsp:txBody>
        <a:bodyPr lIns="121920" tIns="121920" rIns="121920" bIns="121920" anchor="ctr">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s-MX" sz="3200" b="1" cap="none" spc="0" dirty="0" smtClean="0">
              <a:ln w="11430"/>
              <a:solidFill>
                <a:srgbClr val="FF0000"/>
              </a:solidFill>
              <a:effectLst>
                <a:outerShdw blurRad="50800" dist="39000" dir="5460000" algn="tl">
                  <a:srgbClr val="000000">
                    <a:alpha val="38000"/>
                  </a:srgbClr>
                </a:outerShdw>
              </a:effectLst>
            </a:rPr>
            <a:t>Seminario de PPI</a:t>
          </a:r>
          <a:endParaRPr lang="es-MX" sz="3200" b="1" cap="none" spc="0" dirty="0">
            <a:ln w="11430"/>
            <a:solidFill>
              <a:srgbClr val="FF0000"/>
            </a:solidFill>
            <a:effectLst>
              <a:outerShdw blurRad="50800" dist="39000" dir="5460000" algn="tl">
                <a:srgbClr val="000000">
                  <a:alpha val="38000"/>
                </a:srgbClr>
              </a:outerShdw>
            </a:effectLst>
          </a:endParaRPr>
        </a:p>
      </dsp:txBody>
      <dsp:txXfrm>
        <a:off x="1046755" y="2824859"/>
        <a:ext cx="1355833" cy="881292"/>
      </dsp:txXfrm>
    </dsp:sp>
    <dsp:sp modelId="{24576003-83CF-4F92-9A39-B65F408502F7}">
      <dsp:nvSpPr>
        <dsp:cNvPr id="10" name="Arco 9"/>
        <dsp:cNvSpPr/>
      </dsp:nvSpPr>
      <dsp:spPr bwMode="white">
        <a:xfrm>
          <a:off x="1404120" y="440646"/>
          <a:ext cx="3518420" cy="3518420"/>
        </a:xfrm>
        <a:prstGeom prst="arc">
          <a:avLst>
            <a:gd name="adj1" fmla="val 9565881"/>
            <a:gd name="adj2" fmla="val 10986852"/>
          </a:avLst>
        </a:prstGeom>
      </dsp:spPr>
      <dsp:style>
        <a:lnRef idx="1">
          <a:schemeClr val="accent1"/>
        </a:lnRef>
        <a:fillRef idx="0">
          <a:schemeClr val="accent1"/>
        </a:fillRef>
        <a:effectRef idx="0">
          <a:scrgbClr r="0" g="0" b="0"/>
        </a:effectRef>
        <a:fontRef idx="minor"/>
      </dsp:style>
      <dsp:txXfrm>
        <a:off x="1404120" y="440646"/>
        <a:ext cx="3518420" cy="3518420"/>
      </dsp:txXfrm>
    </dsp:sp>
    <dsp:sp modelId="{AA27B100-7B3C-4279-8406-E959524526FE}">
      <dsp:nvSpPr>
        <dsp:cNvPr id="11" name="Rectángulo redondeado 10"/>
        <dsp:cNvSpPr/>
      </dsp:nvSpPr>
      <dsp:spPr bwMode="white">
        <a:xfrm>
          <a:off x="812305" y="1215584"/>
          <a:ext cx="1355833" cy="881292"/>
        </a:xfrm>
        <a:prstGeom prst="roundRect">
          <a:avLst/>
        </a:prstGeom>
        <a:solidFill>
          <a:schemeClr val="bg1"/>
        </a:solidFill>
        <a:ln w="57150">
          <a:solidFill>
            <a:schemeClr val="tx2"/>
          </a:solidFill>
        </a:ln>
      </dsp:spPr>
      <dsp:style>
        <a:lnRef idx="2">
          <a:schemeClr val="lt1"/>
        </a:lnRef>
        <a:fillRef idx="1">
          <a:schemeClr val="accent1"/>
        </a:fillRef>
        <a:effectRef idx="0">
          <a:scrgbClr r="0" g="0" b="0"/>
        </a:effectRef>
        <a:fontRef idx="minor">
          <a:schemeClr val="lt1"/>
        </a:fontRef>
      </dsp:style>
      <dsp:txBody>
        <a:bodyPr lIns="121920" tIns="121920" rIns="121920" bIns="121920" anchor="ctr">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s-ES" sz="3200" b="1" cap="none" spc="0" dirty="0" smtClean="0">
              <a:ln w="11430"/>
              <a:solidFill>
                <a:srgbClr val="7030A0"/>
              </a:solidFill>
              <a:effectLst>
                <a:outerShdw blurRad="50800" dist="39000" dir="5460000" algn="tl">
                  <a:srgbClr val="000000">
                    <a:alpha val="38000"/>
                  </a:srgbClr>
                </a:outerShdw>
              </a:effectLst>
            </a:rPr>
            <a:t>Procedimiento de ingreso</a:t>
          </a:r>
          <a:endParaRPr lang="es-MX" sz="3200" b="1" cap="none" spc="0" dirty="0">
            <a:ln w="11430"/>
            <a:solidFill>
              <a:srgbClr val="7030A0"/>
            </a:solidFill>
            <a:effectLst>
              <a:outerShdw blurRad="50800" dist="39000" dir="5460000" algn="tl">
                <a:srgbClr val="000000">
                  <a:alpha val="38000"/>
                </a:srgbClr>
              </a:outerShdw>
            </a:effectLst>
          </a:endParaRPr>
        </a:p>
      </dsp:txBody>
      <dsp:txXfrm>
        <a:off x="812305" y="1215584"/>
        <a:ext cx="1355833" cy="881292"/>
      </dsp:txXfrm>
    </dsp:sp>
    <dsp:sp modelId="{1CB366CC-434F-4995-9392-78EC3C73C324}">
      <dsp:nvSpPr>
        <dsp:cNvPr id="12" name="Arco 11"/>
        <dsp:cNvSpPr/>
      </dsp:nvSpPr>
      <dsp:spPr bwMode="white">
        <a:xfrm>
          <a:off x="1404120" y="440646"/>
          <a:ext cx="3518420" cy="3518420"/>
        </a:xfrm>
        <a:prstGeom prst="arc">
          <a:avLst>
            <a:gd name="adj1" fmla="val 12861246"/>
            <a:gd name="adj2" fmla="val 14820073"/>
          </a:avLst>
        </a:prstGeom>
      </dsp:spPr>
      <dsp:style>
        <a:lnRef idx="1">
          <a:schemeClr val="accent1"/>
        </a:lnRef>
        <a:fillRef idx="0">
          <a:schemeClr val="accent1"/>
        </a:fillRef>
        <a:effectRef idx="0">
          <a:scrgbClr r="0" g="0" b="0"/>
        </a:effectRef>
        <a:fontRef idx="minor"/>
      </dsp:style>
      <dsp:txXfrm>
        <a:off x="1404120" y="440646"/>
        <a:ext cx="3518420" cy="3518420"/>
      </dsp:txXfrm>
    </dsp:sp>
  </dsp:spTree>
</dsp:drawing>
</file>

<file path=ppt/diagrams/drawing8.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upo 1"/>
      <dsp:cNvGrpSpPr/>
    </dsp:nvGrpSpPr>
    <dsp:grpSpPr>
      <a:xfrm>
        <a:off x="0" y="0"/>
        <a:ext cx="8748972" cy="5002020"/>
        <a:chOff x="0" y="0"/>
        <a:chExt cx="8748972" cy="5002020"/>
      </a:xfrm>
    </dsp:grpSpPr>
    <dsp:sp modelId="{19B03608-9DB2-470A-A372-3A8FF7B5A95A}">
      <dsp:nvSpPr>
        <dsp:cNvPr id="3" name="Rectángulo 2"/>
        <dsp:cNvSpPr/>
      </dsp:nvSpPr>
      <dsp:spPr bwMode="white">
        <a:xfrm>
          <a:off x="0" y="0"/>
          <a:ext cx="8748972" cy="1500606"/>
        </a:xfrm>
        <a:prstGeom prst="rect">
          <a:avLst/>
        </a:prstGeom>
        <a:solidFill>
          <a:schemeClr val="tx2">
            <a:lumMod val="20000"/>
            <a:lumOff val="80000"/>
          </a:schemeClr>
        </a:solidFill>
      </dsp:spPr>
      <dsp:style>
        <a:lnRef idx="0">
          <a:schemeClr val="accent1"/>
        </a:lnRef>
        <a:fillRef idx="1">
          <a:schemeClr val="accent1">
            <a:shade val="80000"/>
          </a:schemeClr>
        </a:fillRef>
        <a:effectRef idx="0">
          <a:scrgbClr r="0" g="0" b="0"/>
        </a:effectRef>
        <a:fontRef idx="minor"/>
      </dsp:style>
      <dsp:txBody>
        <a:bodyPr lIns="137160" tIns="137160" rIns="137160" bIns="137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s-ES_tradnl" sz="3600" b="1" dirty="0" smtClean="0">
              <a:solidFill>
                <a:schemeClr val="tx1"/>
              </a:solidFill>
              <a:latin typeface="Arial" panose="020B0604020202020204" pitchFamily="34" charset="0"/>
              <a:cs typeface="Arial" panose="020B0604020202020204" pitchFamily="34" charset="0"/>
            </a:rPr>
            <a:t>El solicitante ingresa al PDCCF cuando:</a:t>
          </a:r>
          <a:endParaRPr lang="es-MX" sz="3600" b="1" dirty="0">
            <a:solidFill>
              <a:schemeClr val="tx1"/>
            </a:solidFill>
          </a:endParaRPr>
        </a:p>
      </dsp:txBody>
      <dsp:txXfrm>
        <a:off x="0" y="0"/>
        <a:ext cx="8748972" cy="1500606"/>
      </dsp:txXfrm>
    </dsp:sp>
    <dsp:sp modelId="{EA6CA530-3EBE-47C9-8F90-895767E015B3}">
      <dsp:nvSpPr>
        <dsp:cNvPr id="4" name="Rectángulo 3"/>
        <dsp:cNvSpPr/>
      </dsp:nvSpPr>
      <dsp:spPr bwMode="white">
        <a:xfrm>
          <a:off x="0" y="1324188"/>
          <a:ext cx="1749794" cy="3151273"/>
        </a:xfrm>
        <a:prstGeom prst="rect">
          <a:avLst/>
        </a:prstGeom>
        <a:solidFill>
          <a:schemeClr val="bg1">
            <a:lumMod val="95000"/>
          </a:schemeClr>
        </a:solidFill>
      </dsp:spPr>
      <dsp:style>
        <a:lnRef idx="2">
          <a:schemeClr val="lt1"/>
        </a:lnRef>
        <a:fillRef idx="1">
          <a:schemeClr val="accent1"/>
        </a:fillRef>
        <a:effectRef idx="0">
          <a:scrgbClr r="0" g="0" b="0"/>
        </a:effectRef>
        <a:fontRef idx="minor">
          <a:schemeClr val="lt1"/>
        </a:fontRef>
      </dsp:style>
      <dsp:txBody>
        <a:bodyPr lIns="68580" tIns="68580" rIns="68580" bIns="6858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es-ES" dirty="0" smtClean="0">
              <a:solidFill>
                <a:schemeClr val="tx1"/>
              </a:solidFill>
              <a:latin typeface="Arial" panose="020B0604020202020204" pitchFamily="34" charset="0"/>
              <a:cs typeface="Arial" panose="020B0604020202020204" pitchFamily="34" charset="0"/>
            </a:rPr>
            <a:t>1ro. </a:t>
          </a:r>
          <a:endParaRPr lang="es-ES" dirty="0" smtClean="0">
            <a:solidFill>
              <a:schemeClr val="tx1"/>
            </a:solidFill>
            <a:latin typeface="Arial" panose="020B0604020202020204" pitchFamily="34" charset="0"/>
            <a:cs typeface="Arial" panose="020B0604020202020204" pitchFamily="34" charset="0"/>
          </a:endParaRPr>
        </a:p>
        <a:p>
          <a:pPr lvl="0">
            <a:lnSpc>
              <a:spcPct val="100000"/>
            </a:lnSpc>
            <a:spcBef>
              <a:spcPct val="0"/>
            </a:spcBef>
            <a:spcAft>
              <a:spcPct val="35000"/>
            </a:spcAft>
          </a:pPr>
          <a:r>
            <a:rPr lang="es-ES" dirty="0" smtClean="0">
              <a:solidFill>
                <a:schemeClr val="tx1"/>
              </a:solidFill>
              <a:latin typeface="Arial" panose="020B0604020202020204" pitchFamily="34" charset="0"/>
              <a:cs typeface="Arial" panose="020B0604020202020204" pitchFamily="34" charset="0"/>
            </a:rPr>
            <a:t>Se aprueba el expediente por el GGC (contiene los documentos exigidos en la Carpeta del solicitante)</a:t>
          </a:r>
          <a:endParaRPr lang="es-MX" dirty="0">
            <a:solidFill>
              <a:schemeClr val="tx1"/>
            </a:solidFill>
          </a:endParaRPr>
        </a:p>
      </dsp:txBody>
      <dsp:txXfrm>
        <a:off x="0" y="1324188"/>
        <a:ext cx="1749794" cy="3151273"/>
      </dsp:txXfrm>
    </dsp:sp>
    <dsp:sp modelId="{9D4D0175-A653-4E80-B582-8D1CA9516D42}">
      <dsp:nvSpPr>
        <dsp:cNvPr id="5" name="Rectángulo 4"/>
        <dsp:cNvSpPr/>
      </dsp:nvSpPr>
      <dsp:spPr bwMode="white">
        <a:xfrm>
          <a:off x="1759565" y="1434380"/>
          <a:ext cx="1749794" cy="3151273"/>
        </a:xfrm>
        <a:prstGeom prst="rect">
          <a:avLst/>
        </a:prstGeom>
        <a:solidFill>
          <a:schemeClr val="bg1">
            <a:lumMod val="85000"/>
          </a:schemeClr>
        </a:solidFill>
      </dsp:spPr>
      <dsp:style>
        <a:lnRef idx="2">
          <a:schemeClr val="lt1"/>
        </a:lnRef>
        <a:fillRef idx="1">
          <a:schemeClr val="accent1"/>
        </a:fillRef>
        <a:effectRef idx="0">
          <a:scrgbClr r="0" g="0" b="0"/>
        </a:effectRef>
        <a:fontRef idx="minor">
          <a:schemeClr val="lt1"/>
        </a:fontRef>
      </dsp:style>
      <dsp:txBody>
        <a:bodyPr lIns="68580" tIns="68580" rIns="68580" bIns="6858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es-ES" dirty="0" smtClean="0">
              <a:solidFill>
                <a:schemeClr val="tx1"/>
              </a:solidFill>
              <a:latin typeface="Arial" panose="020B0604020202020204" pitchFamily="34" charset="0"/>
              <a:cs typeface="Arial" panose="020B0604020202020204" pitchFamily="34" charset="0"/>
            </a:rPr>
            <a:t>2do.</a:t>
          </a:r>
          <a:endParaRPr lang="es-ES" dirty="0" smtClean="0">
            <a:solidFill>
              <a:schemeClr val="tx1"/>
            </a:solidFill>
            <a:latin typeface="Arial" panose="020B0604020202020204" pitchFamily="34" charset="0"/>
            <a:cs typeface="Arial" panose="020B0604020202020204" pitchFamily="34" charset="0"/>
          </a:endParaRPr>
        </a:p>
        <a:p>
          <a:pPr lvl="0">
            <a:lnSpc>
              <a:spcPct val="100000"/>
            </a:lnSpc>
            <a:spcBef>
              <a:spcPct val="0"/>
            </a:spcBef>
            <a:spcAft>
              <a:spcPct val="35000"/>
            </a:spcAft>
          </a:pPr>
          <a:r>
            <a:rPr lang="es-ES" dirty="0" smtClean="0">
              <a:solidFill>
                <a:schemeClr val="tx1"/>
              </a:solidFill>
              <a:latin typeface="Arial" panose="020B0604020202020204" pitchFamily="34" charset="0"/>
              <a:cs typeface="Arial" panose="020B0604020202020204" pitchFamily="34" charset="0"/>
            </a:rPr>
            <a:t> Se aprueba el tema de doctorado por la CGC.</a:t>
          </a:r>
          <a:endParaRPr lang="es-ES" dirty="0" smtClean="0">
            <a:solidFill>
              <a:schemeClr val="tx1"/>
            </a:solidFill>
            <a:latin typeface="Arial" panose="020B0604020202020204" pitchFamily="34" charset="0"/>
            <a:cs typeface="Arial" panose="020B0604020202020204" pitchFamily="34" charset="0"/>
          </a:endParaRPr>
        </a:p>
        <a:p>
          <a:pPr lvl="0">
            <a:lnSpc>
              <a:spcPct val="100000"/>
            </a:lnSpc>
            <a:spcBef>
              <a:spcPct val="0"/>
            </a:spcBef>
            <a:spcAft>
              <a:spcPct val="35000"/>
            </a:spcAft>
          </a:pPr>
          <a:endParaRPr lang="es-ES" dirty="0" smtClean="0">
            <a:solidFill>
              <a:schemeClr val="tx1"/>
            </a:solidFill>
            <a:latin typeface="Arial" panose="020B0604020202020204" pitchFamily="34" charset="0"/>
            <a:cs typeface="Arial" panose="020B0604020202020204" pitchFamily="34" charset="0"/>
          </a:endParaRPr>
        </a:p>
        <a:p>
          <a:pPr lvl="0">
            <a:lnSpc>
              <a:spcPct val="100000"/>
            </a:lnSpc>
            <a:spcBef>
              <a:spcPct val="0"/>
            </a:spcBef>
            <a:spcAft>
              <a:spcPct val="35000"/>
            </a:spcAft>
          </a:pPr>
          <a:endParaRPr lang="es-ES" dirty="0" smtClean="0">
            <a:solidFill>
              <a:schemeClr val="tx1"/>
            </a:solidFill>
            <a:latin typeface="Arial" panose="020B0604020202020204" pitchFamily="34" charset="0"/>
            <a:cs typeface="Arial" panose="020B0604020202020204" pitchFamily="34" charset="0"/>
          </a:endParaRPr>
        </a:p>
        <a:p>
          <a:pPr lvl="0">
            <a:lnSpc>
              <a:spcPct val="100000"/>
            </a:lnSpc>
            <a:spcBef>
              <a:spcPct val="0"/>
            </a:spcBef>
            <a:spcAft>
              <a:spcPct val="35000"/>
            </a:spcAft>
          </a:pPr>
          <a:endParaRPr lang="es-MX" dirty="0">
            <a:solidFill>
              <a:schemeClr val="tx1"/>
            </a:solidFill>
          </a:endParaRPr>
        </a:p>
      </dsp:txBody>
      <dsp:txXfrm>
        <a:off x="1759565" y="1434380"/>
        <a:ext cx="1749794" cy="3151273"/>
      </dsp:txXfrm>
    </dsp:sp>
    <dsp:sp modelId="{73EEADDA-C10A-430F-96AB-1578982A4AE4}">
      <dsp:nvSpPr>
        <dsp:cNvPr id="6" name="Rectángulo 5"/>
        <dsp:cNvSpPr/>
      </dsp:nvSpPr>
      <dsp:spPr bwMode="white">
        <a:xfrm>
          <a:off x="3456578" y="1451347"/>
          <a:ext cx="1749794" cy="3151273"/>
        </a:xfrm>
        <a:prstGeom prst="rect">
          <a:avLst/>
        </a:prstGeom>
        <a:solidFill>
          <a:schemeClr val="bg2">
            <a:lumMod val="90000"/>
          </a:schemeClr>
        </a:solidFill>
      </dsp:spPr>
      <dsp:style>
        <a:lnRef idx="2">
          <a:schemeClr val="lt1"/>
        </a:lnRef>
        <a:fillRef idx="1">
          <a:schemeClr val="accent1"/>
        </a:fillRef>
        <a:effectRef idx="0">
          <a:scrgbClr r="0" g="0" b="0"/>
        </a:effectRef>
        <a:fontRef idx="minor">
          <a:schemeClr val="lt1"/>
        </a:fontRef>
      </dsp:style>
      <dsp:txBody>
        <a:bodyPr lIns="68580" tIns="68580" rIns="68580" bIns="6858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es-ES" dirty="0" smtClean="0">
              <a:solidFill>
                <a:schemeClr val="tx1"/>
              </a:solidFill>
              <a:latin typeface="Arial" panose="020B0604020202020204" pitchFamily="34" charset="0"/>
              <a:cs typeface="Arial" panose="020B0604020202020204" pitchFamily="34" charset="0"/>
            </a:rPr>
            <a:t>3ro.</a:t>
          </a:r>
          <a:endParaRPr lang="es-ES" dirty="0" smtClean="0">
            <a:solidFill>
              <a:schemeClr val="tx1"/>
            </a:solidFill>
            <a:latin typeface="Arial" panose="020B0604020202020204" pitchFamily="34" charset="0"/>
            <a:cs typeface="Arial" panose="020B0604020202020204" pitchFamily="34" charset="0"/>
          </a:endParaRPr>
        </a:p>
        <a:p>
          <a:pPr lvl="0">
            <a:lnSpc>
              <a:spcPct val="100000"/>
            </a:lnSpc>
            <a:spcBef>
              <a:spcPct val="0"/>
            </a:spcBef>
            <a:spcAft>
              <a:spcPct val="35000"/>
            </a:spcAft>
          </a:pPr>
          <a:r>
            <a:rPr lang="es-ES" dirty="0" smtClean="0">
              <a:solidFill>
                <a:schemeClr val="tx1"/>
              </a:solidFill>
              <a:latin typeface="Arial" panose="020B0604020202020204" pitchFamily="34" charset="0"/>
              <a:cs typeface="Arial" panose="020B0604020202020204" pitchFamily="34" charset="0"/>
            </a:rPr>
            <a:t> Se asigna un tutor o tutores para su dirección por el comité doctoral.  </a:t>
          </a:r>
          <a:endParaRPr lang="es-ES" dirty="0" smtClean="0">
            <a:solidFill>
              <a:schemeClr val="tx1"/>
            </a:solidFill>
            <a:latin typeface="Arial" panose="020B0604020202020204" pitchFamily="34" charset="0"/>
            <a:cs typeface="Arial" panose="020B0604020202020204" pitchFamily="34" charset="0"/>
          </a:endParaRPr>
        </a:p>
        <a:p>
          <a:pPr lvl="0">
            <a:lnSpc>
              <a:spcPct val="100000"/>
            </a:lnSpc>
            <a:spcBef>
              <a:spcPct val="0"/>
            </a:spcBef>
            <a:spcAft>
              <a:spcPct val="35000"/>
            </a:spcAft>
          </a:pPr>
          <a:endParaRPr lang="es-ES" dirty="0" smtClean="0">
            <a:solidFill>
              <a:schemeClr val="tx1"/>
            </a:solidFill>
            <a:latin typeface="Arial" panose="020B0604020202020204" pitchFamily="34" charset="0"/>
            <a:cs typeface="Arial" panose="020B0604020202020204" pitchFamily="34" charset="0"/>
          </a:endParaRPr>
        </a:p>
        <a:p>
          <a:pPr lvl="0">
            <a:lnSpc>
              <a:spcPct val="100000"/>
            </a:lnSpc>
            <a:spcBef>
              <a:spcPct val="0"/>
            </a:spcBef>
            <a:spcAft>
              <a:spcPct val="35000"/>
            </a:spcAft>
          </a:pPr>
          <a:endParaRPr lang="es-MX" dirty="0">
            <a:solidFill>
              <a:schemeClr val="tx1"/>
            </a:solidFill>
          </a:endParaRPr>
        </a:p>
      </dsp:txBody>
      <dsp:txXfrm>
        <a:off x="3456578" y="1451347"/>
        <a:ext cx="1749794" cy="3151273"/>
      </dsp:txXfrm>
    </dsp:sp>
    <dsp:sp modelId="{871C46F8-37D1-4EF8-BCAF-8FD16BE6F545}">
      <dsp:nvSpPr>
        <dsp:cNvPr id="7" name="Rectángulo 6"/>
        <dsp:cNvSpPr/>
      </dsp:nvSpPr>
      <dsp:spPr bwMode="white">
        <a:xfrm>
          <a:off x="5217612" y="1433667"/>
          <a:ext cx="1749794" cy="3151273"/>
        </a:xfrm>
        <a:prstGeom prst="rect">
          <a:avLst/>
        </a:prstGeom>
        <a:solidFill>
          <a:schemeClr val="bg1">
            <a:lumMod val="75000"/>
          </a:schemeClr>
        </a:solidFill>
      </dsp:spPr>
      <dsp:style>
        <a:lnRef idx="2">
          <a:schemeClr val="lt1"/>
        </a:lnRef>
        <a:fillRef idx="1">
          <a:schemeClr val="accent1"/>
        </a:fillRef>
        <a:effectRef idx="0">
          <a:scrgbClr r="0" g="0" b="0"/>
        </a:effectRef>
        <a:fontRef idx="minor">
          <a:schemeClr val="lt1"/>
        </a:fontRef>
      </dsp:style>
      <dsp:txBody>
        <a:bodyPr lIns="68580" tIns="68580" rIns="68580" bIns="6858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es-ES" dirty="0" smtClean="0">
              <a:solidFill>
                <a:schemeClr val="tx1"/>
              </a:solidFill>
              <a:latin typeface="Arial" panose="020B0604020202020204" pitchFamily="34" charset="0"/>
              <a:cs typeface="Arial" panose="020B0604020202020204" pitchFamily="34" charset="0"/>
            </a:rPr>
            <a:t>4to. </a:t>
          </a:r>
          <a:endParaRPr lang="es-ES" dirty="0" smtClean="0">
            <a:solidFill>
              <a:schemeClr val="tx1"/>
            </a:solidFill>
            <a:latin typeface="Arial" panose="020B0604020202020204" pitchFamily="34" charset="0"/>
            <a:cs typeface="Arial" panose="020B0604020202020204" pitchFamily="34" charset="0"/>
          </a:endParaRPr>
        </a:p>
        <a:p>
          <a:pPr lvl="0">
            <a:lnSpc>
              <a:spcPct val="100000"/>
            </a:lnSpc>
            <a:spcBef>
              <a:spcPct val="0"/>
            </a:spcBef>
            <a:spcAft>
              <a:spcPct val="35000"/>
            </a:spcAft>
          </a:pPr>
          <a:r>
            <a:rPr lang="es-ES" dirty="0" smtClean="0">
              <a:solidFill>
                <a:schemeClr val="tx1"/>
              </a:solidFill>
              <a:latin typeface="Arial" panose="020B0604020202020204" pitchFamily="34" charset="0"/>
              <a:cs typeface="Arial" panose="020B0604020202020204" pitchFamily="34" charset="0"/>
            </a:rPr>
            <a:t>Se aprueba el plan de formación del doctorando</a:t>
          </a:r>
          <a:r>
            <a:rPr lang="es-ES_tradnl" dirty="0" smtClean="0">
              <a:solidFill>
                <a:schemeClr val="tx1"/>
              </a:solidFill>
              <a:latin typeface="Arial" panose="020B0604020202020204" pitchFamily="34" charset="0"/>
              <a:cs typeface="Arial" panose="020B0604020202020204" pitchFamily="34" charset="0"/>
            </a:rPr>
            <a:t>, elaborado en conjunto con el tutor o tutores designados.</a:t>
          </a:r>
          <a:endParaRPr lang="es-MX" dirty="0">
            <a:solidFill>
              <a:schemeClr val="tx1"/>
            </a:solidFill>
          </a:endParaRPr>
        </a:p>
      </dsp:txBody>
      <dsp:txXfrm>
        <a:off x="5217612" y="1433667"/>
        <a:ext cx="1749794" cy="3151273"/>
      </dsp:txXfrm>
    </dsp:sp>
    <dsp:sp modelId="{7CE0A617-C51C-40F2-9851-1A53FAF7E462}">
      <dsp:nvSpPr>
        <dsp:cNvPr id="8" name="Rectángulo 7"/>
        <dsp:cNvSpPr/>
      </dsp:nvSpPr>
      <dsp:spPr bwMode="white">
        <a:xfrm>
          <a:off x="6999178" y="1365041"/>
          <a:ext cx="1749794" cy="3151273"/>
        </a:xfrm>
        <a:prstGeom prst="rect">
          <a:avLst/>
        </a:prstGeom>
        <a:solidFill>
          <a:schemeClr val="bg1">
            <a:lumMod val="65000"/>
          </a:schemeClr>
        </a:solidFill>
      </dsp:spPr>
      <dsp:style>
        <a:lnRef idx="2">
          <a:schemeClr val="lt1"/>
        </a:lnRef>
        <a:fillRef idx="1">
          <a:schemeClr val="accent1"/>
        </a:fillRef>
        <a:effectRef idx="0">
          <a:scrgbClr r="0" g="0" b="0"/>
        </a:effectRef>
        <a:fontRef idx="minor">
          <a:schemeClr val="lt1"/>
        </a:fontRef>
      </dsp:style>
      <dsp:txBody>
        <a:bodyPr lIns="68580" tIns="68580" rIns="68580" bIns="6858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gn="ctr">
            <a:lnSpc>
              <a:spcPct val="100000"/>
            </a:lnSpc>
            <a:spcBef>
              <a:spcPct val="0"/>
            </a:spcBef>
            <a:spcAft>
              <a:spcPct val="35000"/>
            </a:spcAft>
          </a:pPr>
          <a:r>
            <a:rPr lang="es-ES_tradnl" dirty="0" smtClean="0">
              <a:solidFill>
                <a:schemeClr val="tx1"/>
              </a:solidFill>
              <a:latin typeface="Arial" panose="020B0604020202020204" pitchFamily="34" charset="0"/>
              <a:cs typeface="Arial" panose="020B0604020202020204" pitchFamily="34" charset="0"/>
            </a:rPr>
            <a:t>5to. </a:t>
          </a:r>
          <a:endParaRPr lang="es-ES_tradnl" dirty="0" smtClean="0">
            <a:solidFill>
              <a:schemeClr val="tx1"/>
            </a:solidFill>
            <a:latin typeface="Arial" panose="020B0604020202020204" pitchFamily="34" charset="0"/>
            <a:cs typeface="Arial" panose="020B0604020202020204" pitchFamily="34" charset="0"/>
          </a:endParaRPr>
        </a:p>
        <a:p>
          <a:pPr lvl="0" algn="ctr">
            <a:lnSpc>
              <a:spcPct val="100000"/>
            </a:lnSpc>
            <a:spcBef>
              <a:spcPct val="0"/>
            </a:spcBef>
            <a:spcAft>
              <a:spcPct val="35000"/>
            </a:spcAft>
          </a:pPr>
          <a:r>
            <a:rPr lang="es-ES_tradnl" dirty="0" smtClean="0">
              <a:solidFill>
                <a:schemeClr val="tx1"/>
              </a:solidFill>
              <a:latin typeface="Arial" panose="020B0604020202020204" pitchFamily="34" charset="0"/>
              <a:cs typeface="Arial" panose="020B0604020202020204" pitchFamily="34" charset="0"/>
            </a:rPr>
            <a:t>Se formaliza la matrícula la cual es aprobada por el Jefe de la Institución autorizada, responsable del Programa. </a:t>
          </a:r>
          <a:endParaRPr lang="es-MX" dirty="0">
            <a:solidFill>
              <a:schemeClr val="tx1"/>
            </a:solidFill>
          </a:endParaRPr>
        </a:p>
      </dsp:txBody>
      <dsp:txXfrm>
        <a:off x="6999178" y="1365041"/>
        <a:ext cx="1749794" cy="3151273"/>
      </dsp:txXfrm>
    </dsp:sp>
    <dsp:sp modelId="{316743EC-BBB5-4A58-B7EA-532BEC49F749}">
      <dsp:nvSpPr>
        <dsp:cNvPr id="9" name="Rectángulo 8"/>
        <dsp:cNvSpPr/>
      </dsp:nvSpPr>
      <dsp:spPr bwMode="white">
        <a:xfrm>
          <a:off x="0" y="4651879"/>
          <a:ext cx="8748972" cy="350141"/>
        </a:xfrm>
        <a:prstGeom prst="rect">
          <a:avLst/>
        </a:prstGeom>
      </dsp:spPr>
      <dsp:style>
        <a:lnRef idx="0">
          <a:schemeClr val="accent1"/>
        </a:lnRef>
        <a:fillRef idx="1">
          <a:schemeClr val="accent1">
            <a:shade val="80000"/>
          </a:schemeClr>
        </a:fillRef>
        <a:effectRef idx="0">
          <a:scrgbClr r="0" g="0" b="0"/>
        </a:effectRef>
        <a:fontRef idx="minor"/>
      </dsp:style>
      <dsp:txXfrm>
        <a:off x="0" y="4651879"/>
        <a:ext cx="8748972" cy="350141"/>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6#1">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endSty" val="noArr"/>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14">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drawing1.xml><?xml version="1.0" encoding="utf-8"?>
<c:userShapes xmlns:c="http://schemas.openxmlformats.org/drawingml/2006/chart">
  <cdr:relSizeAnchor xmlns:cdr="http://schemas.openxmlformats.org/drawingml/2006/chartDrawing">
    <cdr:from>
      <cdr:x>0.125</cdr:x>
      <cdr:y>0.09201</cdr:y>
    </cdr:from>
    <cdr:to>
      <cdr:x>0.57292</cdr:x>
      <cdr:y>0.1684</cdr:y>
    </cdr:to>
    <cdr:sp>
      <cdr:nvSpPr>
        <cdr:cNvPr id="2" name="Rectángulo 1"/>
        <cdr:cNvSpPr/>
      </cdr:nvSpPr>
      <cdr:spPr xmlns:a="http://schemas.openxmlformats.org/drawingml/2006/main">
        <a:xfrm xmlns:a="http://schemas.openxmlformats.org/drawingml/2006/main">
          <a:off x="571500" y="252413"/>
          <a:ext cx="2047875" cy="209550"/>
        </a:xfrm>
        <a:prstGeom xmlns:a="http://schemas.openxmlformats.org/drawingml/2006/main" prst="rect">
          <a:avLst/>
        </a:prstGeom>
      </cdr:spPr>
      <cdr:txBody xmlns:a="http://schemas.openxmlformats.org/drawingml/2006/main">
        <a:bodyPr vertOverflow="clip" vert="horz" wrap="square" lIns="45720" tIns="45720" rIns="45720" bIns="45720" rtlCol="0" anchor="t" anchorCtr="0">
          <a:normAutofit/>
        </a:bodyPr>
        <a:lstStyle/>
        <a:p>
          <a:endParaRPr lang="es-ES" sz="1100"/>
        </a:p>
      </cdr:txBody>
    </cdr:sp>
  </cdr:relSizeAnchor>
  <cdr:relSizeAnchor xmlns:cdr="http://schemas.openxmlformats.org/drawingml/2006/chartDrawing">
    <cdr:from>
      <cdr:x>0.0531</cdr:x>
      <cdr:y>0.9375</cdr:y>
    </cdr:from>
    <cdr:to>
      <cdr:x>0.97345</cdr:x>
      <cdr:y>0.9875</cdr:y>
    </cdr:to>
    <cdr:sp>
      <cdr:nvSpPr>
        <cdr:cNvPr id="3" name="Rectángulo 2"/>
        <cdr:cNvSpPr/>
      </cdr:nvSpPr>
      <cdr:spPr xmlns:a="http://schemas.openxmlformats.org/drawingml/2006/main">
        <a:xfrm xmlns:a="http://schemas.openxmlformats.org/drawingml/2006/main">
          <a:off x="432048" y="5400600"/>
          <a:ext cx="7488832" cy="288032"/>
        </a:xfrm>
        <a:prstGeom xmlns:a="http://schemas.openxmlformats.org/drawingml/2006/main" prst="rect">
          <a:avLst/>
        </a:prstGeom>
        <a:solidFill>
          <a:schemeClr val="tx1"/>
        </a:solidFill>
      </cdr:spPr>
      <cdr:txBody xmlns:a="http://schemas.openxmlformats.org/drawingml/2006/main">
        <a:bodyPr vertOverflow="clip" vert="horz" wrap="square" lIns="45720" tIns="45720" rIns="45720" bIns="45720" rtlCol="0" anchor="t" anchorCtr="0">
          <a:normAutofit/>
        </a:bodyPr>
        <a:lstStyle/>
        <a:p>
          <a:r>
            <a:rPr lang="es-ES" sz="1800" dirty="0">
              <a:solidFill>
                <a:schemeClr val="bg1"/>
              </a:solidFill>
            </a:rPr>
            <a:t>75-79   80-84     85-89      90-94      95-99     00-04      05-09      10-14      15-19</a:t>
          </a:r>
          <a:endParaRPr lang="es-ES" sz="1800" dirty="0">
            <a:solidFill>
              <a:schemeClr val="bg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7A07FE-3FB7-4DC9-BE2D-5D69103EE2E9}" type="datetimeFigureOut">
              <a:rPr lang="es-ES" smtClean="0"/>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9D7285-9EA9-40EA-839E-136953AF721D}" type="slidenum">
              <a:rPr lang="es-ES" smtClean="0"/>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3251" name="2 Marcador de notas"/>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normAutofit/>
          </a:bodyPr>
          <a:lstStyle/>
          <a:p>
            <a:pPr algn="just">
              <a:lnSpc>
                <a:spcPct val="150000"/>
              </a:lnSpc>
              <a:defRPr/>
            </a:pPr>
            <a:endParaRPr lang="es-MX" altLang="es-MX" sz="7200" dirty="0">
              <a:latin typeface="Times New Roman" panose="02020603050405020304" pitchFamily="18" charset="0"/>
              <a:cs typeface="Times New Roman" panose="02020603050405020304" pitchFamily="18" charset="0"/>
            </a:endParaRPr>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BCE036F-4AB2-4B32-BB9D-05DC6B365C71}" type="slidenum">
              <a:rPr lang="es-ES" altLang="es-MX" smtClean="0"/>
            </a:fld>
            <a:endParaRPr lang="es-ES" alt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483" name="2 Marcador de notas"/>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normAutofit/>
          </a:bodyPr>
          <a:lstStyle/>
          <a:p>
            <a:pPr algn="just">
              <a:lnSpc>
                <a:spcPct val="200000"/>
              </a:lnSpc>
              <a:defRPr/>
            </a:pPr>
            <a:r>
              <a:rPr lang="es-EC" altLang="es-EC" sz="1100" dirty="0">
                <a:ea typeface="Calibri" panose="020F0502020204030204" pitchFamily="34" charset="0"/>
                <a:cs typeface="Times New Roman" panose="02020603050405020304" pitchFamily="18" charset="0"/>
              </a:rPr>
              <a:t>ODS GARANTIZAR VIDA SANA Y SALUDABLE </a:t>
            </a:r>
            <a:endParaRPr lang="es-EC" altLang="es-EC" sz="1100" dirty="0">
              <a:ea typeface="Calibri" panose="020F0502020204030204" pitchFamily="34" charset="0"/>
              <a:cs typeface="Times New Roman" panose="02020603050405020304" pitchFamily="18" charset="0"/>
            </a:endParaRPr>
          </a:p>
        </p:txBody>
      </p:sp>
      <p:sp>
        <p:nvSpPr>
          <p:cNvPr id="2048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8F0A65F-9A3F-43E6-8D84-8D93C293357C}" type="slidenum">
              <a:rPr lang="es-ES" altLang="es-MX" smtClean="0"/>
            </a:fld>
            <a:endParaRPr lang="es-ES" alt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Marcador de imagen de diapositiva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defRPr/>
            </a:pPr>
            <a:endParaRPr lang="es-EC" dirty="0"/>
          </a:p>
        </p:txBody>
      </p:sp>
      <p:sp>
        <p:nvSpPr>
          <p:cNvPr id="2662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D828B7A-10DF-4E08-AE1C-4271F38B588B}" type="slidenum">
              <a:rPr lang="es-ES" altLang="es-MX" smtClean="0"/>
            </a:fld>
            <a:endParaRPr lang="es-ES" alt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Marcador de imagen de diapositiva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defRPr/>
            </a:pPr>
            <a:endParaRPr lang="es-EC" dirty="0"/>
          </a:p>
        </p:txBody>
      </p:sp>
      <p:sp>
        <p:nvSpPr>
          <p:cNvPr id="2662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D828B7A-10DF-4E08-AE1C-4271F38B588B}" type="slidenum">
              <a:rPr lang="es-ES" altLang="es-MX" smtClean="0"/>
            </a:fld>
            <a:endParaRPr lang="es-ES" altLang="es-MX"/>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86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lgn="just">
              <a:lnSpc>
                <a:spcPct val="107000"/>
              </a:lnSpc>
            </a:pPr>
            <a:endParaRPr lang="es-ES" altLang="es-EC"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86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B63CFC1-5342-4E9D-A393-28E1B645AFCB}" type="slidenum">
              <a:rPr lang="es-ES" altLang="es-MX" smtClean="0">
                <a:solidFill>
                  <a:srgbClr val="000000"/>
                </a:solidFill>
              </a:rPr>
            </a:fld>
            <a:endParaRPr lang="es-ES" altLang="es-MX">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EDC196B-0F0F-41A0-B918-4D54DED62E33}" type="slidenum">
              <a:rPr lang="es-EC" smtClean="0"/>
            </a:fld>
            <a:endParaRPr lang="es-EC"/>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6A9D7285-9EA9-40EA-839E-136953AF721D}" type="slidenum">
              <a:rPr lang="es-ES" smtClean="0"/>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7"/>
            <a:ext cx="7772400" cy="1470025"/>
          </a:xfrm>
        </p:spPr>
        <p:txBody>
          <a:bodyPr/>
          <a:lstStyle/>
          <a:p>
            <a:r>
              <a:rPr lang="es-ES"/>
              <a:t>Haga clic para modificar el estilo de título del patrón</a:t>
            </a:r>
            <a:endParaRPr lang="es-ES"/>
          </a:p>
        </p:txBody>
      </p:sp>
      <p:sp>
        <p:nvSpPr>
          <p:cNvPr id="3" name="2 Subtítulo"/>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S"/>
          </a:p>
        </p:txBody>
      </p:sp>
      <p:sp>
        <p:nvSpPr>
          <p:cNvPr id="4" name="3 Marcador de fecha"/>
          <p:cNvSpPr>
            <a:spLocks noGrp="1"/>
          </p:cNvSpPr>
          <p:nvPr>
            <p:ph type="dt" sz="half" idx="10"/>
          </p:nvPr>
        </p:nvSpPr>
        <p:spPr/>
        <p:txBody>
          <a:bodyPr/>
          <a:lstStyle/>
          <a:p>
            <a:fld id="{A9FB5149-79FE-42EF-A607-6BE06D7FA3C5}" type="datetimeFigureOut">
              <a:rPr lang="es-ES" smtClean="0"/>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D2BD764-558A-4838-BAF3-477A12C86FA7}" type="slidenum">
              <a:rPr lang="es-ES" smtClean="0"/>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
          </a:p>
        </p:txBody>
      </p:sp>
      <p:sp>
        <p:nvSpPr>
          <p:cNvPr id="3" name="2 Marcador de texto vertical"/>
          <p:cNvSpPr>
            <a:spLocks noGrp="1"/>
          </p:cNvSpPr>
          <p:nvPr>
            <p:ph type="body" orient="vert" idx="1" hasCustomPrompt="1"/>
          </p:nvPr>
        </p:nvSpPr>
        <p:spPr/>
        <p:txBody>
          <a:bodyPr vert="eaVert"/>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S"/>
          </a:p>
        </p:txBody>
      </p:sp>
      <p:sp>
        <p:nvSpPr>
          <p:cNvPr id="4" name="3 Marcador de fecha"/>
          <p:cNvSpPr>
            <a:spLocks noGrp="1"/>
          </p:cNvSpPr>
          <p:nvPr>
            <p:ph type="dt" sz="half" idx="10"/>
          </p:nvPr>
        </p:nvSpPr>
        <p:spPr/>
        <p:txBody>
          <a:bodyPr/>
          <a:lstStyle/>
          <a:p>
            <a:fld id="{A9FB5149-79FE-42EF-A607-6BE06D7FA3C5}" type="datetimeFigureOut">
              <a:rPr lang="es-ES" smtClean="0"/>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D2BD764-558A-4838-BAF3-477A12C86FA7}" type="slidenum">
              <a:rPr lang="es-ES" smtClean="0"/>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0"/>
            <a:ext cx="2057400" cy="5851525"/>
          </a:xfrm>
        </p:spPr>
        <p:txBody>
          <a:bodyPr vert="eaVert"/>
          <a:lstStyle/>
          <a:p>
            <a:r>
              <a:rPr lang="es-ES"/>
              <a:t>Haga clic para modificar el estilo de título del patrón</a:t>
            </a:r>
            <a:endParaRPr lang="es-ES"/>
          </a:p>
        </p:txBody>
      </p:sp>
      <p:sp>
        <p:nvSpPr>
          <p:cNvPr id="3" name="2 Marcador de texto vertical"/>
          <p:cNvSpPr>
            <a:spLocks noGrp="1"/>
          </p:cNvSpPr>
          <p:nvPr>
            <p:ph type="body" orient="vert" idx="1" hasCustomPrompt="1"/>
          </p:nvPr>
        </p:nvSpPr>
        <p:spPr>
          <a:xfrm>
            <a:off x="457200" y="274640"/>
            <a:ext cx="6019800" cy="5851525"/>
          </a:xfrm>
        </p:spPr>
        <p:txBody>
          <a:bodyPr vert="eaVert"/>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S"/>
          </a:p>
        </p:txBody>
      </p:sp>
      <p:sp>
        <p:nvSpPr>
          <p:cNvPr id="4" name="3 Marcador de fecha"/>
          <p:cNvSpPr>
            <a:spLocks noGrp="1"/>
          </p:cNvSpPr>
          <p:nvPr>
            <p:ph type="dt" sz="half" idx="10"/>
          </p:nvPr>
        </p:nvSpPr>
        <p:spPr/>
        <p:txBody>
          <a:bodyPr/>
          <a:lstStyle/>
          <a:p>
            <a:fld id="{A9FB5149-79FE-42EF-A607-6BE06D7FA3C5}" type="datetimeFigureOut">
              <a:rPr lang="es-ES" smtClean="0"/>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D2BD764-558A-4838-BAF3-477A12C86FA7}" type="slidenum">
              <a:rPr lang="es-ES" smtClean="0"/>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hasCustomPrompt="1"/>
          </p:nvPr>
        </p:nvSpPr>
        <p:spPr>
          <a:xfrm>
            <a:off x="1066800" y="304800"/>
            <a:ext cx="7543800" cy="5791200"/>
          </a:xfrm>
        </p:spPr>
        <p:txBody>
          <a:bodyPr/>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VE"/>
          </a:p>
        </p:txBody>
      </p:sp>
      <p:sp>
        <p:nvSpPr>
          <p:cNvPr id="3" name="Rectangle 17"/>
          <p:cNvSpPr>
            <a:spLocks noGrp="1" noChangeArrowheads="1"/>
          </p:cNvSpPr>
          <p:nvPr>
            <p:ph type="dt" sz="half" idx="10"/>
          </p:nvPr>
        </p:nvSpPr>
        <p:spPr/>
        <p:txBody>
          <a:bodyPr/>
          <a:lstStyle>
            <a:lvl1pPr>
              <a:defRPr/>
            </a:lvl1pPr>
          </a:lstStyle>
          <a:p>
            <a:pPr>
              <a:defRPr/>
            </a:pPr>
            <a:fld id="{E4826901-3027-4876-9BB6-B66DAB5DC257}" type="datetime1">
              <a:rPr lang="es-ES"/>
            </a:fld>
            <a:endParaRPr lang="es-ES"/>
          </a:p>
        </p:txBody>
      </p:sp>
      <p:sp>
        <p:nvSpPr>
          <p:cNvPr id="4" name="Rectangle 18"/>
          <p:cNvSpPr>
            <a:spLocks noGrp="1" noChangeArrowheads="1"/>
          </p:cNvSpPr>
          <p:nvPr>
            <p:ph type="ftr" sz="quarter" idx="11"/>
          </p:nvPr>
        </p:nvSpPr>
        <p:spPr/>
        <p:txBody>
          <a:bodyPr/>
          <a:lstStyle>
            <a:lvl1pPr>
              <a:defRPr/>
            </a:lvl1pPr>
          </a:lstStyle>
          <a:p>
            <a:pPr>
              <a:defRPr/>
            </a:pPr>
            <a:endParaRPr lang="es-ES"/>
          </a:p>
        </p:txBody>
      </p:sp>
      <p:sp>
        <p:nvSpPr>
          <p:cNvPr id="5" name="Rectangle 19"/>
          <p:cNvSpPr>
            <a:spLocks noGrp="1" noChangeArrowheads="1"/>
          </p:cNvSpPr>
          <p:nvPr>
            <p:ph type="sldNum" sz="quarter" idx="12"/>
          </p:nvPr>
        </p:nvSpPr>
        <p:spPr/>
        <p:txBody>
          <a:bodyPr/>
          <a:lstStyle>
            <a:lvl1pPr>
              <a:defRPr/>
            </a:lvl1pPr>
          </a:lstStyle>
          <a:p>
            <a:pPr>
              <a:defRPr/>
            </a:pPr>
            <a:fld id="{4BE97A14-35E7-4399-BA86-86B15A887E13}" type="slidenum">
              <a:rPr lang="es-ES"/>
            </a:fld>
            <a:endParaRPr lang="es-E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
          </a:p>
        </p:txBody>
      </p:sp>
      <p:sp>
        <p:nvSpPr>
          <p:cNvPr id="3" name="2 Marcador de contenido"/>
          <p:cNvSpPr>
            <a:spLocks noGrp="1"/>
          </p:cNvSpPr>
          <p:nvPr>
            <p:ph idx="1" hasCustomPrompt="1"/>
          </p:nvPr>
        </p:nvSpPr>
        <p:spPr/>
        <p:txBody>
          <a:bodyPr/>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S"/>
          </a:p>
        </p:txBody>
      </p:sp>
      <p:sp>
        <p:nvSpPr>
          <p:cNvPr id="4" name="3 Marcador de fecha"/>
          <p:cNvSpPr>
            <a:spLocks noGrp="1"/>
          </p:cNvSpPr>
          <p:nvPr>
            <p:ph type="dt" sz="half" idx="10"/>
          </p:nvPr>
        </p:nvSpPr>
        <p:spPr/>
        <p:txBody>
          <a:bodyPr/>
          <a:lstStyle/>
          <a:p>
            <a:fld id="{A9FB5149-79FE-42EF-A607-6BE06D7FA3C5}" type="datetimeFigureOut">
              <a:rPr lang="es-ES" smtClean="0"/>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D2BD764-558A-4838-BAF3-477A12C86FA7}" type="slidenum">
              <a:rPr lang="es-ES" smtClean="0"/>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2"/>
            <a:ext cx="7772400" cy="1362075"/>
          </a:xfrm>
        </p:spPr>
        <p:txBody>
          <a:bodyPr anchor="t"/>
          <a:lstStyle>
            <a:lvl1pPr algn="l">
              <a:defRPr sz="4000" b="1" cap="all"/>
            </a:lvl1pPr>
          </a:lstStyle>
          <a:p>
            <a:r>
              <a:rPr lang="es-ES"/>
              <a:t>Haga clic para modificar el estilo de título del patrón</a:t>
            </a:r>
            <a:endParaRPr lang="es-ES"/>
          </a:p>
        </p:txBody>
      </p:sp>
      <p:sp>
        <p:nvSpPr>
          <p:cNvPr id="3" name="2 Marcador de texto"/>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endParaRPr lang="es-ES"/>
          </a:p>
        </p:txBody>
      </p:sp>
      <p:sp>
        <p:nvSpPr>
          <p:cNvPr id="4" name="3 Marcador de fecha"/>
          <p:cNvSpPr>
            <a:spLocks noGrp="1"/>
          </p:cNvSpPr>
          <p:nvPr>
            <p:ph type="dt" sz="half" idx="10"/>
          </p:nvPr>
        </p:nvSpPr>
        <p:spPr/>
        <p:txBody>
          <a:bodyPr/>
          <a:lstStyle/>
          <a:p>
            <a:fld id="{A9FB5149-79FE-42EF-A607-6BE06D7FA3C5}" type="datetimeFigureOut">
              <a:rPr lang="es-ES" smtClean="0"/>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D2BD764-558A-4838-BAF3-477A12C86FA7}" type="slidenum">
              <a:rPr lang="es-ES" smtClean="0"/>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
          </a:p>
        </p:txBody>
      </p:sp>
      <p:sp>
        <p:nvSpPr>
          <p:cNvPr id="3" name="2 Marcador de contenido"/>
          <p:cNvSpPr>
            <a:spLocks noGrp="1"/>
          </p:cNvSpPr>
          <p:nvPr>
            <p:ph sz="half" idx="1" hasCustomPrompt="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S"/>
          </a:p>
        </p:txBody>
      </p:sp>
      <p:sp>
        <p:nvSpPr>
          <p:cNvPr id="4" name="3 Marcador de contenido"/>
          <p:cNvSpPr>
            <a:spLocks noGrp="1"/>
          </p:cNvSpPr>
          <p:nvPr>
            <p:ph sz="half" idx="2" hasCustomPrompt="1"/>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S"/>
          </a:p>
        </p:txBody>
      </p:sp>
      <p:sp>
        <p:nvSpPr>
          <p:cNvPr id="5" name="4 Marcador de fecha"/>
          <p:cNvSpPr>
            <a:spLocks noGrp="1"/>
          </p:cNvSpPr>
          <p:nvPr>
            <p:ph type="dt" sz="half" idx="10"/>
          </p:nvPr>
        </p:nvSpPr>
        <p:spPr/>
        <p:txBody>
          <a:bodyPr/>
          <a:lstStyle/>
          <a:p>
            <a:fld id="{A9FB5149-79FE-42EF-A607-6BE06D7FA3C5}" type="datetimeFigureOut">
              <a:rPr lang="es-ES" smtClean="0"/>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D2BD764-558A-4838-BAF3-477A12C86FA7}" type="slidenum">
              <a:rPr lang="es-ES" smtClean="0"/>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S"/>
          </a:p>
        </p:txBody>
      </p:sp>
      <p:sp>
        <p:nvSpPr>
          <p:cNvPr id="3" name="2 Marcador de texto"/>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endParaRPr lang="es-ES"/>
          </a:p>
        </p:txBody>
      </p:sp>
      <p:sp>
        <p:nvSpPr>
          <p:cNvPr id="4" name="3 Marcador de contenido"/>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S"/>
          </a:p>
        </p:txBody>
      </p:sp>
      <p:sp>
        <p:nvSpPr>
          <p:cNvPr id="5" name="4 Marcador de texto"/>
          <p:cNvSpPr>
            <a:spLocks noGrp="1"/>
          </p:cNvSpPr>
          <p:nvPr>
            <p:ph type="body" sz="quarter" idx="3" hasCustomPrompt="1"/>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endParaRPr lang="es-ES"/>
          </a:p>
        </p:txBody>
      </p:sp>
      <p:sp>
        <p:nvSpPr>
          <p:cNvPr id="6" name="5 Marcador de contenido"/>
          <p:cNvSpPr>
            <a:spLocks noGrp="1"/>
          </p:cNvSpPr>
          <p:nvPr>
            <p:ph sz="quarter" idx="4" hasCustomPrompt="1"/>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S"/>
          </a:p>
        </p:txBody>
      </p:sp>
      <p:sp>
        <p:nvSpPr>
          <p:cNvPr id="7" name="6 Marcador de fecha"/>
          <p:cNvSpPr>
            <a:spLocks noGrp="1"/>
          </p:cNvSpPr>
          <p:nvPr>
            <p:ph type="dt" sz="half" idx="10"/>
          </p:nvPr>
        </p:nvSpPr>
        <p:spPr/>
        <p:txBody>
          <a:bodyPr/>
          <a:lstStyle/>
          <a:p>
            <a:fld id="{A9FB5149-79FE-42EF-A607-6BE06D7FA3C5}" type="datetimeFigureOut">
              <a:rPr lang="es-ES" smtClean="0"/>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ED2BD764-558A-4838-BAF3-477A12C86FA7}" type="slidenum">
              <a:rPr lang="es-ES" smtClean="0"/>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
          </a:p>
        </p:txBody>
      </p:sp>
      <p:sp>
        <p:nvSpPr>
          <p:cNvPr id="3" name="2 Marcador de fecha"/>
          <p:cNvSpPr>
            <a:spLocks noGrp="1"/>
          </p:cNvSpPr>
          <p:nvPr>
            <p:ph type="dt" sz="half" idx="10"/>
          </p:nvPr>
        </p:nvSpPr>
        <p:spPr/>
        <p:txBody>
          <a:bodyPr/>
          <a:lstStyle/>
          <a:p>
            <a:fld id="{A9FB5149-79FE-42EF-A607-6BE06D7FA3C5}" type="datetimeFigureOut">
              <a:rPr lang="es-ES" smtClean="0"/>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ED2BD764-558A-4838-BAF3-477A12C86FA7}" type="slidenum">
              <a:rPr lang="es-ES" smtClean="0"/>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9FB5149-79FE-42EF-A607-6BE06D7FA3C5}" type="datetimeFigureOut">
              <a:rPr lang="es-ES" smtClean="0"/>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ED2BD764-558A-4838-BAF3-477A12C86FA7}" type="slidenum">
              <a:rPr lang="es-ES" smtClean="0"/>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ES"/>
          </a:p>
        </p:txBody>
      </p:sp>
      <p:sp>
        <p:nvSpPr>
          <p:cNvPr id="3" name="2 Marcador de contenido"/>
          <p:cNvSpPr>
            <a:spLocks noGrp="1"/>
          </p:cNvSpPr>
          <p:nvPr>
            <p:ph idx="1" hasCustomPrompt="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S"/>
          </a:p>
        </p:txBody>
      </p:sp>
      <p:sp>
        <p:nvSpPr>
          <p:cNvPr id="4" name="3 Marcador de texto"/>
          <p:cNvSpPr>
            <a:spLocks noGrp="1"/>
          </p:cNvSpPr>
          <p:nvPr>
            <p:ph type="body" sz="half" idx="2" hasCustomPrompt="1"/>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endParaRPr lang="es-ES"/>
          </a:p>
        </p:txBody>
      </p:sp>
      <p:sp>
        <p:nvSpPr>
          <p:cNvPr id="5" name="4 Marcador de fecha"/>
          <p:cNvSpPr>
            <a:spLocks noGrp="1"/>
          </p:cNvSpPr>
          <p:nvPr>
            <p:ph type="dt" sz="half" idx="10"/>
          </p:nvPr>
        </p:nvSpPr>
        <p:spPr/>
        <p:txBody>
          <a:bodyPr/>
          <a:lstStyle/>
          <a:p>
            <a:fld id="{A9FB5149-79FE-42EF-A607-6BE06D7FA3C5}" type="datetimeFigureOut">
              <a:rPr lang="es-ES" smtClean="0"/>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D2BD764-558A-4838-BAF3-477A12C86FA7}" type="slidenum">
              <a:rPr lang="es-ES" smtClean="0"/>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endParaRPr lang="es-ES"/>
          </a:p>
        </p:txBody>
      </p:sp>
      <p:sp>
        <p:nvSpPr>
          <p:cNvPr id="5" name="4 Marcador de fecha"/>
          <p:cNvSpPr>
            <a:spLocks noGrp="1"/>
          </p:cNvSpPr>
          <p:nvPr>
            <p:ph type="dt" sz="half" idx="10"/>
          </p:nvPr>
        </p:nvSpPr>
        <p:spPr/>
        <p:txBody>
          <a:bodyPr/>
          <a:lstStyle/>
          <a:p>
            <a:fld id="{A9FB5149-79FE-42EF-A607-6BE06D7FA3C5}" type="datetimeFigureOut">
              <a:rPr lang="es-ES" smtClean="0"/>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D2BD764-558A-4838-BAF3-477A12C86FA7}" type="slidenum">
              <a:rPr lang="es-ES" smtClean="0"/>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ES"/>
          </a:p>
        </p:txBody>
      </p:sp>
      <p:sp>
        <p:nvSpPr>
          <p:cNvPr id="3" name="2 Marcador de texto"/>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S"/>
          </a:p>
        </p:txBody>
      </p:sp>
      <p:sp>
        <p:nvSpPr>
          <p:cNvPr id="4" name="3 Marcador de fecha"/>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FB5149-79FE-42EF-A607-6BE06D7FA3C5}" type="datetimeFigureOut">
              <a:rPr lang="es-ES" smtClean="0"/>
            </a:fld>
            <a:endParaRPr lang="es-ES"/>
          </a:p>
        </p:txBody>
      </p:sp>
      <p:sp>
        <p:nvSpPr>
          <p:cNvPr id="5" name="4 Marcador de pie de página"/>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2BD764-558A-4838-BAF3-477A12C86FA7}" type="slidenum">
              <a:rPr lang="es-ES" smtClean="0"/>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GIF"/></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3.GIF"/><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9" Type="http://schemas.openxmlformats.org/officeDocument/2006/relationships/image" Target="../media/image22.jpeg"/><Relationship Id="rId8" Type="http://schemas.openxmlformats.org/officeDocument/2006/relationships/image" Target="../media/image21.jpeg"/><Relationship Id="rId7" Type="http://schemas.openxmlformats.org/officeDocument/2006/relationships/image" Target="../media/image20.jpeg"/><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0" Type="http://schemas.openxmlformats.org/officeDocument/2006/relationships/slideLayout" Target="../slideLayouts/slideLayout6.xml"/><Relationship Id="rId1"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emf"/></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1.tiff"/></Relationships>
</file>

<file path=ppt/slides/_rels/slide4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7.xml"/><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45.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7.xml"/><Relationship Id="rId5" Type="http://schemas.microsoft.com/office/2007/relationships/diagramDrawing" Target="../diagrams/drawing6.xml"/><Relationship Id="rId4" Type="http://schemas.openxmlformats.org/officeDocument/2006/relationships/diagramColors" Target="../diagrams/colors6.xml"/><Relationship Id="rId3" Type="http://schemas.openxmlformats.org/officeDocument/2006/relationships/diagramQuickStyle" Target="../diagrams/quickStyle6.xml"/><Relationship Id="rId2" Type="http://schemas.openxmlformats.org/officeDocument/2006/relationships/diagramLayout" Target="../diagrams/layout6.xml"/><Relationship Id="rId1" Type="http://schemas.openxmlformats.org/officeDocument/2006/relationships/diagramData" Target="../diagrams/data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1.tif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7.xml"/><Relationship Id="rId7" Type="http://schemas.openxmlformats.org/officeDocument/2006/relationships/image" Target="../media/image35.png"/><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30.wmf"/><Relationship Id="rId1" Type="http://schemas.openxmlformats.org/officeDocument/2006/relationships/image" Target="../media/image29.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36.jpeg"/><Relationship Id="rId5" Type="http://schemas.microsoft.com/office/2007/relationships/diagramDrawing" Target="../diagrams/drawing7.xml"/><Relationship Id="rId4" Type="http://schemas.openxmlformats.org/officeDocument/2006/relationships/diagramColors" Target="../diagrams/colors7.xml"/><Relationship Id="rId3" Type="http://schemas.openxmlformats.org/officeDocument/2006/relationships/diagramQuickStyle" Target="../diagrams/quickStyle7.xml"/><Relationship Id="rId2" Type="http://schemas.openxmlformats.org/officeDocument/2006/relationships/diagramLayout" Target="../diagrams/layout7.xml"/><Relationship Id="rId1" Type="http://schemas.openxmlformats.org/officeDocument/2006/relationships/diagramData" Target="../diagrams/data7.xml"/></Relationships>
</file>

<file path=ppt/slides/_rels/slide5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8.xml"/><Relationship Id="rId4" Type="http://schemas.openxmlformats.org/officeDocument/2006/relationships/diagramColors" Target="../diagrams/colors8.xml"/><Relationship Id="rId3" Type="http://schemas.openxmlformats.org/officeDocument/2006/relationships/diagramQuickStyle" Target="../diagrams/quickStyle8.xml"/><Relationship Id="rId2" Type="http://schemas.openxmlformats.org/officeDocument/2006/relationships/diagramLayout" Target="../diagrams/layout8.xml"/><Relationship Id="rId1" Type="http://schemas.openxmlformats.org/officeDocument/2006/relationships/diagramData" Target="../diagrams/data8.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png"/></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png"/></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Plan%20de%20formaci&#243;n%20doctorando.docx"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contenido"/>
          <p:cNvSpPr>
            <a:spLocks noGrp="1"/>
          </p:cNvSpPr>
          <p:nvPr>
            <p:ph idx="1"/>
          </p:nvPr>
        </p:nvSpPr>
        <p:spPr/>
        <p:txBody>
          <a:bodyPr/>
          <a:lstStyle/>
          <a:p>
            <a:pPr marL="0" indent="0">
              <a:buNone/>
            </a:pPr>
            <a:r>
              <a:rPr lang="es-ES_tradnl" b="1" dirty="0"/>
              <a:t> </a:t>
            </a:r>
            <a:endParaRPr lang="es-ES" dirty="0"/>
          </a:p>
          <a:p>
            <a:pPr marL="0" indent="0">
              <a:buNone/>
            </a:pPr>
            <a:endParaRPr lang="es-ES_tradnl" b="1" dirty="0"/>
          </a:p>
          <a:p>
            <a:pPr marL="0" indent="0" algn="ctr">
              <a:buNone/>
            </a:pPr>
            <a:r>
              <a:rPr lang="es-MX" b="1" dirty="0"/>
              <a:t>SEMINARIO DE PREPARACIÓN PARA EL INGRESO AL DOCTORADO</a:t>
            </a:r>
            <a:endParaRPr lang="es-ES_tradnl" b="1" dirty="0"/>
          </a:p>
          <a:p>
            <a:pPr marL="0" indent="0" algn="ctr">
              <a:buNone/>
            </a:pPr>
            <a:r>
              <a:rPr lang="es-ES" b="1" dirty="0"/>
              <a:t>9 Y 10 DE MAYO 2023</a:t>
            </a:r>
            <a:endParaRPr lang="es-ES" b="1" dirty="0"/>
          </a:p>
          <a:p>
            <a:pPr marL="0" indent="0" algn="ctr">
              <a:buNone/>
            </a:pPr>
            <a:endParaRPr lang="es-ES" b="1" dirty="0"/>
          </a:p>
          <a:p>
            <a:pPr marL="0" indent="0" algn="ctr">
              <a:buNone/>
            </a:pPr>
            <a:endParaRPr lang="es-ES" dirty="0"/>
          </a:p>
        </p:txBody>
      </p:sp>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99592" y="998420"/>
            <a:ext cx="104933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548680"/>
            <a:ext cx="5616624"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Isabel\Pictures\atletas acreditación\CIMG3076.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34662" y="-154546"/>
            <a:ext cx="8094372" cy="7012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1 CuadroTexto"/>
          <p:cNvSpPr txBox="1">
            <a:spLocks noChangeArrowheads="1"/>
          </p:cNvSpPr>
          <p:nvPr/>
        </p:nvSpPr>
        <p:spPr bwMode="auto">
          <a:xfrm>
            <a:off x="1401960" y="2528"/>
            <a:ext cx="6301979" cy="1569660"/>
          </a:xfrm>
          <a:prstGeom prst="rect">
            <a:avLst/>
          </a:prstGeom>
          <a:solidFill>
            <a:schemeClr val="bg1"/>
          </a:solidFill>
          <a:ln w="9525">
            <a:solidFill>
              <a:schemeClr val="accent1">
                <a:lumMod val="75000"/>
              </a:schemeClr>
            </a:solidFill>
            <a:miter lim="800000"/>
          </a:ln>
        </p:spPr>
        <p:txBody>
          <a:bodyPr wrap="squar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es-ES" altLang="es-ES" sz="3200" b="1" dirty="0">
                <a:solidFill>
                  <a:srgbClr val="C00000"/>
                </a:solidFill>
              </a:rPr>
              <a:t>2015 – PROGRAMA DOCTORAL DE LA UCCFD: CERTIFICADO</a:t>
            </a:r>
            <a:endParaRPr lang="es-ES" altLang="es-ES" sz="3200" b="1" dirty="0">
              <a:solidFill>
                <a:srgbClr val="C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205225" y="1340768"/>
            <a:ext cx="8721840" cy="4762044"/>
          </a:xfrm>
        </p:spPr>
        <p:txBody>
          <a:bodyPr>
            <a:normAutofit fontScale="92500" lnSpcReduction="20000"/>
          </a:bodyPr>
          <a:lstStyle/>
          <a:p>
            <a:pPr algn="just">
              <a:lnSpc>
                <a:spcPct val="134000"/>
              </a:lnSpc>
              <a:spcBef>
                <a:spcPts val="600"/>
              </a:spcBef>
              <a:buNone/>
            </a:pPr>
            <a:r>
              <a:rPr lang="es-ES" sz="600" b="1" dirty="0">
                <a:latin typeface="Arial" panose="020B0604020202020204" pitchFamily="34" charset="0"/>
                <a:cs typeface="Arial" panose="020B0604020202020204" pitchFamily="34" charset="0"/>
              </a:rPr>
              <a:t>  </a:t>
            </a:r>
            <a:r>
              <a:rPr lang="en-US" sz="2800" i="1" dirty="0">
                <a:latin typeface="Arial" panose="020B0604020202020204" pitchFamily="34" charset="0"/>
                <a:cs typeface="Arial" panose="020B0604020202020204" pitchFamily="34" charset="0"/>
              </a:rPr>
              <a:t>“…</a:t>
            </a:r>
            <a:r>
              <a:rPr lang="en-US" sz="3000" i="1" dirty="0">
                <a:latin typeface="Arial" panose="020B0604020202020204" pitchFamily="34" charset="0"/>
                <a:cs typeface="Arial" panose="020B0604020202020204" pitchFamily="34" charset="0"/>
              </a:rPr>
              <a:t>La presencia de un número elevado y adecuado de doctores es determinante para asegurar la </a:t>
            </a:r>
            <a:r>
              <a:rPr lang="en-US" sz="3000" b="1" dirty="0">
                <a:solidFill>
                  <a:srgbClr val="FF0000"/>
                </a:solidFill>
                <a:latin typeface="Arial" panose="020B0604020202020204" pitchFamily="34" charset="0"/>
                <a:cs typeface="Arial" panose="020B0604020202020204" pitchFamily="34" charset="0"/>
              </a:rPr>
              <a:t>calidad de la educación superior</a:t>
            </a:r>
            <a:r>
              <a:rPr lang="en-US" sz="3000" dirty="0">
                <a:latin typeface="Arial" panose="020B0604020202020204" pitchFamily="34" charset="0"/>
                <a:cs typeface="Arial" panose="020B0604020202020204" pitchFamily="34" charset="0"/>
              </a:rPr>
              <a:t> </a:t>
            </a:r>
            <a:r>
              <a:rPr lang="en-US" sz="3000" i="1" dirty="0">
                <a:latin typeface="Arial" panose="020B0604020202020204" pitchFamily="34" charset="0"/>
                <a:cs typeface="Arial" panose="020B0604020202020204" pitchFamily="34" charset="0"/>
              </a:rPr>
              <a:t>y para la producción de </a:t>
            </a:r>
            <a:r>
              <a:rPr lang="en-US" sz="3000" b="1" i="1" dirty="0">
                <a:solidFill>
                  <a:srgbClr val="FF0000"/>
                </a:solidFill>
                <a:latin typeface="Arial" panose="020B0604020202020204" pitchFamily="34" charset="0"/>
                <a:cs typeface="Arial" panose="020B0604020202020204" pitchFamily="34" charset="0"/>
              </a:rPr>
              <a:t>resultados científicos </a:t>
            </a:r>
            <a:r>
              <a:rPr lang="en-US" sz="3000" i="1" dirty="0">
                <a:latin typeface="Arial" panose="020B0604020202020204" pitchFamily="34" charset="0"/>
                <a:cs typeface="Arial" panose="020B0604020202020204" pitchFamily="34" charset="0"/>
              </a:rPr>
              <a:t>de alto nivel que </a:t>
            </a:r>
            <a:r>
              <a:rPr lang="en-US" sz="3000" b="1" i="1" dirty="0">
                <a:solidFill>
                  <a:srgbClr val="FF0000"/>
                </a:solidFill>
                <a:latin typeface="Arial" panose="020B0604020202020204" pitchFamily="34" charset="0"/>
                <a:cs typeface="Arial" panose="020B0604020202020204" pitchFamily="34" charset="0"/>
              </a:rPr>
              <a:t>impacten la economía del país y contribuyan a la satisfacción de sus necesidades sociales y culturales</a:t>
            </a:r>
            <a:r>
              <a:rPr lang="en-US" sz="3000" i="1" dirty="0">
                <a:latin typeface="Arial" panose="020B0604020202020204" pitchFamily="34" charset="0"/>
                <a:cs typeface="Arial" panose="020B0604020202020204" pitchFamily="34" charset="0"/>
              </a:rPr>
              <a:t>.” </a:t>
            </a:r>
            <a:endParaRPr lang="en-US" sz="3000" i="1" dirty="0">
              <a:latin typeface="Arial" panose="020B0604020202020204" pitchFamily="34" charset="0"/>
              <a:cs typeface="Arial" panose="020B0604020202020204" pitchFamily="34" charset="0"/>
            </a:endParaRPr>
          </a:p>
          <a:p>
            <a:pPr algn="just">
              <a:lnSpc>
                <a:spcPct val="134000"/>
              </a:lnSpc>
              <a:spcBef>
                <a:spcPts val="600"/>
              </a:spcBef>
              <a:buNone/>
            </a:pPr>
            <a:endParaRPr lang="en-US" sz="3000" b="1" i="1" dirty="0">
              <a:latin typeface="Arial" panose="020B0604020202020204" pitchFamily="34" charset="0"/>
              <a:cs typeface="Arial" panose="020B0604020202020204" pitchFamily="34" charset="0"/>
            </a:endParaRPr>
          </a:p>
          <a:p>
            <a:pPr algn="just">
              <a:lnSpc>
                <a:spcPct val="134000"/>
              </a:lnSpc>
              <a:spcBef>
                <a:spcPts val="600"/>
              </a:spcBef>
              <a:buNone/>
            </a:pPr>
            <a:endParaRPr lang="en-US" sz="1000" dirty="0">
              <a:latin typeface="Arial" panose="020B0604020202020204" pitchFamily="34" charset="0"/>
              <a:cs typeface="Arial" panose="020B0604020202020204" pitchFamily="34" charset="0"/>
            </a:endParaRPr>
          </a:p>
          <a:p>
            <a:pPr algn="just">
              <a:buNone/>
            </a:pPr>
            <a:endParaRPr lang="en-US" sz="600" b="1" dirty="0">
              <a:latin typeface="Arial" panose="020B0604020202020204" pitchFamily="34" charset="0"/>
              <a:cs typeface="Arial" panose="020B0604020202020204" pitchFamily="34" charset="0"/>
            </a:endParaRPr>
          </a:p>
          <a:p>
            <a:pPr algn="just">
              <a:buNone/>
            </a:pPr>
            <a:endParaRPr lang="es-ES" sz="600" dirty="0">
              <a:latin typeface="Arial" panose="020B0604020202020204" pitchFamily="34" charset="0"/>
              <a:cs typeface="Arial" panose="020B0604020202020204" pitchFamily="34" charset="0"/>
            </a:endParaRPr>
          </a:p>
          <a:p>
            <a:pPr algn="just">
              <a:buNone/>
            </a:pPr>
            <a:endParaRPr lang="en-US" sz="600" dirty="0">
              <a:latin typeface="Arial" panose="020B0604020202020204" pitchFamily="34" charset="0"/>
              <a:cs typeface="Arial" panose="020B0604020202020204" pitchFamily="34" charset="0"/>
            </a:endParaRPr>
          </a:p>
          <a:p>
            <a:pPr>
              <a:buNone/>
            </a:pPr>
            <a:r>
              <a:rPr lang="en-US" sz="600" b="1" i="1" dirty="0">
                <a:latin typeface="Arial" panose="020B0604020202020204" pitchFamily="34" charset="0"/>
                <a:cs typeface="Arial" panose="020B0604020202020204" pitchFamily="34" charset="0"/>
              </a:rPr>
              <a:t>(</a:t>
            </a:r>
            <a:endParaRPr lang="es-ES" sz="600" dirty="0">
              <a:latin typeface="Arial" panose="020B0604020202020204" pitchFamily="34" charset="0"/>
              <a:cs typeface="Arial" panose="020B0604020202020204" pitchFamily="34" charset="0"/>
            </a:endParaRPr>
          </a:p>
        </p:txBody>
      </p:sp>
      <p:pic>
        <p:nvPicPr>
          <p:cNvPr id="5" name="Picture 5" descr="cubaflag"/>
          <p:cNvPicPr>
            <a:picLocks noChangeAspect="1" noChangeArrowheads="1" noCrop="1"/>
          </p:cNvPicPr>
          <p:nvPr/>
        </p:nvPicPr>
        <p:blipFill>
          <a:blip r:embed="rId1" cstate="print"/>
          <a:srcRect/>
          <a:stretch>
            <a:fillRect/>
          </a:stretch>
        </p:blipFill>
        <p:spPr bwMode="auto">
          <a:xfrm>
            <a:off x="234319" y="211719"/>
            <a:ext cx="785813" cy="549275"/>
          </a:xfrm>
          <a:prstGeom prst="rect">
            <a:avLst/>
          </a:prstGeom>
          <a:noFill/>
          <a:ln w="9525">
            <a:noFill/>
            <a:miter lim="800000"/>
            <a:headEnd/>
            <a:tailEnd/>
          </a:ln>
        </p:spPr>
      </p:pic>
      <p:sp>
        <p:nvSpPr>
          <p:cNvPr id="6" name="5 Rectángulo"/>
          <p:cNvSpPr/>
          <p:nvPr/>
        </p:nvSpPr>
        <p:spPr>
          <a:xfrm>
            <a:off x="1331640" y="260648"/>
            <a:ext cx="7007043" cy="590931"/>
          </a:xfrm>
          <a:prstGeom prst="rect">
            <a:avLst/>
          </a:prstGeom>
        </p:spPr>
        <p:txBody>
          <a:bodyPr wrap="square">
            <a:spAutoFit/>
          </a:bodyPr>
          <a:lstStyle/>
          <a:p>
            <a:pPr marL="228600" lvl="0" indent="-228600">
              <a:lnSpc>
                <a:spcPct val="90000"/>
              </a:lnSpc>
              <a:spcBef>
                <a:spcPts val="1000"/>
              </a:spcBef>
            </a:pPr>
            <a:r>
              <a:rPr lang="es-ES" sz="3600" dirty="0">
                <a:solidFill>
                  <a:prstClr val="black"/>
                </a:solidFill>
                <a:latin typeface="Calibri Light" panose="020F0302020204030204"/>
              </a:rPr>
              <a:t>¿</a:t>
            </a:r>
            <a:r>
              <a:rPr lang="en-US" sz="3600" b="1" dirty="0">
                <a:solidFill>
                  <a:prstClr val="black"/>
                </a:solidFill>
                <a:latin typeface="Calibri Light" panose="020F0302020204030204"/>
                <a:cs typeface="Courier New" panose="02070309020205020404" pitchFamily="49" charset="0"/>
              </a:rPr>
              <a:t>Por qué y para qué formar doctores?</a:t>
            </a:r>
            <a:r>
              <a:rPr lang="es-ES" sz="3600" dirty="0">
                <a:solidFill>
                  <a:prstClr val="black"/>
                </a:solidFill>
                <a:latin typeface="Calibri Light" panose="020F0302020204030204"/>
              </a:rPr>
              <a:t> </a:t>
            </a:r>
            <a:endParaRPr lang="es-ES" sz="3600" dirty="0">
              <a:solidFill>
                <a:prstClr val="black"/>
              </a:solidFill>
              <a:latin typeface="Calibri Light" panose="020F0302020204030204"/>
            </a:endParaRPr>
          </a:p>
        </p:txBody>
      </p:sp>
      <p:sp>
        <p:nvSpPr>
          <p:cNvPr id="2" name="CuadroTexto 1"/>
          <p:cNvSpPr txBox="1"/>
          <p:nvPr/>
        </p:nvSpPr>
        <p:spPr>
          <a:xfrm>
            <a:off x="234319" y="5805264"/>
            <a:ext cx="8692745" cy="1200329"/>
          </a:xfrm>
          <a:prstGeom prst="rect">
            <a:avLst/>
          </a:prstGeom>
          <a:noFill/>
        </p:spPr>
        <p:txBody>
          <a:bodyPr wrap="square" rtlCol="0">
            <a:spAutoFit/>
          </a:bodyPr>
          <a:lstStyle/>
          <a:p>
            <a:r>
              <a:rPr lang="en-US" b="1" i="1" dirty="0">
                <a:latin typeface="Arial" panose="020B0604020202020204" pitchFamily="34" charset="0"/>
                <a:cs typeface="Arial" panose="020B0604020202020204" pitchFamily="34" charset="0"/>
              </a:rPr>
              <a:t>Discurso del Presidente de la CNGC y Ministro de Educación  Superior Dr. C. José Ramón </a:t>
            </a:r>
            <a:r>
              <a:rPr lang="en-US" b="1" i="1" dirty="0" err="1">
                <a:latin typeface="Arial" panose="020B0604020202020204" pitchFamily="34" charset="0"/>
                <a:cs typeface="Arial" panose="020B0604020202020204" pitchFamily="34" charset="0"/>
              </a:rPr>
              <a:t>Saborido</a:t>
            </a:r>
            <a:r>
              <a:rPr lang="en-US" b="1" i="1" dirty="0">
                <a:latin typeface="Arial" panose="020B0604020202020204" pitchFamily="34" charset="0"/>
                <a:cs typeface="Arial" panose="020B0604020202020204" pitchFamily="34" charset="0"/>
              </a:rPr>
              <a:t> </a:t>
            </a:r>
            <a:r>
              <a:rPr lang="en-US" b="1" i="1" dirty="0" err="1">
                <a:latin typeface="Arial" panose="020B0604020202020204" pitchFamily="34" charset="0"/>
                <a:cs typeface="Arial" panose="020B0604020202020204" pitchFamily="34" charset="0"/>
              </a:rPr>
              <a:t>Loidi</a:t>
            </a:r>
            <a:r>
              <a:rPr lang="en-US" b="1" i="1" dirty="0">
                <a:latin typeface="Arial" panose="020B0604020202020204" pitchFamily="34" charset="0"/>
                <a:cs typeface="Arial" panose="020B0604020202020204" pitchFamily="34" charset="0"/>
              </a:rPr>
              <a:t>,  en el Acto de Reconocimiento a las Mejores Tesis de Doctorado, Aula Magna de la UH, 18 de enero de 2018.)</a:t>
            </a:r>
            <a:endParaRPr lang="en-US" b="1" i="1" dirty="0">
              <a:latin typeface="Arial" panose="020B0604020202020204" pitchFamily="34" charset="0"/>
              <a:cs typeface="Arial" panose="020B0604020202020204" pitchFamily="34" charset="0"/>
            </a:endParaRP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251520" y="1268760"/>
          <a:ext cx="8712968" cy="547260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6" name="5 CuadroTexto"/>
          <p:cNvSpPr txBox="1"/>
          <p:nvPr/>
        </p:nvSpPr>
        <p:spPr>
          <a:xfrm>
            <a:off x="431540" y="116632"/>
            <a:ext cx="8280920" cy="1323439"/>
          </a:xfrm>
          <a:prstGeom prst="rect">
            <a:avLst/>
          </a:prstGeom>
          <a:noFill/>
        </p:spPr>
        <p:txBody>
          <a:bodyPr wrap="square" rtlCol="0">
            <a:spAutoFit/>
          </a:bodyPr>
          <a:lstStyle/>
          <a:p>
            <a:pPr algn="just"/>
            <a:r>
              <a:rPr lang="es-ES_tradnl" sz="2000" b="1" dirty="0">
                <a:latin typeface="Arial" panose="020B0604020202020204" pitchFamily="34" charset="0"/>
                <a:cs typeface="Arial" panose="020B0604020202020204" pitchFamily="34" charset="0"/>
              </a:rPr>
              <a:t>Política de Ciencia, Tecnología, Innovación y Formación Doctoral para fortalecer las investigaciones científicas y la formación doctoral como actividades integradas (Octubre, 2016)</a:t>
            </a:r>
            <a:endParaRPr lang="es-MX" sz="2000" b="1" dirty="0">
              <a:latin typeface="Arial" panose="020B0604020202020204" pitchFamily="34" charset="0"/>
              <a:cs typeface="Arial" panose="020B0604020202020204" pitchFamily="34" charset="0"/>
            </a:endParaRPr>
          </a:p>
          <a:p>
            <a:pPr algn="just"/>
            <a:endParaRPr lang="es-MX" sz="2000" b="1" dirty="0">
              <a:latin typeface="Arial" panose="020B06040202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p:nvPr/>
        </p:nvSpPr>
        <p:spPr>
          <a:xfrm>
            <a:off x="533400" y="212725"/>
            <a:ext cx="7772400" cy="407988"/>
          </a:xfrm>
          <a:prstGeom prst="rect">
            <a:avLst/>
          </a:prstGeom>
        </p:spPr>
        <p:txBody>
          <a:bodyPr/>
          <a:lstStyle/>
          <a:p>
            <a:pPr algn="ctr" eaLnBrk="0" fontAlgn="auto" hangingPunct="0">
              <a:spcBef>
                <a:spcPts val="0"/>
              </a:spcBef>
              <a:spcAft>
                <a:spcPts val="0"/>
              </a:spcAft>
              <a:defRPr/>
            </a:pPr>
            <a:r>
              <a:rPr lang="es-VE" sz="4000" b="1" kern="0" dirty="0">
                <a:latin typeface="+mj-lt"/>
                <a:ea typeface="+mj-ea"/>
                <a:cs typeface="+mj-cs"/>
              </a:rPr>
              <a:t>Formación</a:t>
            </a:r>
            <a:r>
              <a:rPr lang="es-VE" sz="4000" b="1" kern="0" dirty="0">
                <a:solidFill>
                  <a:schemeClr val="bg1"/>
                </a:solidFill>
                <a:latin typeface="+mj-lt"/>
                <a:ea typeface="+mj-ea"/>
                <a:cs typeface="+mj-cs"/>
              </a:rPr>
              <a:t> </a:t>
            </a:r>
            <a:r>
              <a:rPr lang="es-VE" sz="4000" b="1" kern="0" dirty="0">
                <a:latin typeface="+mj-lt"/>
                <a:ea typeface="+mj-ea"/>
                <a:cs typeface="+mj-cs"/>
              </a:rPr>
              <a:t>Doctoral</a:t>
            </a:r>
            <a:endParaRPr lang="es-VE" sz="4000" b="1" kern="0" dirty="0">
              <a:latin typeface="+mj-lt"/>
              <a:ea typeface="+mj-ea"/>
              <a:cs typeface="+mj-cs"/>
            </a:endParaRPr>
          </a:p>
        </p:txBody>
      </p:sp>
      <p:graphicFrame>
        <p:nvGraphicFramePr>
          <p:cNvPr id="3" name="2 Diagrama"/>
          <p:cNvGraphicFramePr/>
          <p:nvPr/>
        </p:nvGraphicFramePr>
        <p:xfrm>
          <a:off x="381000" y="1052736"/>
          <a:ext cx="8458200" cy="590465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4800" b="1" dirty="0">
                <a:latin typeface="Arial" panose="020B0604020202020204" pitchFamily="34" charset="0"/>
                <a:cs typeface="Arial" panose="020B0604020202020204" pitchFamily="34" charset="0"/>
              </a:rPr>
              <a:t>MODALIDADES</a:t>
            </a:r>
            <a:endParaRPr lang="en-US" sz="48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p:txBody>
          <a:bodyPr>
            <a:normAutofit/>
          </a:bodyPr>
          <a:lstStyle/>
          <a:p>
            <a:pPr marL="0" indent="0" algn="ctr">
              <a:buNone/>
            </a:pPr>
            <a:r>
              <a:rPr lang="es-MX" sz="4000" b="1" dirty="0">
                <a:latin typeface="Arial" panose="020B0604020202020204" pitchFamily="34" charset="0"/>
                <a:cs typeface="Arial" panose="020B0604020202020204" pitchFamily="34" charset="0"/>
              </a:rPr>
              <a:t> - a tiempo completo (3 años)</a:t>
            </a:r>
            <a:endParaRPr lang="es-MX" sz="4000" b="1" dirty="0">
              <a:latin typeface="Arial" panose="020B0604020202020204" pitchFamily="34" charset="0"/>
              <a:cs typeface="Arial" panose="020B0604020202020204" pitchFamily="34" charset="0"/>
            </a:endParaRPr>
          </a:p>
          <a:p>
            <a:pPr marL="0" indent="0" algn="ctr">
              <a:buNone/>
            </a:pPr>
            <a:r>
              <a:rPr lang="es-MX" sz="4000" b="1" dirty="0">
                <a:latin typeface="Arial" panose="020B0604020202020204" pitchFamily="34" charset="0"/>
                <a:cs typeface="Arial" panose="020B0604020202020204" pitchFamily="34" charset="0"/>
              </a:rPr>
              <a:t> - a tiempo parcial (4 años)</a:t>
            </a:r>
            <a:endParaRPr lang="es-MX" sz="4000" b="1" dirty="0">
              <a:latin typeface="Arial" panose="020B0604020202020204" pitchFamily="34" charset="0"/>
              <a:cs typeface="Arial" panose="020B0604020202020204" pitchFamily="34" charset="0"/>
            </a:endParaRPr>
          </a:p>
          <a:p>
            <a:pPr marL="0" indent="0" algn="ctr">
              <a:buNone/>
            </a:pPr>
            <a:endParaRPr lang="es-MX" sz="4000" b="1" dirty="0">
              <a:latin typeface="Arial" panose="020B0604020202020204" pitchFamily="34" charset="0"/>
              <a:cs typeface="Arial" panose="020B0604020202020204" pitchFamily="34" charset="0"/>
            </a:endParaRPr>
          </a:p>
          <a:p>
            <a:pPr marL="0" indent="0" algn="ctr">
              <a:buNone/>
            </a:pPr>
            <a:endParaRPr lang="en-US" sz="4000" b="1" dirty="0">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normAutofit/>
          </a:bodyPr>
          <a:lstStyle/>
          <a:p>
            <a:pPr marL="0" indent="0" algn="ctr">
              <a:buNone/>
            </a:pPr>
            <a:r>
              <a:rPr lang="es-MX" sz="4000" b="1" dirty="0">
                <a:latin typeface="Arial" panose="020B0604020202020204" pitchFamily="34" charset="0"/>
                <a:cs typeface="Arial" panose="020B0604020202020204" pitchFamily="34" charset="0"/>
              </a:rPr>
              <a:t>PROGRAMA DE DOCTORADO</a:t>
            </a:r>
            <a:endParaRPr lang="en-US" sz="4000" b="1" dirty="0">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nvGraphicFramePr>
        <p:xfrm>
          <a:off x="483433" y="1499018"/>
          <a:ext cx="8263328" cy="490913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Rectangle 3"/>
          <p:cNvSpPr txBox="1">
            <a:spLocks noChangeArrowheads="1"/>
          </p:cNvSpPr>
          <p:nvPr/>
        </p:nvSpPr>
        <p:spPr>
          <a:xfrm>
            <a:off x="1070859" y="224854"/>
            <a:ext cx="6972300" cy="1034321"/>
          </a:xfrm>
          <a:prstGeom prst="rect">
            <a:avLst/>
          </a:prstGeom>
          <a:noFill/>
        </p:spPr>
        <p:txBody>
          <a:bodyPr>
            <a:normAutofit lnSpcReduction="10000"/>
          </a:body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es-ES" sz="3600" b="1" i="0" u="none" strike="noStrike" kern="1200" cap="none" spc="0" normalizeH="0" baseline="0" noProof="0" dirty="0">
                <a:ln>
                  <a:noFill/>
                </a:ln>
                <a:solidFill>
                  <a:schemeClr val="tx1"/>
                </a:solidFill>
                <a:effectLst/>
                <a:uLnTx/>
                <a:uFillTx/>
                <a:latin typeface="+mj-lt"/>
                <a:ea typeface="+mj-ea"/>
                <a:cs typeface="+mj-cs"/>
              </a:rPr>
              <a:t>Características de los Programas de Doctorado actuales</a:t>
            </a:r>
            <a:endParaRPr kumimoji="0" lang="es-ES"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5" descr="cubaflag"/>
          <p:cNvPicPr>
            <a:picLocks noChangeAspect="1" noChangeArrowheads="1" noCrop="1"/>
          </p:cNvPicPr>
          <p:nvPr/>
        </p:nvPicPr>
        <p:blipFill>
          <a:blip r:embed="rId6" cstate="print"/>
          <a:srcRect/>
          <a:stretch>
            <a:fillRect/>
          </a:stretch>
        </p:blipFill>
        <p:spPr bwMode="auto">
          <a:xfrm>
            <a:off x="230982" y="224383"/>
            <a:ext cx="785813" cy="54927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p:nvPr>
        </p:nvSpPr>
        <p:spPr>
          <a:xfrm>
            <a:off x="467544" y="304800"/>
            <a:ext cx="8424936" cy="6292552"/>
          </a:xfrm>
        </p:spPr>
        <p:txBody>
          <a:bodyPr>
            <a:normAutofit/>
          </a:bodyPr>
          <a:lstStyle/>
          <a:p>
            <a:pPr marL="0" indent="0" algn="ctr">
              <a:buNone/>
            </a:pPr>
            <a:r>
              <a:rPr lang="es-MX" b="1" dirty="0">
                <a:latin typeface="Arial" panose="020B0604020202020204" pitchFamily="34" charset="0"/>
                <a:cs typeface="Arial" panose="020B0604020202020204" pitchFamily="34" charset="0"/>
              </a:rPr>
              <a:t>REQUISITOS PARA LA OBTENCIÒN</a:t>
            </a:r>
            <a:endParaRPr lang="es-MX" b="1"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Resolución No. 3/2020. Copia corregida. Artículo 19. </a:t>
            </a:r>
            <a:endParaRPr lang="es-MX" dirty="0">
              <a:latin typeface="Arial" panose="020B0604020202020204" pitchFamily="34" charset="0"/>
              <a:cs typeface="Arial" panose="020B0604020202020204" pitchFamily="34" charset="0"/>
            </a:endParaRPr>
          </a:p>
          <a:p>
            <a:pPr marL="0" indent="0">
              <a:buNone/>
            </a:pPr>
            <a:endParaRPr lang="es-MX" dirty="0">
              <a:latin typeface="Arial" panose="020B0604020202020204" pitchFamily="34" charset="0"/>
              <a:cs typeface="Arial" panose="020B0604020202020204" pitchFamily="34" charset="0"/>
            </a:endParaRPr>
          </a:p>
          <a:p>
            <a:pPr marL="0" indent="0" algn="just">
              <a:buNone/>
            </a:pPr>
            <a:r>
              <a:rPr lang="es-MX" sz="2800" dirty="0">
                <a:latin typeface="Arial" panose="020B0604020202020204" pitchFamily="34" charset="0"/>
                <a:cs typeface="Arial" panose="020B0604020202020204" pitchFamily="34" charset="0"/>
              </a:rPr>
              <a:t>a) </a:t>
            </a:r>
            <a:r>
              <a:rPr lang="es-MX" dirty="0">
                <a:latin typeface="Arial" panose="020B0604020202020204" pitchFamily="34" charset="0"/>
                <a:cs typeface="Arial" panose="020B0604020202020204" pitchFamily="34" charset="0"/>
              </a:rPr>
              <a:t>Obtención de </a:t>
            </a:r>
            <a:r>
              <a:rPr lang="es-MX" b="1" dirty="0">
                <a:latin typeface="Arial" panose="020B0604020202020204" pitchFamily="34" charset="0"/>
                <a:cs typeface="Arial" panose="020B0604020202020204" pitchFamily="34" charset="0"/>
              </a:rPr>
              <a:t>resultados originales </a:t>
            </a:r>
            <a:r>
              <a:rPr lang="es-MX" dirty="0">
                <a:latin typeface="Arial" panose="020B0604020202020204" pitchFamily="34" charset="0"/>
                <a:cs typeface="Arial" panose="020B0604020202020204" pitchFamily="34" charset="0"/>
              </a:rPr>
              <a:t>de la investigación científica del tema de doctorado, que contribuyen significativamente al </a:t>
            </a:r>
            <a:r>
              <a:rPr lang="es-MX" b="1" dirty="0">
                <a:latin typeface="Arial" panose="020B0604020202020204" pitchFamily="34" charset="0"/>
                <a:cs typeface="Arial" panose="020B0604020202020204" pitchFamily="34" charset="0"/>
              </a:rPr>
              <a:t>desarrollo del área del conocimiento</a:t>
            </a:r>
            <a:r>
              <a:rPr lang="es-MX" dirty="0">
                <a:latin typeface="Arial" panose="020B0604020202020204" pitchFamily="34" charset="0"/>
                <a:cs typeface="Arial" panose="020B0604020202020204" pitchFamily="34" charset="0"/>
              </a:rPr>
              <a:t>, responden a una de las </a:t>
            </a:r>
            <a:r>
              <a:rPr lang="es-MX" b="1" dirty="0">
                <a:latin typeface="Arial" panose="020B0604020202020204" pitchFamily="34" charset="0"/>
                <a:cs typeface="Arial" panose="020B0604020202020204" pitchFamily="34" charset="0"/>
              </a:rPr>
              <a:t>líneas de investigación del programa, integrado en un proyecto y grupo investigativo</a:t>
            </a:r>
            <a:r>
              <a:rPr lang="es-MX" dirty="0">
                <a:latin typeface="Arial" panose="020B0604020202020204" pitchFamily="34" charset="0"/>
                <a:cs typeface="Arial" panose="020B0604020202020204" pitchFamily="34" charset="0"/>
              </a:rPr>
              <a:t>. </a:t>
            </a:r>
            <a:endParaRPr lang="es-MX" dirty="0">
              <a:latin typeface="Arial" panose="020B0604020202020204" pitchFamily="34" charset="0"/>
              <a:cs typeface="Arial" panose="020B0604020202020204" pitchFamily="34" charset="0"/>
            </a:endParaRPr>
          </a:p>
          <a:p>
            <a:pPr marL="0" indent="0">
              <a:buNone/>
            </a:pPr>
            <a:endParaRPr lang="es-MX" dirty="0">
              <a:latin typeface="Arial" panose="020B0604020202020204" pitchFamily="34" charset="0"/>
              <a:cs typeface="Arial" panose="020B0604020202020204" pitchFamily="34"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p:nvPr>
        </p:nvSpPr>
        <p:spPr>
          <a:xfrm>
            <a:off x="611560" y="304800"/>
            <a:ext cx="7999040" cy="5791200"/>
          </a:xfrm>
        </p:spPr>
        <p:txBody>
          <a:bodyPr>
            <a:noAutofit/>
          </a:bodyPr>
          <a:lstStyle/>
          <a:p>
            <a:pPr marL="0" indent="0" algn="just">
              <a:buNone/>
            </a:pPr>
            <a:endParaRPr lang="es-MX" sz="4000" dirty="0">
              <a:latin typeface="Arial" panose="020B0604020202020204" pitchFamily="34" charset="0"/>
              <a:cs typeface="Arial" panose="020B0604020202020204" pitchFamily="34" charset="0"/>
            </a:endParaRPr>
          </a:p>
          <a:p>
            <a:pPr marL="0" indent="0" algn="just">
              <a:buNone/>
            </a:pPr>
            <a:r>
              <a:rPr lang="es-MX" sz="4000" dirty="0">
                <a:latin typeface="Arial" panose="020B0604020202020204" pitchFamily="34" charset="0"/>
                <a:cs typeface="Arial" panose="020B0604020202020204" pitchFamily="34" charset="0"/>
              </a:rPr>
              <a:t>b) Dominio de los contenidos esenciales del </a:t>
            </a:r>
            <a:r>
              <a:rPr lang="es-MX" sz="4000" b="1" dirty="0">
                <a:latin typeface="Arial" panose="020B0604020202020204" pitchFamily="34" charset="0"/>
                <a:cs typeface="Arial" panose="020B0604020202020204" pitchFamily="34" charset="0"/>
              </a:rPr>
              <a:t>área del conocimiento</a:t>
            </a:r>
            <a:r>
              <a:rPr lang="es-MX" sz="4000" dirty="0">
                <a:latin typeface="Arial" panose="020B0604020202020204" pitchFamily="34" charset="0"/>
                <a:cs typeface="Arial" panose="020B0604020202020204" pitchFamily="34" charset="0"/>
              </a:rPr>
              <a:t>, de </a:t>
            </a:r>
            <a:r>
              <a:rPr lang="es-MX" sz="4000" b="1" dirty="0">
                <a:latin typeface="Arial" panose="020B0604020202020204" pitchFamily="34" charset="0"/>
                <a:cs typeface="Arial" panose="020B0604020202020204" pitchFamily="34" charset="0"/>
              </a:rPr>
              <a:t>un idioma extranjero</a:t>
            </a:r>
            <a:r>
              <a:rPr lang="es-MX" sz="4000" dirty="0">
                <a:latin typeface="Arial" panose="020B0604020202020204" pitchFamily="34" charset="0"/>
                <a:cs typeface="Arial" panose="020B0604020202020204" pitchFamily="34" charset="0"/>
              </a:rPr>
              <a:t> y de </a:t>
            </a:r>
            <a:r>
              <a:rPr lang="es-MX" sz="4000" b="1" dirty="0">
                <a:latin typeface="Arial" panose="020B0604020202020204" pitchFamily="34" charset="0"/>
                <a:cs typeface="Arial" panose="020B0604020202020204" pitchFamily="34" charset="0"/>
              </a:rPr>
              <a:t>problemas sociales de la ciencia </a:t>
            </a:r>
            <a:r>
              <a:rPr lang="es-MX" sz="4000" b="1" i="1" dirty="0">
                <a:latin typeface="Arial" panose="020B0604020202020204" pitchFamily="34" charset="0"/>
                <a:cs typeface="Arial" panose="020B0604020202020204" pitchFamily="34" charset="0"/>
              </a:rPr>
              <a:t>y </a:t>
            </a:r>
            <a:r>
              <a:rPr lang="es-MX" sz="4000" b="1" dirty="0">
                <a:latin typeface="Arial" panose="020B0604020202020204" pitchFamily="34" charset="0"/>
                <a:cs typeface="Arial" panose="020B0604020202020204" pitchFamily="34" charset="0"/>
              </a:rPr>
              <a:t>la tecnología. </a:t>
            </a:r>
            <a:endParaRPr lang="es-MX" sz="4000" b="1" dirty="0">
              <a:latin typeface="Arial" panose="020B0604020202020204" pitchFamily="34" charset="0"/>
              <a:cs typeface="Arial" panose="020B0604020202020204" pitchFamily="34" charset="0"/>
            </a:endParaRPr>
          </a:p>
          <a:p>
            <a:pPr marL="0" indent="0" algn="just">
              <a:buNone/>
            </a:pPr>
            <a:endParaRPr lang="es-MX" sz="4000" dirty="0">
              <a:latin typeface="Arial" panose="020B0604020202020204" pitchFamily="34" charset="0"/>
              <a:cs typeface="Arial" panose="020B0604020202020204" pitchFamily="34" charset="0"/>
            </a:endParaRPr>
          </a:p>
          <a:p>
            <a:endParaRPr lang="es-MX" sz="4000" dirty="0"/>
          </a:p>
          <a:p>
            <a:pPr marL="0" indent="0" algn="just">
              <a:buNone/>
            </a:pPr>
            <a:endParaRPr lang="es-MX" sz="4000" dirty="0">
              <a:latin typeface="Arial" panose="020B0604020202020204" pitchFamily="34" charset="0"/>
              <a:cs typeface="Arial" panose="020B0604020202020204" pitchFamily="34"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Título"/>
          <p:cNvSpPr>
            <a:spLocks noGrp="1"/>
          </p:cNvSpPr>
          <p:nvPr>
            <p:ph type="title"/>
          </p:nvPr>
        </p:nvSpPr>
        <p:spPr>
          <a:xfrm>
            <a:off x="2286000" y="285750"/>
            <a:ext cx="4429125" cy="571500"/>
          </a:xfrm>
        </p:spPr>
        <p:txBody>
          <a:bodyPr>
            <a:normAutofit fontScale="90000"/>
          </a:bodyPr>
          <a:lstStyle/>
          <a:p>
            <a:pPr eaLnBrk="1" hangingPunct="1"/>
            <a:r>
              <a:rPr lang="es-ES" altLang="es-ES" sz="3600"/>
              <a:t>REVISTAS</a:t>
            </a:r>
            <a:endParaRPr lang="es-ES" altLang="es-ES" sz="3600"/>
          </a:p>
        </p:txBody>
      </p:sp>
      <p:pic>
        <p:nvPicPr>
          <p:cNvPr id="3" name="Picture 36" descr="DSC01712"/>
          <p:cNvPicPr>
            <a:picLocks noChangeAspect="1" noChangeArrowheads="1"/>
          </p:cNvPicPr>
          <p:nvPr/>
        </p:nvPicPr>
        <p:blipFill>
          <a:blip r:embed="rId1">
            <a:extLst>
              <a:ext uri="{28A0092B-C50C-407E-A947-70E740481C1C}">
                <a14:useLocalDpi xmlns:a14="http://schemas.microsoft.com/office/drawing/2010/main" val="0"/>
              </a:ext>
            </a:extLst>
          </a:blip>
          <a:srcRect l="6157" t="8490" r="6738" b="3120"/>
          <a:stretch>
            <a:fillRect/>
          </a:stretch>
        </p:blipFill>
        <p:spPr bwMode="auto">
          <a:xfrm rot="2012193">
            <a:off x="450850" y="217488"/>
            <a:ext cx="1662113"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DSC01717"/>
          <p:cNvPicPr>
            <a:picLocks noChangeAspect="1" noChangeArrowheads="1"/>
          </p:cNvPicPr>
          <p:nvPr/>
        </p:nvPicPr>
        <p:blipFill>
          <a:blip r:embed="rId2">
            <a:extLst>
              <a:ext uri="{28A0092B-C50C-407E-A947-70E740481C1C}">
                <a14:useLocalDpi xmlns:a14="http://schemas.microsoft.com/office/drawing/2010/main" val="0"/>
              </a:ext>
            </a:extLst>
          </a:blip>
          <a:srcRect l="8669" t="8084" r="8517" b="4749"/>
          <a:stretch>
            <a:fillRect/>
          </a:stretch>
        </p:blipFill>
        <p:spPr bwMode="auto">
          <a:xfrm>
            <a:off x="508000" y="1000125"/>
            <a:ext cx="1627188" cy="29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9" descr="DSC01708"/>
          <p:cNvPicPr>
            <a:picLocks noChangeAspect="1" noChangeArrowheads="1"/>
          </p:cNvPicPr>
          <p:nvPr/>
        </p:nvPicPr>
        <p:blipFill>
          <a:blip r:embed="rId3">
            <a:extLst>
              <a:ext uri="{28A0092B-C50C-407E-A947-70E740481C1C}">
                <a14:useLocalDpi xmlns:a14="http://schemas.microsoft.com/office/drawing/2010/main" val="0"/>
              </a:ext>
            </a:extLst>
          </a:blip>
          <a:srcRect l="4227" t="9067" r="6847" b="4185"/>
          <a:stretch>
            <a:fillRect/>
          </a:stretch>
        </p:blipFill>
        <p:spPr bwMode="auto">
          <a:xfrm rot="1158345">
            <a:off x="-11113" y="1625600"/>
            <a:ext cx="1670051"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1" descr="DSC01723"/>
          <p:cNvPicPr>
            <a:picLocks noChangeAspect="1" noChangeArrowheads="1"/>
          </p:cNvPicPr>
          <p:nvPr/>
        </p:nvPicPr>
        <p:blipFill>
          <a:blip r:embed="rId4">
            <a:extLst>
              <a:ext uri="{28A0092B-C50C-407E-A947-70E740481C1C}">
                <a14:useLocalDpi xmlns:a14="http://schemas.microsoft.com/office/drawing/2010/main" val="0"/>
              </a:ext>
            </a:extLst>
          </a:blip>
          <a:srcRect l="6992" t="3110" r="8586" b="10402"/>
          <a:stretch>
            <a:fillRect/>
          </a:stretch>
        </p:blipFill>
        <p:spPr bwMode="auto">
          <a:xfrm rot="2582807">
            <a:off x="736600" y="2373313"/>
            <a:ext cx="1555750"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2" descr="DSC01721"/>
          <p:cNvPicPr>
            <a:picLocks noChangeAspect="1" noChangeArrowheads="1"/>
          </p:cNvPicPr>
          <p:nvPr/>
        </p:nvPicPr>
        <p:blipFill>
          <a:blip r:embed="rId5">
            <a:extLst>
              <a:ext uri="{28A0092B-C50C-407E-A947-70E740481C1C}">
                <a14:useLocalDpi xmlns:a14="http://schemas.microsoft.com/office/drawing/2010/main" val="0"/>
              </a:ext>
            </a:extLst>
          </a:blip>
          <a:srcRect l="6383" t="2995" r="8891" b="12833"/>
          <a:stretch>
            <a:fillRect/>
          </a:stretch>
        </p:blipFill>
        <p:spPr bwMode="auto">
          <a:xfrm rot="1489568">
            <a:off x="-150813" y="2846388"/>
            <a:ext cx="1557338"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9250" y="847725"/>
            <a:ext cx="357822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pic>
        <p:nvPicPr>
          <p:cNvPr id="36873" name="Picture 1"/>
          <p:cNvPicPr>
            <a:picLocks noChangeAspect="1" noChangeArrowheads="1"/>
          </p:cNvPicPr>
          <p:nvPr/>
        </p:nvPicPr>
        <p:blipFill>
          <a:blip r:embed="rId7">
            <a:extLst>
              <a:ext uri="{28A0092B-C50C-407E-A947-70E740481C1C}">
                <a14:useLocalDpi xmlns:a14="http://schemas.microsoft.com/office/drawing/2010/main" val="0"/>
              </a:ext>
            </a:extLst>
          </a:blip>
          <a:srcRect l="16019" r="13997"/>
          <a:stretch>
            <a:fillRect/>
          </a:stretch>
        </p:blipFill>
        <p:spPr bwMode="auto">
          <a:xfrm>
            <a:off x="2870200" y="857250"/>
            <a:ext cx="2058988"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pic>
        <p:nvPicPr>
          <p:cNvPr id="36874"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28938" y="3929063"/>
            <a:ext cx="3143250"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pic>
        <p:nvPicPr>
          <p:cNvPr id="36875" name="Picture 1"/>
          <p:cNvPicPr>
            <a:picLocks noChangeAspect="1" noChangeArrowheads="1"/>
          </p:cNvPicPr>
          <p:nvPr/>
        </p:nvPicPr>
        <p:blipFill>
          <a:blip r:embed="rId9" cstate="print">
            <a:extLst>
              <a:ext uri="{28A0092B-C50C-407E-A947-70E740481C1C}">
                <a14:useLocalDpi xmlns:a14="http://schemas.microsoft.com/office/drawing/2010/main" val="0"/>
              </a:ext>
            </a:extLst>
          </a:blip>
          <a:srcRect l="7475" r="8673"/>
          <a:stretch>
            <a:fillRect/>
          </a:stretch>
        </p:blipFill>
        <p:spPr bwMode="auto">
          <a:xfrm>
            <a:off x="6572250" y="3000375"/>
            <a:ext cx="2071688"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457197"/>
          </a:xfrm>
        </p:spPr>
        <p:txBody>
          <a:bodyPr>
            <a:noAutofit/>
          </a:bodyPr>
          <a:lstStyle/>
          <a:p>
            <a:r>
              <a:rPr lang="es-MX" sz="3200" b="1" dirty="0">
                <a:latin typeface="Arial" panose="020B0604020202020204" pitchFamily="34" charset="0"/>
                <a:cs typeface="Arial" panose="020B0604020202020204" pitchFamily="34" charset="0"/>
              </a:rPr>
              <a:t>PROGRAMA DEL SEMINARIO</a:t>
            </a:r>
            <a:br>
              <a:rPr lang="es-MX" sz="3200" b="1" dirty="0">
                <a:latin typeface="Arial" panose="020B0604020202020204" pitchFamily="34" charset="0"/>
                <a:cs typeface="Arial" panose="020B0604020202020204" pitchFamily="34" charset="0"/>
              </a:rPr>
            </a:br>
            <a:r>
              <a:rPr lang="es-MX" sz="3200" b="1" dirty="0">
                <a:latin typeface="Arial" panose="020B0604020202020204" pitchFamily="34" charset="0"/>
                <a:cs typeface="Arial" panose="020B0604020202020204" pitchFamily="34" charset="0"/>
              </a:rPr>
              <a:t>9 Y 10 DE MAYO DE 2023</a:t>
            </a:r>
            <a:endParaRPr lang="en-US" sz="3200" b="1" dirty="0">
              <a:latin typeface="Arial" panose="020B0604020202020204" pitchFamily="34" charset="0"/>
              <a:cs typeface="Arial" panose="020B0604020202020204" pitchFamily="34" charset="0"/>
            </a:endParaRPr>
          </a:p>
        </p:txBody>
      </p:sp>
      <p:graphicFrame>
        <p:nvGraphicFramePr>
          <p:cNvPr id="4" name="Tabla 3"/>
          <p:cNvGraphicFramePr>
            <a:graphicFrameLocks noGrp="1"/>
          </p:cNvGraphicFramePr>
          <p:nvPr/>
        </p:nvGraphicFramePr>
        <p:xfrm>
          <a:off x="457200" y="1124744"/>
          <a:ext cx="8229600" cy="5822381"/>
        </p:xfrm>
        <a:graphic>
          <a:graphicData uri="http://schemas.openxmlformats.org/drawingml/2006/table">
            <a:tbl>
              <a:tblPr firstRow="1" firstCol="1" bandRow="1">
                <a:tableStyleId>{5940675A-B579-460E-94D1-54222C63F5DA}</a:tableStyleId>
              </a:tblPr>
              <a:tblGrid>
                <a:gridCol w="1168540"/>
                <a:gridCol w="4218108"/>
                <a:gridCol w="2842952"/>
              </a:tblGrid>
              <a:tr h="144130">
                <a:tc>
                  <a:txBody>
                    <a:bodyPr/>
                    <a:lstStyle/>
                    <a:p>
                      <a:pPr algn="ctr">
                        <a:lnSpc>
                          <a:spcPct val="115000"/>
                        </a:lnSpc>
                        <a:spcAft>
                          <a:spcPts val="0"/>
                        </a:spcAft>
                      </a:pPr>
                      <a:r>
                        <a:rPr lang="es-ES" sz="1400">
                          <a:effectLst/>
                          <a:latin typeface="Arial" panose="020B0604020202020204" pitchFamily="34" charset="0"/>
                          <a:cs typeface="Arial" panose="020B0604020202020204" pitchFamily="34" charset="0"/>
                        </a:rPr>
                        <a:t>FECHA</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4791" marR="54791" marT="0" marB="0"/>
                </a:tc>
                <a:tc>
                  <a:txBody>
                    <a:bodyPr/>
                    <a:lstStyle/>
                    <a:p>
                      <a:pPr algn="ctr">
                        <a:lnSpc>
                          <a:spcPct val="115000"/>
                        </a:lnSpc>
                        <a:spcAft>
                          <a:spcPts val="0"/>
                        </a:spcAft>
                      </a:pPr>
                      <a:r>
                        <a:rPr lang="es-ES" sz="1400">
                          <a:effectLst/>
                          <a:latin typeface="Arial" panose="020B0604020202020204" pitchFamily="34" charset="0"/>
                          <a:cs typeface="Arial" panose="020B0604020202020204" pitchFamily="34" charset="0"/>
                        </a:rPr>
                        <a:t>TEMA</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4791" marR="54791" marT="0" marB="0"/>
                </a:tc>
                <a:tc>
                  <a:txBody>
                    <a:bodyPr/>
                    <a:lstStyle/>
                    <a:p>
                      <a:pPr algn="ctr">
                        <a:lnSpc>
                          <a:spcPct val="115000"/>
                        </a:lnSpc>
                        <a:spcAft>
                          <a:spcPts val="0"/>
                        </a:spcAft>
                      </a:pPr>
                      <a:r>
                        <a:rPr lang="es-ES" sz="1400">
                          <a:effectLst/>
                          <a:latin typeface="Arial" panose="020B0604020202020204" pitchFamily="34" charset="0"/>
                          <a:cs typeface="Arial" panose="020B0604020202020204" pitchFamily="34" charset="0"/>
                        </a:rPr>
                        <a:t>PONENTES</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4791" marR="54791" marT="0" marB="0"/>
                </a:tc>
              </a:tr>
              <a:tr h="1469303">
                <a:tc>
                  <a:txBody>
                    <a:bodyPr/>
                    <a:lstStyle/>
                    <a:p>
                      <a:pPr>
                        <a:lnSpc>
                          <a:spcPct val="115000"/>
                        </a:lnSpc>
                        <a:spcAft>
                          <a:spcPts val="0"/>
                        </a:spcAft>
                      </a:pPr>
                      <a:r>
                        <a:rPr lang="es-ES" sz="1400">
                          <a:effectLst/>
                          <a:latin typeface="Arial" panose="020B0604020202020204" pitchFamily="34" charset="0"/>
                          <a:cs typeface="Arial" panose="020B0604020202020204" pitchFamily="34" charset="0"/>
                        </a:rPr>
                        <a:t>09/ 05</a:t>
                      </a:r>
                      <a:endParaRPr lang="en-US" sz="1400">
                        <a:effectLst/>
                        <a:latin typeface="Arial" panose="020B0604020202020204" pitchFamily="34" charset="0"/>
                        <a:cs typeface="Arial" panose="020B0604020202020204" pitchFamily="34" charset="0"/>
                      </a:endParaRPr>
                    </a:p>
                    <a:p>
                      <a:pPr>
                        <a:lnSpc>
                          <a:spcPct val="115000"/>
                        </a:lnSpc>
                        <a:spcAft>
                          <a:spcPts val="0"/>
                        </a:spcAft>
                      </a:pPr>
                      <a:r>
                        <a:rPr lang="es-ES" sz="1400">
                          <a:effectLst/>
                          <a:latin typeface="Arial" panose="020B0604020202020204" pitchFamily="34" charset="0"/>
                          <a:cs typeface="Arial" panose="020B0604020202020204" pitchFamily="34" charset="0"/>
                        </a:rPr>
                        <a:t>9:30 a.m.</a:t>
                      </a:r>
                      <a:endParaRPr lang="en-US" sz="1400">
                        <a:effectLst/>
                        <a:latin typeface="Arial" panose="020B0604020202020204" pitchFamily="34" charset="0"/>
                        <a:cs typeface="Arial" panose="020B0604020202020204" pitchFamily="34" charset="0"/>
                      </a:endParaRPr>
                    </a:p>
                    <a:p>
                      <a:pPr>
                        <a:lnSpc>
                          <a:spcPct val="115000"/>
                        </a:lnSpc>
                        <a:spcAft>
                          <a:spcPts val="0"/>
                        </a:spcAft>
                      </a:pPr>
                      <a:r>
                        <a:rPr lang="es-ES" sz="1400">
                          <a:effectLst/>
                          <a:latin typeface="Arial" panose="020B0604020202020204" pitchFamily="34" charset="0"/>
                          <a:cs typeface="Arial" panose="020B0604020202020204" pitchFamily="34" charset="0"/>
                        </a:rPr>
                        <a:t>Aula 47</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4791" marR="54791" marT="0" marB="0"/>
                </a:tc>
                <a:tc>
                  <a:txBody>
                    <a:bodyPr/>
                    <a:lstStyle/>
                    <a:p>
                      <a:pPr>
                        <a:lnSpc>
                          <a:spcPct val="115000"/>
                        </a:lnSpc>
                        <a:spcAft>
                          <a:spcPts val="50"/>
                        </a:spcAft>
                      </a:pPr>
                      <a:r>
                        <a:rPr lang="es-ES" sz="1400" dirty="0">
                          <a:effectLst/>
                          <a:latin typeface="Arial" panose="020B0604020202020204" pitchFamily="34" charset="0"/>
                          <a:cs typeface="Arial" panose="020B0604020202020204" pitchFamily="34" charset="0"/>
                        </a:rPr>
                        <a:t>Tema 1. Introducción al doctorado. </a:t>
                      </a:r>
                      <a:endParaRPr lang="en-US" sz="1400" dirty="0">
                        <a:effectLst/>
                        <a:latin typeface="Arial" panose="020B0604020202020204" pitchFamily="34" charset="0"/>
                        <a:cs typeface="Arial" panose="020B0604020202020204" pitchFamily="34" charset="0"/>
                      </a:endParaRPr>
                    </a:p>
                    <a:p>
                      <a:pPr marL="342900" lvl="0" indent="-342900">
                        <a:lnSpc>
                          <a:spcPct val="115000"/>
                        </a:lnSpc>
                        <a:spcAft>
                          <a:spcPts val="50"/>
                        </a:spcAft>
                        <a:buFont typeface="Wingdings" panose="05000000000000000000" pitchFamily="2" charset="2"/>
                        <a:buChar char=""/>
                      </a:pPr>
                      <a:r>
                        <a:rPr lang="es-ES" sz="1400" dirty="0">
                          <a:effectLst/>
                          <a:latin typeface="Arial" panose="020B0604020202020204" pitchFamily="34" charset="0"/>
                          <a:cs typeface="Arial" panose="020B0604020202020204" pitchFamily="34" charset="0"/>
                        </a:rPr>
                        <a:t>¿Qué es la formación doctoral? </a:t>
                      </a:r>
                      <a:endParaRPr lang="en-US" sz="1400" dirty="0">
                        <a:effectLst/>
                        <a:latin typeface="Arial" panose="020B0604020202020204" pitchFamily="34" charset="0"/>
                        <a:cs typeface="Arial" panose="020B0604020202020204" pitchFamily="34" charset="0"/>
                      </a:endParaRPr>
                    </a:p>
                    <a:p>
                      <a:pPr marL="342900" lvl="0" indent="-342900">
                        <a:lnSpc>
                          <a:spcPct val="115000"/>
                        </a:lnSpc>
                        <a:spcAft>
                          <a:spcPts val="50"/>
                        </a:spcAft>
                        <a:buFont typeface="Wingdings" panose="05000000000000000000" pitchFamily="2" charset="2"/>
                        <a:buChar char=""/>
                      </a:pPr>
                      <a:r>
                        <a:rPr lang="es-ES" sz="1400" dirty="0">
                          <a:effectLst/>
                          <a:latin typeface="Arial" panose="020B0604020202020204" pitchFamily="34" charset="0"/>
                          <a:cs typeface="Arial" panose="020B0604020202020204" pitchFamily="34" charset="0"/>
                        </a:rPr>
                        <a:t>Exigencias para obtener el grado científico. </a:t>
                      </a:r>
                      <a:endParaRPr lang="en-US" sz="1400" dirty="0">
                        <a:effectLst/>
                        <a:latin typeface="Arial" panose="020B0604020202020204" pitchFamily="34" charset="0"/>
                        <a:cs typeface="Arial" panose="020B0604020202020204" pitchFamily="34" charset="0"/>
                      </a:endParaRPr>
                    </a:p>
                    <a:p>
                      <a:pPr marL="342900" lvl="0" indent="-342900">
                        <a:lnSpc>
                          <a:spcPct val="115000"/>
                        </a:lnSpc>
                        <a:spcAft>
                          <a:spcPts val="0"/>
                        </a:spcAft>
                        <a:buFont typeface="Wingdings" panose="05000000000000000000" pitchFamily="2" charset="2"/>
                        <a:buChar char=""/>
                      </a:pPr>
                      <a:r>
                        <a:rPr lang="es-ES" sz="1400" dirty="0">
                          <a:effectLst/>
                          <a:latin typeface="Arial" panose="020B0604020202020204" pitchFamily="34" charset="0"/>
                          <a:cs typeface="Arial" panose="020B0604020202020204" pitchFamily="34" charset="0"/>
                        </a:rPr>
                        <a:t>Procedimientos y requisitos para obtener el grado científico </a:t>
                      </a:r>
                      <a:endParaRPr lang="en-US" sz="1400" dirty="0">
                        <a:effectLst/>
                        <a:latin typeface="Arial" panose="020B0604020202020204" pitchFamily="34" charset="0"/>
                        <a:cs typeface="Arial" panose="020B0604020202020204" pitchFamily="34" charset="0"/>
                      </a:endParaRPr>
                    </a:p>
                    <a:p>
                      <a:pPr marL="342900" lvl="0" indent="-342900" algn="just">
                        <a:lnSpc>
                          <a:spcPct val="115000"/>
                        </a:lnSpc>
                        <a:spcAft>
                          <a:spcPts val="0"/>
                        </a:spcAft>
                        <a:buFont typeface="Wingdings" panose="05000000000000000000" pitchFamily="2" charset="2"/>
                        <a:buChar char=""/>
                      </a:pPr>
                      <a:r>
                        <a:rPr lang="es-ES" sz="1400" dirty="0">
                          <a:effectLst/>
                          <a:latin typeface="Arial" panose="020B0604020202020204" pitchFamily="34" charset="0"/>
                          <a:cs typeface="Arial" panose="020B0604020202020204" pitchFamily="34" charset="0"/>
                        </a:rPr>
                        <a:t>El programa de doctorado en Ciencias de la Cultura Física de la UCCFD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4791" marR="54791" marT="0" marB="0"/>
                </a:tc>
                <a:tc>
                  <a:txBody>
                    <a:bodyPr/>
                    <a:lstStyle/>
                    <a:p>
                      <a:pPr algn="just">
                        <a:lnSpc>
                          <a:spcPct val="115000"/>
                        </a:lnSpc>
                        <a:spcAft>
                          <a:spcPts val="0"/>
                        </a:spcAft>
                      </a:pPr>
                      <a:r>
                        <a:rPr lang="es-ES" sz="1400">
                          <a:effectLst/>
                          <a:latin typeface="Arial" panose="020B0604020202020204" pitchFamily="34" charset="0"/>
                          <a:cs typeface="Arial" panose="020B0604020202020204" pitchFamily="34" charset="0"/>
                        </a:rPr>
                        <a:t>Dr. C. Isabel M. Fleitas Díaz </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4791" marR="54791" marT="0" marB="0"/>
                </a:tc>
              </a:tr>
              <a:tr h="1838379">
                <a:tc>
                  <a:txBody>
                    <a:bodyPr/>
                    <a:lstStyle/>
                    <a:p>
                      <a:pPr>
                        <a:lnSpc>
                          <a:spcPct val="115000"/>
                        </a:lnSpc>
                        <a:spcAft>
                          <a:spcPts val="0"/>
                        </a:spcAft>
                      </a:pPr>
                      <a:r>
                        <a:rPr lang="es-ES" sz="1400">
                          <a:effectLst/>
                          <a:latin typeface="Arial" panose="020B0604020202020204" pitchFamily="34" charset="0"/>
                          <a:cs typeface="Arial" panose="020B0604020202020204" pitchFamily="34" charset="0"/>
                        </a:rPr>
                        <a:t>9/ 05</a:t>
                      </a:r>
                      <a:endParaRPr lang="en-US" sz="1400">
                        <a:effectLst/>
                        <a:latin typeface="Arial" panose="020B0604020202020204" pitchFamily="34" charset="0"/>
                        <a:cs typeface="Arial" panose="020B0604020202020204" pitchFamily="34" charset="0"/>
                      </a:endParaRPr>
                    </a:p>
                    <a:p>
                      <a:pPr>
                        <a:lnSpc>
                          <a:spcPct val="115000"/>
                        </a:lnSpc>
                        <a:spcAft>
                          <a:spcPts val="0"/>
                        </a:spcAft>
                      </a:pPr>
                      <a:r>
                        <a:rPr lang="es-ES" sz="1400">
                          <a:effectLst/>
                          <a:latin typeface="Arial" panose="020B0604020202020204" pitchFamily="34" charset="0"/>
                          <a:cs typeface="Arial" panose="020B0604020202020204" pitchFamily="34" charset="0"/>
                        </a:rPr>
                        <a:t>10:30 a.m.</a:t>
                      </a:r>
                      <a:endParaRPr lang="en-US" sz="1400">
                        <a:effectLst/>
                        <a:latin typeface="Arial" panose="020B0604020202020204" pitchFamily="34" charset="0"/>
                        <a:cs typeface="Arial" panose="020B0604020202020204" pitchFamily="34" charset="0"/>
                      </a:endParaRPr>
                    </a:p>
                    <a:p>
                      <a:pPr>
                        <a:lnSpc>
                          <a:spcPct val="115000"/>
                        </a:lnSpc>
                        <a:spcAft>
                          <a:spcPts val="0"/>
                        </a:spcAft>
                      </a:pPr>
                      <a:r>
                        <a:rPr lang="es-ES" sz="1400">
                          <a:effectLst/>
                          <a:latin typeface="Arial" panose="020B0604020202020204" pitchFamily="34" charset="0"/>
                          <a:cs typeface="Arial" panose="020B0604020202020204" pitchFamily="34" charset="0"/>
                        </a:rPr>
                        <a:t>Aula 47</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4791" marR="54791" marT="0" marB="0"/>
                </a:tc>
                <a:tc>
                  <a:txBody>
                    <a:bodyPr/>
                    <a:lstStyle/>
                    <a:p>
                      <a:pPr algn="just">
                        <a:lnSpc>
                          <a:spcPct val="107000"/>
                        </a:lnSpc>
                        <a:spcAft>
                          <a:spcPts val="0"/>
                        </a:spcAft>
                      </a:pPr>
                      <a:r>
                        <a:rPr lang="es-ES_tradnl" sz="1600">
                          <a:effectLst/>
                          <a:latin typeface="Arial" panose="020B0604020202020204" pitchFamily="34" charset="0"/>
                          <a:cs typeface="Arial" panose="020B0604020202020204" pitchFamily="34" charset="0"/>
                        </a:rPr>
                        <a:t>Tema 2. </a:t>
                      </a:r>
                      <a:r>
                        <a:rPr lang="es-ES" sz="1400">
                          <a:effectLst/>
                          <a:latin typeface="Arial" panose="020B0604020202020204" pitchFamily="34" charset="0"/>
                          <a:cs typeface="Arial" panose="020B0604020202020204" pitchFamily="34" charset="0"/>
                        </a:rPr>
                        <a:t>Selección del tema de tesis doctoral </a:t>
                      </a:r>
                      <a:endParaRPr lang="en-US" sz="1600">
                        <a:effectLst/>
                        <a:latin typeface="Arial" panose="020B0604020202020204" pitchFamily="34" charset="0"/>
                        <a:cs typeface="Arial" panose="020B0604020202020204" pitchFamily="34" charset="0"/>
                      </a:endParaRPr>
                    </a:p>
                    <a:p>
                      <a:pPr marL="342900" lvl="0" indent="-342900" algn="just">
                        <a:lnSpc>
                          <a:spcPct val="115000"/>
                        </a:lnSpc>
                        <a:spcAft>
                          <a:spcPts val="40"/>
                        </a:spcAft>
                        <a:buFont typeface="Wingdings" panose="05000000000000000000" pitchFamily="2" charset="2"/>
                        <a:buChar char=""/>
                      </a:pPr>
                      <a:r>
                        <a:rPr lang="es-ES" sz="1400">
                          <a:effectLst/>
                          <a:latin typeface="Arial" panose="020B0604020202020204" pitchFamily="34" charset="0"/>
                          <a:cs typeface="Arial" panose="020B0604020202020204" pitchFamily="34" charset="0"/>
                        </a:rPr>
                        <a:t>Consideraciones en torno a la elección del tema de tesis doctoral. </a:t>
                      </a:r>
                      <a:endParaRPr lang="en-US" sz="1400">
                        <a:effectLst/>
                        <a:latin typeface="Arial" panose="020B0604020202020204" pitchFamily="34" charset="0"/>
                        <a:cs typeface="Arial" panose="020B0604020202020204" pitchFamily="34" charset="0"/>
                      </a:endParaRPr>
                    </a:p>
                    <a:p>
                      <a:pPr marL="342900" lvl="0" indent="-342900" algn="just">
                        <a:lnSpc>
                          <a:spcPct val="115000"/>
                        </a:lnSpc>
                        <a:spcAft>
                          <a:spcPts val="0"/>
                        </a:spcAft>
                        <a:buFont typeface="Wingdings" panose="05000000000000000000" pitchFamily="2" charset="2"/>
                        <a:buChar char=""/>
                      </a:pPr>
                      <a:r>
                        <a:rPr lang="es-ES" sz="1400">
                          <a:effectLst/>
                          <a:latin typeface="Arial" panose="020B0604020202020204" pitchFamily="34" charset="0"/>
                          <a:cs typeface="Arial" panose="020B0604020202020204" pitchFamily="34" charset="0"/>
                        </a:rPr>
                        <a:t>Vías a utilizar para definir el tema de tesis doctoral: la política científica de la institución, las líneas de investigación del programa de doctorado y sus proyectos científicos técnicos. </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4791" marR="54791" marT="0" marB="0"/>
                </a:tc>
                <a:tc>
                  <a:txBody>
                    <a:bodyPr/>
                    <a:lstStyle/>
                    <a:p>
                      <a:pPr algn="just">
                        <a:lnSpc>
                          <a:spcPct val="115000"/>
                        </a:lnSpc>
                        <a:spcAft>
                          <a:spcPts val="0"/>
                        </a:spcAft>
                      </a:pPr>
                      <a:r>
                        <a:rPr lang="es-ES" sz="1400" dirty="0">
                          <a:effectLst/>
                          <a:latin typeface="Arial" panose="020B0604020202020204" pitchFamily="34" charset="0"/>
                          <a:cs typeface="Arial" panose="020B0604020202020204" pitchFamily="34" charset="0"/>
                        </a:rPr>
                        <a:t>Moderadora </a:t>
                      </a:r>
                      <a:endParaRPr lang="en-US" sz="1400" dirty="0">
                        <a:effectLst/>
                        <a:latin typeface="Arial" panose="020B0604020202020204" pitchFamily="34" charset="0"/>
                        <a:cs typeface="Arial" panose="020B0604020202020204" pitchFamily="34" charset="0"/>
                      </a:endParaRPr>
                    </a:p>
                    <a:p>
                      <a:pPr algn="just">
                        <a:lnSpc>
                          <a:spcPct val="115000"/>
                        </a:lnSpc>
                        <a:spcAft>
                          <a:spcPts val="0"/>
                        </a:spcAft>
                      </a:pPr>
                      <a:r>
                        <a:rPr lang="es-ES" sz="1400" dirty="0">
                          <a:effectLst/>
                          <a:latin typeface="Arial" panose="020B0604020202020204" pitchFamily="34" charset="0"/>
                          <a:cs typeface="Arial" panose="020B0604020202020204" pitchFamily="34" charset="0"/>
                        </a:rPr>
                        <a:t>Dr. C. Isabel M. Fleitas Díaz</a:t>
                      </a:r>
                      <a:endParaRPr lang="en-US" sz="1400" dirty="0">
                        <a:effectLst/>
                        <a:latin typeface="Arial" panose="020B0604020202020204" pitchFamily="34" charset="0"/>
                        <a:cs typeface="Arial" panose="020B0604020202020204" pitchFamily="34" charset="0"/>
                      </a:endParaRPr>
                    </a:p>
                    <a:p>
                      <a:pPr algn="just">
                        <a:lnSpc>
                          <a:spcPct val="115000"/>
                        </a:lnSpc>
                        <a:spcAft>
                          <a:spcPts val="0"/>
                        </a:spcAft>
                      </a:pPr>
                      <a:r>
                        <a:rPr lang="es-ES" sz="1400" dirty="0">
                          <a:effectLst/>
                          <a:latin typeface="Arial" panose="020B0604020202020204" pitchFamily="34" charset="0"/>
                          <a:cs typeface="Arial" panose="020B0604020202020204" pitchFamily="34" charset="0"/>
                        </a:rPr>
                        <a:t>Intervienen</a:t>
                      </a:r>
                      <a:endParaRPr lang="en-US" sz="1400" dirty="0">
                        <a:effectLst/>
                        <a:latin typeface="Arial" panose="020B0604020202020204" pitchFamily="34" charset="0"/>
                        <a:cs typeface="Arial" panose="020B0604020202020204" pitchFamily="34" charset="0"/>
                      </a:endParaRPr>
                    </a:p>
                    <a:p>
                      <a:pPr algn="just">
                        <a:lnSpc>
                          <a:spcPct val="115000"/>
                        </a:lnSpc>
                        <a:spcAft>
                          <a:spcPts val="0"/>
                        </a:spcAft>
                      </a:pPr>
                      <a:r>
                        <a:rPr lang="es-ES" sz="1400" dirty="0">
                          <a:effectLst/>
                          <a:latin typeface="Arial" panose="020B0604020202020204" pitchFamily="34" charset="0"/>
                          <a:cs typeface="Arial" panose="020B0604020202020204" pitchFamily="34" charset="0"/>
                        </a:rPr>
                        <a:t>Responsables de las líneas de investigación del doctorado</a:t>
                      </a:r>
                      <a:endParaRPr lang="en-US" sz="1400" dirty="0">
                        <a:effectLst/>
                        <a:latin typeface="Arial" panose="020B0604020202020204" pitchFamily="34" charset="0"/>
                        <a:cs typeface="Arial" panose="020B0604020202020204" pitchFamily="34" charset="0"/>
                      </a:endParaRPr>
                    </a:p>
                    <a:p>
                      <a:pPr algn="just">
                        <a:lnSpc>
                          <a:spcPct val="115000"/>
                        </a:lnSpc>
                        <a:spcAft>
                          <a:spcPts val="0"/>
                        </a:spcAft>
                      </a:pPr>
                      <a:r>
                        <a:rPr lang="es-ES" sz="1400" dirty="0">
                          <a:effectLst/>
                          <a:latin typeface="Arial" panose="020B0604020202020204" pitchFamily="34" charset="0"/>
                          <a:cs typeface="Arial" panose="020B0604020202020204" pitchFamily="34" charset="0"/>
                        </a:rPr>
                        <a:t>Dr. C. José F. Monteagudo Soler</a:t>
                      </a:r>
                      <a:endParaRPr lang="en-US" sz="1400" dirty="0">
                        <a:effectLst/>
                        <a:latin typeface="Arial" panose="020B0604020202020204" pitchFamily="34" charset="0"/>
                        <a:cs typeface="Arial" panose="020B0604020202020204" pitchFamily="34" charset="0"/>
                      </a:endParaRPr>
                    </a:p>
                    <a:p>
                      <a:pPr algn="just">
                        <a:lnSpc>
                          <a:spcPct val="115000"/>
                        </a:lnSpc>
                        <a:spcAft>
                          <a:spcPts val="0"/>
                        </a:spcAft>
                      </a:pPr>
                      <a:r>
                        <a:rPr lang="es-ES" sz="1400" dirty="0">
                          <a:effectLst/>
                          <a:latin typeface="Arial" panose="020B0604020202020204" pitchFamily="34" charset="0"/>
                          <a:cs typeface="Arial" panose="020B0604020202020204" pitchFamily="34" charset="0"/>
                        </a:rPr>
                        <a:t>Dr. C. </a:t>
                      </a:r>
                      <a:r>
                        <a:rPr lang="es-ES" sz="1400" dirty="0" err="1">
                          <a:effectLst/>
                          <a:latin typeface="Arial" panose="020B0604020202020204" pitchFamily="34" charset="0"/>
                          <a:cs typeface="Arial" panose="020B0604020202020204" pitchFamily="34" charset="0"/>
                        </a:rPr>
                        <a:t>Erva</a:t>
                      </a:r>
                      <a:r>
                        <a:rPr lang="es-ES" sz="1400" dirty="0">
                          <a:effectLst/>
                          <a:latin typeface="Arial" panose="020B0604020202020204" pitchFamily="34" charset="0"/>
                          <a:cs typeface="Arial" panose="020B0604020202020204" pitchFamily="34" charset="0"/>
                        </a:rPr>
                        <a:t> Brito Vázquez</a:t>
                      </a:r>
                      <a:endParaRPr lang="en-US" sz="1400" dirty="0">
                        <a:effectLst/>
                        <a:latin typeface="Arial" panose="020B0604020202020204" pitchFamily="34" charset="0"/>
                        <a:cs typeface="Arial" panose="020B0604020202020204" pitchFamily="34" charset="0"/>
                      </a:endParaRPr>
                    </a:p>
                    <a:p>
                      <a:pPr algn="just">
                        <a:lnSpc>
                          <a:spcPct val="115000"/>
                        </a:lnSpc>
                        <a:spcAft>
                          <a:spcPts val="0"/>
                        </a:spcAft>
                      </a:pPr>
                      <a:r>
                        <a:rPr lang="es-ES" sz="1400" dirty="0">
                          <a:effectLst/>
                          <a:latin typeface="Arial" panose="020B0604020202020204" pitchFamily="34" charset="0"/>
                          <a:cs typeface="Arial" panose="020B0604020202020204" pitchFamily="34" charset="0"/>
                        </a:rPr>
                        <a:t>Dr. C. Ana María Morales Ferrer</a:t>
                      </a:r>
                      <a:endParaRPr lang="en-US" sz="1400" dirty="0">
                        <a:effectLst/>
                        <a:latin typeface="Arial" panose="020B0604020202020204" pitchFamily="34" charset="0"/>
                        <a:cs typeface="Arial" panose="020B0604020202020204" pitchFamily="34" charset="0"/>
                      </a:endParaRPr>
                    </a:p>
                    <a:p>
                      <a:pPr algn="just">
                        <a:lnSpc>
                          <a:spcPct val="115000"/>
                        </a:lnSpc>
                        <a:spcAft>
                          <a:spcPts val="0"/>
                        </a:spcAft>
                      </a:pPr>
                      <a:r>
                        <a:rPr lang="es-ES" sz="1400" dirty="0">
                          <a:effectLst/>
                          <a:latin typeface="Arial" panose="020B0604020202020204" pitchFamily="34" charset="0"/>
                          <a:cs typeface="Arial" panose="020B0604020202020204" pitchFamily="34" charset="0"/>
                        </a:rPr>
                        <a:t>Dr. C. </a:t>
                      </a:r>
                      <a:r>
                        <a:rPr lang="es-ES" sz="1400" dirty="0" err="1">
                          <a:effectLst/>
                          <a:latin typeface="Arial" panose="020B0604020202020204" pitchFamily="34" charset="0"/>
                          <a:cs typeface="Arial" panose="020B0604020202020204" pitchFamily="34" charset="0"/>
                        </a:rPr>
                        <a:t>Maylene</a:t>
                      </a:r>
                      <a:r>
                        <a:rPr lang="es-ES" sz="1400" dirty="0">
                          <a:effectLst/>
                          <a:latin typeface="Arial" panose="020B0604020202020204" pitchFamily="34" charset="0"/>
                          <a:cs typeface="Arial" panose="020B0604020202020204" pitchFamily="34" charset="0"/>
                        </a:rPr>
                        <a:t> López Bueno </a:t>
                      </a:r>
                      <a:endParaRPr lang="en-US" sz="1400" dirty="0">
                        <a:effectLst/>
                        <a:latin typeface="Arial" panose="020B0604020202020204" pitchFamily="34" charset="0"/>
                        <a:cs typeface="Arial" panose="020B0604020202020204" pitchFamily="34" charset="0"/>
                      </a:endParaRPr>
                    </a:p>
                    <a:p>
                      <a:pPr algn="just">
                        <a:lnSpc>
                          <a:spcPct val="115000"/>
                        </a:lnSpc>
                        <a:spcAft>
                          <a:spcPts val="0"/>
                        </a:spcAft>
                      </a:pPr>
                      <a:r>
                        <a:rPr lang="es-ES" sz="1400" dirty="0">
                          <a:effectLst/>
                          <a:latin typeface="Arial" panose="020B0604020202020204" pitchFamily="34" charset="0"/>
                          <a:cs typeface="Arial" panose="020B0604020202020204" pitchFamily="34" charset="0"/>
                        </a:rPr>
                        <a:t>Invitada: Martha </a:t>
                      </a:r>
                      <a:r>
                        <a:rPr lang="es-ES" sz="1400" dirty="0" err="1">
                          <a:effectLst/>
                          <a:latin typeface="Arial" panose="020B0604020202020204" pitchFamily="34" charset="0"/>
                          <a:cs typeface="Arial" panose="020B0604020202020204" pitchFamily="34" charset="0"/>
                        </a:rPr>
                        <a:t>Iznaola</a:t>
                      </a:r>
                      <a:r>
                        <a:rPr lang="es-ES" sz="1400" dirty="0">
                          <a:effectLst/>
                          <a:latin typeface="Arial" panose="020B0604020202020204" pitchFamily="34" charset="0"/>
                          <a:cs typeface="Arial" panose="020B0604020202020204" pitchFamily="34" charset="0"/>
                        </a:rPr>
                        <a:t> </a:t>
                      </a:r>
                      <a:r>
                        <a:rPr lang="es-ES" sz="1400" dirty="0" err="1">
                          <a:effectLst/>
                          <a:latin typeface="Arial" panose="020B0604020202020204" pitchFamily="34" charset="0"/>
                          <a:cs typeface="Arial" panose="020B0604020202020204" pitchFamily="34" charset="0"/>
                        </a:rPr>
                        <a:t>Cuscó</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4791" marR="54791" marT="0" marB="0"/>
                </a:tc>
              </a:tr>
              <a:tr h="621975">
                <a:tc>
                  <a:txBody>
                    <a:bodyPr/>
                    <a:lstStyle/>
                    <a:p>
                      <a:pPr>
                        <a:lnSpc>
                          <a:spcPct val="115000"/>
                        </a:lnSpc>
                        <a:spcAft>
                          <a:spcPts val="0"/>
                        </a:spcAft>
                      </a:pPr>
                      <a:r>
                        <a:rPr lang="es-ES" sz="1400">
                          <a:effectLst/>
                          <a:latin typeface="Arial" panose="020B0604020202020204" pitchFamily="34" charset="0"/>
                          <a:cs typeface="Arial" panose="020B0604020202020204" pitchFamily="34" charset="0"/>
                        </a:rPr>
                        <a:t>10/05</a:t>
                      </a:r>
                      <a:endParaRPr lang="en-US" sz="1400">
                        <a:effectLst/>
                        <a:latin typeface="Arial" panose="020B0604020202020204" pitchFamily="34" charset="0"/>
                        <a:cs typeface="Arial" panose="020B0604020202020204" pitchFamily="34" charset="0"/>
                      </a:endParaRPr>
                    </a:p>
                    <a:p>
                      <a:pPr>
                        <a:lnSpc>
                          <a:spcPct val="115000"/>
                        </a:lnSpc>
                        <a:spcAft>
                          <a:spcPts val="0"/>
                        </a:spcAft>
                      </a:pPr>
                      <a:r>
                        <a:rPr lang="es-ES" sz="1400">
                          <a:effectLst/>
                          <a:latin typeface="Arial" panose="020B0604020202020204" pitchFamily="34" charset="0"/>
                          <a:cs typeface="Arial" panose="020B0604020202020204" pitchFamily="34" charset="0"/>
                        </a:rPr>
                        <a:t>9:30 a.m.</a:t>
                      </a:r>
                      <a:endParaRPr lang="en-US" sz="1400">
                        <a:effectLst/>
                        <a:latin typeface="Arial" panose="020B0604020202020204" pitchFamily="34" charset="0"/>
                        <a:cs typeface="Arial" panose="020B0604020202020204" pitchFamily="34" charset="0"/>
                      </a:endParaRPr>
                    </a:p>
                    <a:p>
                      <a:pPr>
                        <a:lnSpc>
                          <a:spcPct val="115000"/>
                        </a:lnSpc>
                        <a:spcAft>
                          <a:spcPts val="0"/>
                        </a:spcAft>
                      </a:pPr>
                      <a:r>
                        <a:rPr lang="es-ES" sz="1400">
                          <a:effectLst/>
                          <a:latin typeface="Arial" panose="020B0604020202020204" pitchFamily="34" charset="0"/>
                          <a:cs typeface="Arial" panose="020B0604020202020204" pitchFamily="34" charset="0"/>
                        </a:rPr>
                        <a:t>Aula 47</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4791" marR="54791" marT="0" marB="0"/>
                </a:tc>
                <a:tc>
                  <a:txBody>
                    <a:bodyPr/>
                    <a:lstStyle/>
                    <a:p>
                      <a:pPr algn="just">
                        <a:lnSpc>
                          <a:spcPct val="115000"/>
                        </a:lnSpc>
                        <a:spcAft>
                          <a:spcPts val="0"/>
                        </a:spcAft>
                      </a:pPr>
                      <a:r>
                        <a:rPr lang="es-ES" sz="1400">
                          <a:effectLst/>
                          <a:latin typeface="Arial" panose="020B0604020202020204" pitchFamily="34" charset="0"/>
                          <a:cs typeface="Arial" panose="020B0604020202020204" pitchFamily="34" charset="0"/>
                        </a:rPr>
                        <a:t>Tema 3. Contenido del documento de presentación del tema de tesis doctoral. </a:t>
                      </a:r>
                      <a:endParaRPr lang="en-US" sz="1400">
                        <a:effectLst/>
                        <a:latin typeface="Arial" panose="020B0604020202020204" pitchFamily="34" charset="0"/>
                        <a:cs typeface="Arial" panose="020B0604020202020204" pitchFamily="34" charset="0"/>
                      </a:endParaRPr>
                    </a:p>
                    <a:p>
                      <a:pPr>
                        <a:lnSpc>
                          <a:spcPct val="107000"/>
                        </a:lnSpc>
                        <a:spcAft>
                          <a:spcPts val="0"/>
                        </a:spcAft>
                      </a:pPr>
                      <a:r>
                        <a:rPr lang="es-ES" sz="1400">
                          <a:effectLst/>
                          <a:latin typeface="Arial" panose="020B0604020202020204" pitchFamily="34" charset="0"/>
                          <a:cs typeface="Arial" panose="020B0604020202020204" pitchFamily="34" charset="0"/>
                        </a:rPr>
                        <a:t>Tema 4. El expediente del solicitante </a:t>
                      </a:r>
                      <a:endParaRPr lang="en-US" sz="16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791" marR="54791" marT="0" marB="0"/>
                </a:tc>
                <a:tc>
                  <a:txBody>
                    <a:bodyPr/>
                    <a:lstStyle/>
                    <a:p>
                      <a:pPr algn="just">
                        <a:lnSpc>
                          <a:spcPct val="115000"/>
                        </a:lnSpc>
                        <a:spcAft>
                          <a:spcPts val="0"/>
                        </a:spcAft>
                      </a:pPr>
                      <a:r>
                        <a:rPr lang="es-ES" sz="1400">
                          <a:effectLst/>
                          <a:latin typeface="Arial" panose="020B0604020202020204" pitchFamily="34" charset="0"/>
                          <a:cs typeface="Arial" panose="020B0604020202020204" pitchFamily="34" charset="0"/>
                        </a:rPr>
                        <a:t>Dr. C. Magda Mesa Anoceto</a:t>
                      </a:r>
                      <a:endParaRPr lang="en-US" sz="1400">
                        <a:effectLst/>
                        <a:latin typeface="Arial" panose="020B0604020202020204" pitchFamily="34" charset="0"/>
                        <a:cs typeface="Arial" panose="020B0604020202020204" pitchFamily="34" charset="0"/>
                      </a:endParaRPr>
                    </a:p>
                    <a:p>
                      <a:pPr algn="just">
                        <a:lnSpc>
                          <a:spcPct val="115000"/>
                        </a:lnSpc>
                        <a:spcAft>
                          <a:spcPts val="0"/>
                        </a:spcAft>
                      </a:pPr>
                      <a:r>
                        <a:rPr lang="es-ES" sz="1400">
                          <a:effectLst/>
                          <a:latin typeface="Arial" panose="020B0604020202020204" pitchFamily="34" charset="0"/>
                          <a:cs typeface="Arial" panose="020B0604020202020204" pitchFamily="34" charset="0"/>
                        </a:rPr>
                        <a:t> </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4791" marR="54791" marT="0" marB="0"/>
                </a:tc>
              </a:tr>
              <a:tr h="452175">
                <a:tc>
                  <a:txBody>
                    <a:bodyPr/>
                    <a:lstStyle/>
                    <a:p>
                      <a:pPr>
                        <a:lnSpc>
                          <a:spcPct val="115000"/>
                        </a:lnSpc>
                        <a:spcAft>
                          <a:spcPts val="0"/>
                        </a:spcAft>
                      </a:pPr>
                      <a:r>
                        <a:rPr lang="es-ES" sz="1400">
                          <a:effectLst/>
                          <a:latin typeface="Arial" panose="020B0604020202020204" pitchFamily="34" charset="0"/>
                          <a:cs typeface="Arial" panose="020B0604020202020204" pitchFamily="34" charset="0"/>
                        </a:rPr>
                        <a:t>10/05</a:t>
                      </a:r>
                      <a:endParaRPr lang="en-US" sz="1400">
                        <a:effectLst/>
                        <a:latin typeface="Arial" panose="020B0604020202020204" pitchFamily="34" charset="0"/>
                        <a:cs typeface="Arial" panose="020B0604020202020204" pitchFamily="34" charset="0"/>
                      </a:endParaRPr>
                    </a:p>
                    <a:p>
                      <a:pPr>
                        <a:lnSpc>
                          <a:spcPct val="115000"/>
                        </a:lnSpc>
                        <a:spcAft>
                          <a:spcPts val="0"/>
                        </a:spcAft>
                      </a:pPr>
                      <a:r>
                        <a:rPr lang="es-ES" sz="1400">
                          <a:effectLst/>
                          <a:latin typeface="Arial" panose="020B0604020202020204" pitchFamily="34" charset="0"/>
                          <a:cs typeface="Arial" panose="020B0604020202020204" pitchFamily="34" charset="0"/>
                        </a:rPr>
                        <a:t>11:30 a.m.</a:t>
                      </a:r>
                      <a:endParaRPr lang="en-US" sz="1400">
                        <a:effectLst/>
                        <a:latin typeface="Arial" panose="020B0604020202020204" pitchFamily="34" charset="0"/>
                        <a:cs typeface="Arial" panose="020B0604020202020204" pitchFamily="34" charset="0"/>
                      </a:endParaRPr>
                    </a:p>
                    <a:p>
                      <a:pPr>
                        <a:lnSpc>
                          <a:spcPct val="115000"/>
                        </a:lnSpc>
                        <a:spcAft>
                          <a:spcPts val="0"/>
                        </a:spcAft>
                      </a:pPr>
                      <a:r>
                        <a:rPr lang="es-ES" sz="1400">
                          <a:effectLst/>
                          <a:latin typeface="Arial" panose="020B0604020202020204" pitchFamily="34" charset="0"/>
                          <a:cs typeface="Arial" panose="020B0604020202020204" pitchFamily="34" charset="0"/>
                        </a:rPr>
                        <a:t>Aula 47</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4791" marR="54791" marT="0" marB="0"/>
                </a:tc>
                <a:tc>
                  <a:txBody>
                    <a:bodyPr/>
                    <a:lstStyle/>
                    <a:p>
                      <a:pPr algn="just">
                        <a:lnSpc>
                          <a:spcPct val="115000"/>
                        </a:lnSpc>
                        <a:spcAft>
                          <a:spcPts val="0"/>
                        </a:spcAft>
                      </a:pPr>
                      <a:r>
                        <a:rPr lang="es-ES" sz="1400">
                          <a:effectLst/>
                          <a:latin typeface="Arial" panose="020B0604020202020204" pitchFamily="34" charset="0"/>
                          <a:cs typeface="Arial" panose="020B0604020202020204" pitchFamily="34" charset="0"/>
                        </a:rPr>
                        <a:t>Cronograma de ingreso al programa de doctorado.</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4791" marR="54791" marT="0" marB="0"/>
                </a:tc>
                <a:tc>
                  <a:txBody>
                    <a:bodyPr/>
                    <a:lstStyle/>
                    <a:p>
                      <a:pPr algn="just">
                        <a:lnSpc>
                          <a:spcPct val="115000"/>
                        </a:lnSpc>
                        <a:spcAft>
                          <a:spcPts val="0"/>
                        </a:spcAft>
                      </a:pPr>
                      <a:r>
                        <a:rPr lang="es-ES" sz="1400" dirty="0">
                          <a:effectLst/>
                          <a:latin typeface="Arial" panose="020B0604020202020204" pitchFamily="34" charset="0"/>
                          <a:cs typeface="Arial" panose="020B0604020202020204" pitchFamily="34" charset="0"/>
                        </a:rPr>
                        <a:t>Dr. C. </a:t>
                      </a:r>
                      <a:r>
                        <a:rPr lang="es-ES" sz="1400" dirty="0" err="1">
                          <a:effectLst/>
                          <a:latin typeface="Arial" panose="020B0604020202020204" pitchFamily="34" charset="0"/>
                          <a:cs typeface="Arial" panose="020B0604020202020204" pitchFamily="34" charset="0"/>
                        </a:rPr>
                        <a:t>Maylene</a:t>
                      </a:r>
                      <a:r>
                        <a:rPr lang="es-ES" sz="1400" dirty="0">
                          <a:effectLst/>
                          <a:latin typeface="Arial" panose="020B0604020202020204" pitchFamily="34" charset="0"/>
                          <a:cs typeface="Arial" panose="020B0604020202020204" pitchFamily="34" charset="0"/>
                        </a:rPr>
                        <a:t> López bueno</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4791" marR="54791" marT="0" marB="0"/>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p:nvPr>
        </p:nvSpPr>
        <p:spPr>
          <a:xfrm>
            <a:off x="611560" y="304800"/>
            <a:ext cx="7999040" cy="5791200"/>
          </a:xfrm>
        </p:spPr>
        <p:txBody>
          <a:bodyPr>
            <a:normAutofit lnSpcReduction="10000"/>
          </a:bodyPr>
          <a:lstStyle/>
          <a:p>
            <a:pPr marL="0" indent="0">
              <a:buNone/>
            </a:pPr>
            <a:endParaRPr lang="es-MX" dirty="0"/>
          </a:p>
          <a:p>
            <a:pPr marL="0" indent="0" algn="just">
              <a:buNone/>
            </a:pPr>
            <a:r>
              <a:rPr lang="es-MX" dirty="0"/>
              <a:t>c) </a:t>
            </a:r>
            <a:r>
              <a:rPr lang="es-MX" dirty="0">
                <a:latin typeface="Arial" panose="020B0604020202020204" pitchFamily="34" charset="0"/>
                <a:cs typeface="Arial" panose="020B0604020202020204" pitchFamily="34" charset="0"/>
              </a:rPr>
              <a:t>Realización de dos publicaciones científicas de los </a:t>
            </a:r>
            <a:r>
              <a:rPr lang="es-MX" b="1" dirty="0">
                <a:latin typeface="Arial" panose="020B0604020202020204" pitchFamily="34" charset="0"/>
                <a:cs typeface="Arial" panose="020B0604020202020204" pitchFamily="34" charset="0"/>
              </a:rPr>
              <a:t>resultados esenciales de la investigación científica del tema </a:t>
            </a:r>
            <a:r>
              <a:rPr lang="es-MX" dirty="0">
                <a:latin typeface="Arial" panose="020B0604020202020204" pitchFamily="34" charset="0"/>
                <a:cs typeface="Arial" panose="020B0604020202020204" pitchFamily="34" charset="0"/>
              </a:rPr>
              <a:t>de doctorado </a:t>
            </a:r>
            <a:r>
              <a:rPr lang="es-MX" b="1" dirty="0">
                <a:latin typeface="Arial" panose="020B0604020202020204" pitchFamily="34" charset="0"/>
                <a:cs typeface="Arial" panose="020B0604020202020204" pitchFamily="34" charset="0"/>
              </a:rPr>
              <a:t>durante </a:t>
            </a:r>
            <a:r>
              <a:rPr lang="es-MX" dirty="0">
                <a:latin typeface="Arial" panose="020B0604020202020204" pitchFamily="34" charset="0"/>
                <a:cs typeface="Arial" panose="020B0604020202020204" pitchFamily="34" charset="0"/>
              </a:rPr>
              <a:t>la formación doctoral, de acuerdo con lo establecido en la Resolución No.1/2020, de 30 de enero del 2020 del Presidente de la Comisión (CNGC). </a:t>
            </a:r>
            <a:endParaRPr lang="es-MX" dirty="0">
              <a:latin typeface="Arial" panose="020B0604020202020204" pitchFamily="34" charset="0"/>
              <a:cs typeface="Arial" panose="020B0604020202020204" pitchFamily="34" charset="0"/>
            </a:endParaRPr>
          </a:p>
          <a:p>
            <a:pPr marL="0" indent="0" algn="ctr">
              <a:buNone/>
            </a:pPr>
            <a:r>
              <a:rPr lang="es-MX" dirty="0">
                <a:latin typeface="Arial" panose="020B0604020202020204" pitchFamily="34" charset="0"/>
                <a:cs typeface="Arial" panose="020B0604020202020204" pitchFamily="34" charset="0"/>
              </a:rPr>
              <a:t>NOTA: ANTERIORMENTE, …RELACIONADAS CON EL TEMA DE INVESTIGACIÒN…</a:t>
            </a:r>
            <a:endParaRPr lang="es-MX" dirty="0">
              <a:latin typeface="Arial" panose="020B0604020202020204" pitchFamily="34" charset="0"/>
              <a:cs typeface="Arial" panose="020B0604020202020204" pitchFamily="34" charset="0"/>
            </a:endParaRPr>
          </a:p>
          <a:p>
            <a:pPr marL="0" indent="0" algn="just">
              <a:buNone/>
            </a:pPr>
            <a:endParaRPr lang="es-MX" dirty="0">
              <a:latin typeface="Arial" panose="020B0604020202020204" pitchFamily="34" charset="0"/>
              <a:cs typeface="Arial" panose="020B0604020202020204" pitchFamily="34" charset="0"/>
            </a:endParaRPr>
          </a:p>
        </p:txBody>
      </p:sp>
      <p:cxnSp>
        <p:nvCxnSpPr>
          <p:cNvPr id="4" name="3 Conector recto"/>
          <p:cNvCxnSpPr/>
          <p:nvPr/>
        </p:nvCxnSpPr>
        <p:spPr>
          <a:xfrm>
            <a:off x="1907704" y="4509120"/>
            <a:ext cx="5256584" cy="136815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flipV="1">
            <a:off x="1907704" y="4365104"/>
            <a:ext cx="5256584" cy="1584176"/>
          </a:xfrm>
          <a:prstGeom prst="line">
            <a:avLst/>
          </a:prstGeom>
          <a:ln w="76200"/>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p:nvPr>
        </p:nvSpPr>
        <p:spPr>
          <a:xfrm>
            <a:off x="395536" y="304800"/>
            <a:ext cx="8215064" cy="5791200"/>
          </a:xfrm>
        </p:spPr>
        <p:txBody>
          <a:bodyPr>
            <a:noAutofit/>
          </a:bodyPr>
          <a:lstStyle/>
          <a:p>
            <a:pPr marL="0" indent="0" algn="just">
              <a:buNone/>
            </a:pPr>
            <a:r>
              <a:rPr lang="es-MX" sz="3600" dirty="0">
                <a:latin typeface="Arial" panose="020B0604020202020204" pitchFamily="34" charset="0"/>
                <a:cs typeface="Arial" panose="020B0604020202020204" pitchFamily="34" charset="0"/>
              </a:rPr>
              <a:t>d) Aprobación del ejercicio de predefensa ante un colectivo </a:t>
            </a:r>
            <a:r>
              <a:rPr lang="es-MX" sz="3600" i="1" dirty="0">
                <a:latin typeface="Arial" panose="020B0604020202020204" pitchFamily="34" charset="0"/>
                <a:cs typeface="Arial" panose="020B0604020202020204" pitchFamily="34" charset="0"/>
              </a:rPr>
              <a:t>de </a:t>
            </a:r>
            <a:r>
              <a:rPr lang="es-MX" sz="3600" dirty="0">
                <a:latin typeface="Arial" panose="020B0604020202020204" pitchFamily="34" charset="0"/>
                <a:cs typeface="Arial" panose="020B0604020202020204" pitchFamily="34" charset="0"/>
              </a:rPr>
              <a:t>doctores del propio entorno </a:t>
            </a:r>
            <a:r>
              <a:rPr lang="es-MX" sz="3600" i="1" dirty="0">
                <a:latin typeface="Arial" panose="020B0604020202020204" pitchFamily="34" charset="0"/>
                <a:cs typeface="Arial" panose="020B0604020202020204" pitchFamily="34" charset="0"/>
              </a:rPr>
              <a:t>de </a:t>
            </a:r>
            <a:r>
              <a:rPr lang="es-MX" sz="3600" dirty="0">
                <a:latin typeface="Arial" panose="020B0604020202020204" pitchFamily="34" charset="0"/>
                <a:cs typeface="Arial" panose="020B0604020202020204" pitchFamily="34" charset="0"/>
              </a:rPr>
              <a:t>formación.</a:t>
            </a:r>
            <a:endParaRPr lang="es-MX" sz="3600" dirty="0">
              <a:latin typeface="Arial" panose="020B0604020202020204" pitchFamily="34" charset="0"/>
              <a:cs typeface="Arial" panose="020B0604020202020204" pitchFamily="34" charset="0"/>
            </a:endParaRPr>
          </a:p>
          <a:p>
            <a:pPr marL="0" indent="0" algn="just">
              <a:buNone/>
            </a:pPr>
            <a:r>
              <a:rPr lang="es-MX" sz="3600" dirty="0">
                <a:latin typeface="Arial" panose="020B0604020202020204" pitchFamily="34" charset="0"/>
                <a:cs typeface="Arial" panose="020B0604020202020204" pitchFamily="34" charset="0"/>
              </a:rPr>
              <a:t> </a:t>
            </a:r>
            <a:endParaRPr lang="es-MX" sz="3600" dirty="0">
              <a:latin typeface="Arial" panose="020B0604020202020204" pitchFamily="34" charset="0"/>
              <a:cs typeface="Arial" panose="020B0604020202020204" pitchFamily="34" charset="0"/>
            </a:endParaRPr>
          </a:p>
          <a:p>
            <a:pPr marL="0" indent="0" algn="just">
              <a:buNone/>
            </a:pPr>
            <a:r>
              <a:rPr lang="es-MX" sz="3600" dirty="0">
                <a:latin typeface="Arial" panose="020B0604020202020204" pitchFamily="34" charset="0"/>
                <a:cs typeface="Arial" panose="020B0604020202020204" pitchFamily="34" charset="0"/>
              </a:rPr>
              <a:t>e) Elaboración de una tesis de doctorado escrita en idioma español, de acuerdo con las normas de redacción establecidas. </a:t>
            </a:r>
            <a:endParaRPr lang="es-MX" sz="3600" dirty="0">
              <a:latin typeface="Arial" panose="020B0604020202020204" pitchFamily="34" charset="0"/>
              <a:cs typeface="Arial" panose="020B0604020202020204" pitchFamily="34" charset="0"/>
            </a:endParaRPr>
          </a:p>
          <a:p>
            <a:pPr algn="just"/>
            <a:endParaRPr lang="es-MX" sz="3600" dirty="0">
              <a:latin typeface="Arial" panose="020B0604020202020204" pitchFamily="34" charset="0"/>
              <a:cs typeface="Arial" panose="020B0604020202020204" pitchFamily="34"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p:nvPr>
        </p:nvSpPr>
        <p:spPr>
          <a:xfrm>
            <a:off x="395536" y="304800"/>
            <a:ext cx="8215064" cy="6364560"/>
          </a:xfrm>
        </p:spPr>
        <p:txBody>
          <a:bodyPr>
            <a:normAutofit fontScale="92500" lnSpcReduction="10000"/>
          </a:bodyPr>
          <a:lstStyle/>
          <a:p>
            <a:pPr marL="0" indent="0" algn="just">
              <a:buNone/>
            </a:pPr>
            <a:r>
              <a:rPr lang="es-MX" dirty="0">
                <a:latin typeface="Arial" panose="020B0604020202020204" pitchFamily="34" charset="0"/>
                <a:cs typeface="Arial" panose="020B0604020202020204" pitchFamily="34" charset="0"/>
              </a:rPr>
              <a:t>f) Culminación del proceso de formación doctoral con la defensa oral ante un tribunal designado:</a:t>
            </a:r>
            <a:endParaRPr lang="es-MX" dirty="0">
              <a:latin typeface="Arial" panose="020B0604020202020204" pitchFamily="34" charset="0"/>
              <a:cs typeface="Arial" panose="020B0604020202020204" pitchFamily="34" charset="0"/>
            </a:endParaRPr>
          </a:p>
          <a:p>
            <a:pPr algn="just">
              <a:buFontTx/>
              <a:buChar char="-"/>
            </a:pPr>
            <a:r>
              <a:rPr lang="es-MX" dirty="0">
                <a:latin typeface="Arial" panose="020B0604020202020204" pitchFamily="34" charset="0"/>
                <a:cs typeface="Arial" panose="020B0604020202020204" pitchFamily="34" charset="0"/>
              </a:rPr>
              <a:t>de una </a:t>
            </a:r>
            <a:r>
              <a:rPr lang="es-MX" b="1" dirty="0">
                <a:solidFill>
                  <a:srgbClr val="FF0000"/>
                </a:solidFill>
                <a:latin typeface="Arial" panose="020B0604020202020204" pitchFamily="34" charset="0"/>
                <a:cs typeface="Arial" panose="020B0604020202020204" pitchFamily="34" charset="0"/>
              </a:rPr>
              <a:t>tesis</a:t>
            </a:r>
            <a:r>
              <a:rPr lang="es-MX" b="1" dirty="0">
                <a:latin typeface="Arial" panose="020B0604020202020204" pitchFamily="34" charset="0"/>
                <a:cs typeface="Arial" panose="020B0604020202020204" pitchFamily="34" charset="0"/>
              </a:rPr>
              <a:t> </a:t>
            </a:r>
            <a:r>
              <a:rPr lang="es-MX" b="1" dirty="0">
                <a:solidFill>
                  <a:srgbClr val="FF0000"/>
                </a:solidFill>
                <a:latin typeface="Arial" panose="020B0604020202020204" pitchFamily="34" charset="0"/>
                <a:cs typeface="Arial" panose="020B0604020202020204" pitchFamily="34" charset="0"/>
              </a:rPr>
              <a:t>original</a:t>
            </a:r>
            <a:r>
              <a:rPr lang="es-MX" dirty="0">
                <a:latin typeface="Arial" panose="020B0604020202020204" pitchFamily="34" charset="0"/>
                <a:cs typeface="Arial" panose="020B0604020202020204" pitchFamily="34" charset="0"/>
              </a:rPr>
              <a:t> </a:t>
            </a:r>
            <a:endParaRPr lang="es-MX" dirty="0">
              <a:latin typeface="Arial" panose="020B0604020202020204" pitchFamily="34" charset="0"/>
              <a:cs typeface="Arial" panose="020B0604020202020204" pitchFamily="34" charset="0"/>
            </a:endParaRPr>
          </a:p>
          <a:p>
            <a:pPr algn="just">
              <a:buFontTx/>
              <a:buChar char="-"/>
            </a:pPr>
            <a:r>
              <a:rPr lang="es-MX" dirty="0">
                <a:latin typeface="Arial" panose="020B0604020202020204" pitchFamily="34" charset="0"/>
                <a:cs typeface="Arial" panose="020B0604020202020204" pitchFamily="34" charset="0"/>
              </a:rPr>
              <a:t>que demuestre un grado de </a:t>
            </a:r>
            <a:r>
              <a:rPr lang="es-MX" b="1" dirty="0">
                <a:solidFill>
                  <a:srgbClr val="FF0000"/>
                </a:solidFill>
                <a:latin typeface="Arial" panose="020B0604020202020204" pitchFamily="34" charset="0"/>
                <a:cs typeface="Arial" panose="020B0604020202020204" pitchFamily="34" charset="0"/>
              </a:rPr>
              <a:t>madurez científica</a:t>
            </a:r>
            <a:r>
              <a:rPr lang="es-MX" dirty="0">
                <a:latin typeface="Arial" panose="020B0604020202020204" pitchFamily="34" charset="0"/>
                <a:cs typeface="Arial" panose="020B0604020202020204" pitchFamily="34" charset="0"/>
              </a:rPr>
              <a:t>, capacidad de enfrentar y </a:t>
            </a:r>
            <a:endParaRPr lang="es-MX" dirty="0">
              <a:latin typeface="Arial" panose="020B0604020202020204" pitchFamily="34" charset="0"/>
              <a:cs typeface="Arial" panose="020B0604020202020204" pitchFamily="34" charset="0"/>
            </a:endParaRPr>
          </a:p>
          <a:p>
            <a:pPr algn="just">
              <a:buFontTx/>
              <a:buChar char="-"/>
            </a:pPr>
            <a:r>
              <a:rPr lang="es-MX" b="1" dirty="0">
                <a:solidFill>
                  <a:srgbClr val="FF0000"/>
                </a:solidFill>
                <a:latin typeface="Arial" panose="020B0604020202020204" pitchFamily="34" charset="0"/>
                <a:cs typeface="Arial" panose="020B0604020202020204" pitchFamily="34" charset="0"/>
              </a:rPr>
              <a:t>resolver problemas complejos de manera independiente </a:t>
            </a:r>
            <a:r>
              <a:rPr lang="es-MX" dirty="0">
                <a:latin typeface="Arial" panose="020B0604020202020204" pitchFamily="34" charset="0"/>
                <a:cs typeface="Arial" panose="020B0604020202020204" pitchFamily="34" charset="0"/>
              </a:rPr>
              <a:t>y un </a:t>
            </a:r>
            <a:endParaRPr lang="es-MX" dirty="0">
              <a:latin typeface="Arial" panose="020B0604020202020204" pitchFamily="34" charset="0"/>
              <a:cs typeface="Arial" panose="020B0604020202020204" pitchFamily="34" charset="0"/>
            </a:endParaRPr>
          </a:p>
          <a:p>
            <a:pPr algn="just">
              <a:buFontTx/>
              <a:buChar char="-"/>
            </a:pPr>
            <a:r>
              <a:rPr lang="es-MX" b="1" dirty="0">
                <a:solidFill>
                  <a:srgbClr val="FF0000"/>
                </a:solidFill>
                <a:latin typeface="Arial" panose="020B0604020202020204" pitchFamily="34" charset="0"/>
                <a:cs typeface="Arial" panose="020B0604020202020204" pitchFamily="34" charset="0"/>
              </a:rPr>
              <a:t>profundo dominio teórico y práctico del área del conocimiento del programa cursado</a:t>
            </a:r>
            <a:r>
              <a:rPr lang="es-MX" dirty="0">
                <a:latin typeface="Arial" panose="020B0604020202020204" pitchFamily="34" charset="0"/>
                <a:cs typeface="Arial" panose="020B0604020202020204" pitchFamily="34" charset="0"/>
              </a:rPr>
              <a:t>, a través de la exposición del resultado alcanzado, basado en </a:t>
            </a:r>
            <a:endParaRPr lang="es-MX" dirty="0">
              <a:latin typeface="Arial" panose="020B0604020202020204" pitchFamily="34" charset="0"/>
              <a:cs typeface="Arial" panose="020B0604020202020204" pitchFamily="34" charset="0"/>
            </a:endParaRPr>
          </a:p>
          <a:p>
            <a:pPr algn="just">
              <a:buFontTx/>
              <a:buChar char="-"/>
            </a:pPr>
            <a:r>
              <a:rPr lang="es-MX" b="1" dirty="0">
                <a:solidFill>
                  <a:srgbClr val="FF0000"/>
                </a:solidFill>
                <a:latin typeface="Arial" panose="020B0604020202020204" pitchFamily="34" charset="0"/>
                <a:cs typeface="Arial" panose="020B0604020202020204" pitchFamily="34" charset="0"/>
              </a:rPr>
              <a:t>la solución novedosa de un problema científico teórico o práctico</a:t>
            </a:r>
            <a:r>
              <a:rPr lang="es-MX" dirty="0">
                <a:latin typeface="Arial" panose="020B0604020202020204" pitchFamily="34" charset="0"/>
                <a:cs typeface="Arial" panose="020B0604020202020204" pitchFamily="34" charset="0"/>
              </a:rPr>
              <a:t>. </a:t>
            </a:r>
            <a:endParaRPr lang="es-MX" dirty="0">
              <a:latin typeface="Arial" panose="020B0604020202020204" pitchFamily="34" charset="0"/>
              <a:cs typeface="Arial" panose="020B0604020202020204" pitchFamily="34" charset="0"/>
            </a:endParaRPr>
          </a:p>
          <a:p>
            <a:pPr marL="0" indent="0" algn="just">
              <a:buNone/>
            </a:pPr>
            <a:endParaRPr lang="es-MX" dirty="0">
              <a:latin typeface="Arial" panose="020B0604020202020204" pitchFamily="34" charset="0"/>
              <a:cs typeface="Arial" panose="020B0604020202020204" pitchFamily="34"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32656"/>
            <a:ext cx="7886700" cy="994172"/>
          </a:xfrm>
        </p:spPr>
        <p:txBody>
          <a:bodyPr>
            <a:noAutofit/>
          </a:bodyPr>
          <a:lstStyle/>
          <a:p>
            <a:br>
              <a:rPr lang="en-US" sz="3200" dirty="0">
                <a:latin typeface="Arial" panose="020B0604020202020204" pitchFamily="34" charset="0"/>
                <a:cs typeface="Arial" panose="020B0604020202020204" pitchFamily="34" charset="0"/>
              </a:rPr>
            </a:br>
            <a:r>
              <a:rPr lang="es-ES" sz="2800" b="1" dirty="0">
                <a:solidFill>
                  <a:srgbClr val="FF0000"/>
                </a:solidFill>
                <a:latin typeface="Arial" panose="020B0604020202020204" pitchFamily="34" charset="0"/>
                <a:cs typeface="Arial" panose="020B0604020202020204" pitchFamily="34" charset="0"/>
              </a:rPr>
              <a:t>PROGRAMA DE DOCTORADO DE LA UCCFD</a:t>
            </a:r>
            <a:br>
              <a:rPr lang="en-US" sz="2400" b="1" dirty="0">
                <a:latin typeface="Arial" panose="020B0604020202020204" pitchFamily="34" charset="0"/>
                <a:cs typeface="Arial" panose="020B0604020202020204" pitchFamily="34" charset="0"/>
              </a:rPr>
            </a:br>
            <a:endParaRPr lang="en-US" sz="48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397042" y="1326828"/>
            <a:ext cx="8386011" cy="5414539"/>
          </a:xfrm>
        </p:spPr>
        <p:txBody>
          <a:bodyPr>
            <a:normAutofit/>
          </a:bodyPr>
          <a:lstStyle/>
          <a:p>
            <a:pPr algn="just">
              <a:buAutoNum type="arabicPeriod"/>
            </a:pPr>
            <a:r>
              <a:rPr lang="es-ES" sz="2400" b="1" dirty="0">
                <a:latin typeface="Arial" panose="020B0604020202020204" pitchFamily="34" charset="0"/>
                <a:cs typeface="Arial" panose="020B0604020202020204" pitchFamily="34" charset="0"/>
              </a:rPr>
              <a:t>TÍTULO DEL PROGRAMA: Doctorado en Ciencias de la Cultura Física </a:t>
            </a:r>
            <a:endParaRPr lang="es-ES" sz="2400" b="1" dirty="0">
              <a:latin typeface="Arial" panose="020B0604020202020204" pitchFamily="34" charset="0"/>
              <a:cs typeface="Arial" panose="020B0604020202020204" pitchFamily="34" charset="0"/>
            </a:endParaRPr>
          </a:p>
          <a:p>
            <a:pPr algn="just">
              <a:buAutoNum type="arabicPeriod"/>
            </a:pPr>
            <a:endParaRPr lang="es-ES" sz="2400" b="1" dirty="0">
              <a:latin typeface="Arial" panose="020B0604020202020204" pitchFamily="34" charset="0"/>
              <a:cs typeface="Arial" panose="020B0604020202020204" pitchFamily="34" charset="0"/>
            </a:endParaRPr>
          </a:p>
          <a:p>
            <a:pPr algn="just">
              <a:buAutoNum type="arabicPeriod"/>
            </a:pPr>
            <a:r>
              <a:rPr lang="es-ES" sz="2400" b="1" dirty="0">
                <a:latin typeface="Arial" panose="020B0604020202020204" pitchFamily="34" charset="0"/>
                <a:cs typeface="Arial" panose="020B0604020202020204" pitchFamily="34" charset="0"/>
              </a:rPr>
              <a:t>Institución autorizada responsable del Programa: </a:t>
            </a:r>
            <a:r>
              <a:rPr lang="es-ES" sz="2400" dirty="0">
                <a:latin typeface="Arial" panose="020B0604020202020204" pitchFamily="34" charset="0"/>
                <a:cs typeface="Arial" panose="020B0604020202020204" pitchFamily="34" charset="0"/>
              </a:rPr>
              <a:t>Universidad de Ciencias de la Cultura Física y el Deporte “Manuel Fajardo” </a:t>
            </a:r>
            <a:endParaRPr lang="es-ES" sz="2400" dirty="0">
              <a:latin typeface="Arial" panose="020B0604020202020204" pitchFamily="34" charset="0"/>
              <a:cs typeface="Arial" panose="020B0604020202020204" pitchFamily="34" charset="0"/>
            </a:endParaRPr>
          </a:p>
          <a:p>
            <a:pPr algn="just">
              <a:buAutoNum type="arabicPeriod"/>
            </a:pPr>
            <a:endParaRPr lang="en-US" sz="2400" dirty="0">
              <a:latin typeface="Arial" panose="020B0604020202020204" pitchFamily="34" charset="0"/>
              <a:cs typeface="Arial" panose="020B0604020202020204" pitchFamily="34" charset="0"/>
            </a:endParaRPr>
          </a:p>
          <a:p>
            <a:pPr marL="0" indent="0" algn="just">
              <a:buNone/>
            </a:pPr>
            <a:r>
              <a:rPr lang="es-ES" sz="2400" b="1" dirty="0">
                <a:latin typeface="Arial" panose="020B0604020202020204" pitchFamily="34" charset="0"/>
                <a:cs typeface="Arial" panose="020B0604020202020204" pitchFamily="34" charset="0"/>
              </a:rPr>
              <a:t>3. INSTITUCIÓN PARTICIPANTE:</a:t>
            </a:r>
            <a:endParaRPr lang="en-US" sz="2400" dirty="0">
              <a:latin typeface="Arial" panose="020B0604020202020204" pitchFamily="34" charset="0"/>
              <a:cs typeface="Arial" panose="020B0604020202020204" pitchFamily="34" charset="0"/>
            </a:endParaRPr>
          </a:p>
          <a:p>
            <a:pPr marL="0" indent="0" algn="just">
              <a:buNone/>
            </a:pPr>
            <a:r>
              <a:rPr lang="es-ES" sz="2400" dirty="0">
                <a:latin typeface="Arial" panose="020B0604020202020204" pitchFamily="34" charset="0"/>
                <a:cs typeface="Arial" panose="020B0604020202020204" pitchFamily="34" charset="0"/>
              </a:rPr>
              <a:t>Centro de Investigaciones del Deporte Cubano (</a:t>
            </a:r>
            <a:r>
              <a:rPr lang="es-ES" sz="2400" b="1" dirty="0">
                <a:latin typeface="Arial" panose="020B0604020202020204" pitchFamily="34" charset="0"/>
                <a:cs typeface="Arial" panose="020B0604020202020204" pitchFamily="34" charset="0"/>
              </a:rPr>
              <a:t>CIDC</a:t>
            </a:r>
            <a:r>
              <a:rPr lang="es-ES" sz="2400" dirty="0">
                <a:latin typeface="Arial" panose="020B0604020202020204" pitchFamily="34" charset="0"/>
                <a:cs typeface="Arial" panose="020B0604020202020204" pitchFamily="34" charset="0"/>
              </a:rPr>
              <a:t>). Una de las líneas del Programa es de este centro, que aporta laboratorios con tecnología de avanzada, recursos informáticos y bibliográficos, cinco investigadores son miembros del claustro. </a:t>
            </a:r>
            <a:endParaRPr lang="en-US" sz="2400" dirty="0">
              <a:latin typeface="Arial" panose="020B0604020202020204" pitchFamily="34" charset="0"/>
              <a:cs typeface="Arial" panose="020B0604020202020204" pitchFamily="34" charset="0"/>
            </a:endParaRPr>
          </a:p>
          <a:p>
            <a:pPr algn="just"/>
            <a:endParaRPr lang="en-US" sz="2400" dirty="0">
              <a:latin typeface="Arial" panose="020B0604020202020204" pitchFamily="34" charset="0"/>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05326" y="548680"/>
            <a:ext cx="8010024" cy="6192688"/>
          </a:xfrm>
        </p:spPr>
        <p:txBody>
          <a:bodyPr>
            <a:normAutofit/>
          </a:bodyPr>
          <a:lstStyle/>
          <a:p>
            <a:pPr marL="0" indent="0" algn="just">
              <a:buNone/>
            </a:pPr>
            <a:r>
              <a:rPr lang="es-ES" sz="2800" b="1" dirty="0">
                <a:latin typeface="Arial" panose="020B0604020202020204" pitchFamily="34" charset="0"/>
                <a:cs typeface="Arial" panose="020B0604020202020204" pitchFamily="34" charset="0"/>
              </a:rPr>
              <a:t>4. INSTITUCIONES COLABORADORAS</a:t>
            </a:r>
            <a:endParaRPr lang="en-US" sz="2800" dirty="0">
              <a:latin typeface="Arial" panose="020B0604020202020204" pitchFamily="34" charset="0"/>
              <a:cs typeface="Arial" panose="020B0604020202020204" pitchFamily="34" charset="0"/>
            </a:endParaRPr>
          </a:p>
          <a:p>
            <a:pPr algn="just"/>
            <a:r>
              <a:rPr lang="es-ES" sz="2800" dirty="0">
                <a:latin typeface="Arial" panose="020B0604020202020204" pitchFamily="34" charset="0"/>
                <a:cs typeface="Arial" panose="020B0604020202020204" pitchFamily="34" charset="0"/>
              </a:rPr>
              <a:t>Instituto de Medicina del Deporte (</a:t>
            </a:r>
            <a:r>
              <a:rPr lang="es-ES" sz="2800" b="1" dirty="0">
                <a:latin typeface="Arial" panose="020B0604020202020204" pitchFamily="34" charset="0"/>
                <a:cs typeface="Arial" panose="020B0604020202020204" pitchFamily="34" charset="0"/>
              </a:rPr>
              <a:t>IMD</a:t>
            </a:r>
            <a:r>
              <a:rPr lang="es-ES" sz="2800" dirty="0">
                <a:latin typeface="Arial" panose="020B0604020202020204" pitchFamily="34" charset="0"/>
                <a:cs typeface="Arial" panose="020B0604020202020204" pitchFamily="34" charset="0"/>
              </a:rPr>
              <a:t>), aporta un tutor, instrumentos de medición y bibliografía.</a:t>
            </a:r>
            <a:endParaRPr lang="en-US" sz="2800" dirty="0">
              <a:latin typeface="Arial" panose="020B0604020202020204" pitchFamily="34" charset="0"/>
              <a:cs typeface="Arial" panose="020B0604020202020204" pitchFamily="34" charset="0"/>
            </a:endParaRPr>
          </a:p>
          <a:p>
            <a:pPr algn="just"/>
            <a:r>
              <a:rPr lang="es-ES" sz="2800" dirty="0">
                <a:latin typeface="Arial" panose="020B0604020202020204" pitchFamily="34" charset="0"/>
                <a:cs typeface="Arial" panose="020B0604020202020204" pitchFamily="34" charset="0"/>
              </a:rPr>
              <a:t>Centro de recursos informáticos del deporte (</a:t>
            </a:r>
            <a:r>
              <a:rPr lang="es-ES" sz="2800" b="1" dirty="0">
                <a:latin typeface="Arial" panose="020B0604020202020204" pitchFamily="34" charset="0"/>
                <a:cs typeface="Arial" panose="020B0604020202020204" pitchFamily="34" charset="0"/>
              </a:rPr>
              <a:t>CRID</a:t>
            </a:r>
            <a:r>
              <a:rPr lang="es-ES" sz="2800" dirty="0">
                <a:latin typeface="Arial" panose="020B0604020202020204" pitchFamily="34" charset="0"/>
                <a:cs typeface="Arial" panose="020B0604020202020204" pitchFamily="34" charset="0"/>
              </a:rPr>
              <a:t>), aporta servicios bibliográficos de avanzada.</a:t>
            </a:r>
            <a:endParaRPr lang="en-US" sz="2800" dirty="0">
              <a:latin typeface="Arial" panose="020B0604020202020204" pitchFamily="34" charset="0"/>
              <a:cs typeface="Arial" panose="020B0604020202020204" pitchFamily="34" charset="0"/>
            </a:endParaRPr>
          </a:p>
          <a:p>
            <a:pPr algn="just"/>
            <a:r>
              <a:rPr lang="es-ES" sz="2800" dirty="0">
                <a:latin typeface="Arial" panose="020B0604020202020204" pitchFamily="34" charset="0"/>
                <a:cs typeface="Arial" panose="020B0604020202020204" pitchFamily="34" charset="0"/>
              </a:rPr>
              <a:t>Universidad Pedagógica “Enrique José Varona” (</a:t>
            </a:r>
            <a:r>
              <a:rPr lang="es-ES" sz="2800" b="1" dirty="0">
                <a:latin typeface="Arial" panose="020B0604020202020204" pitchFamily="34" charset="0"/>
                <a:cs typeface="Arial" panose="020B0604020202020204" pitchFamily="34" charset="0"/>
              </a:rPr>
              <a:t>UPEJV</a:t>
            </a:r>
            <a:r>
              <a:rPr lang="es-ES" sz="2800" dirty="0">
                <a:latin typeface="Arial" panose="020B0604020202020204" pitchFamily="34" charset="0"/>
                <a:cs typeface="Arial" panose="020B0604020202020204" pitchFamily="34" charset="0"/>
              </a:rPr>
              <a:t>), acceso a bibliografía especializada.</a:t>
            </a:r>
            <a:endParaRPr lang="en-US" sz="2800" dirty="0">
              <a:latin typeface="Arial" panose="020B0604020202020204" pitchFamily="34" charset="0"/>
              <a:cs typeface="Arial" panose="020B0604020202020204" pitchFamily="34" charset="0"/>
            </a:endParaRPr>
          </a:p>
          <a:p>
            <a:pPr algn="just"/>
            <a:r>
              <a:rPr lang="es-ES" sz="2800" dirty="0">
                <a:latin typeface="Arial" panose="020B0604020202020204" pitchFamily="34" charset="0"/>
                <a:cs typeface="Arial" panose="020B0604020202020204" pitchFamily="34" charset="0"/>
              </a:rPr>
              <a:t>Facultad de Cultura Física de la Universidad de la </a:t>
            </a:r>
            <a:r>
              <a:rPr lang="es-ES" sz="2800" b="1" dirty="0">
                <a:latin typeface="Arial" panose="020B0604020202020204" pitchFamily="34" charset="0"/>
                <a:cs typeface="Arial" panose="020B0604020202020204" pitchFamily="34" charset="0"/>
              </a:rPr>
              <a:t>Isla de la Juventud</a:t>
            </a:r>
            <a:r>
              <a:rPr lang="es-ES" sz="2800" dirty="0">
                <a:latin typeface="Arial" panose="020B0604020202020204" pitchFamily="34" charset="0"/>
                <a:cs typeface="Arial" panose="020B0604020202020204" pitchFamily="34" charset="0"/>
              </a:rPr>
              <a:t>, aporta un tutor.</a:t>
            </a:r>
            <a:endParaRPr lang="en-US" sz="2800" dirty="0">
              <a:latin typeface="Arial" panose="020B0604020202020204" pitchFamily="34" charset="0"/>
              <a:cs typeface="Arial" panose="020B0604020202020204" pitchFamily="34" charset="0"/>
            </a:endParaRPr>
          </a:p>
          <a:p>
            <a:endParaRPr lang="en-US"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2700" b="1" dirty="0">
                <a:latin typeface="Arial" panose="020B0604020202020204" pitchFamily="34" charset="0"/>
                <a:cs typeface="Arial" panose="020B0604020202020204" pitchFamily="34" charset="0"/>
              </a:rPr>
              <a:t>5. COMITÉ DE DOCTORADO</a:t>
            </a:r>
            <a:br>
              <a:rPr lang="en-US" sz="2700" dirty="0">
                <a:latin typeface="Arial" panose="020B0604020202020204" pitchFamily="34" charset="0"/>
                <a:cs typeface="Arial" panose="020B0604020202020204" pitchFamily="34" charset="0"/>
              </a:rPr>
            </a:br>
            <a:endParaRPr lang="en-US" sz="2700" dirty="0">
              <a:latin typeface="Arial" panose="020B0604020202020204" pitchFamily="34" charset="0"/>
              <a:cs typeface="Arial" panose="020B0604020202020204" pitchFamily="34" charset="0"/>
            </a:endParaRPr>
          </a:p>
        </p:txBody>
      </p:sp>
      <p:graphicFrame>
        <p:nvGraphicFramePr>
          <p:cNvPr id="4" name="Marcador de contenido 3"/>
          <p:cNvGraphicFramePr>
            <a:graphicFrameLocks noGrp="1"/>
          </p:cNvGraphicFramePr>
          <p:nvPr>
            <p:ph idx="1"/>
          </p:nvPr>
        </p:nvGraphicFramePr>
        <p:xfrm>
          <a:off x="628649" y="1029775"/>
          <a:ext cx="7886701" cy="5606251"/>
        </p:xfrm>
        <a:graphic>
          <a:graphicData uri="http://schemas.openxmlformats.org/drawingml/2006/table">
            <a:tbl>
              <a:tblPr firstRow="1" firstCol="1" bandRow="1">
                <a:tableStyleId>{5940675A-B579-460E-94D1-54222C63F5DA}</a:tableStyleId>
              </a:tblPr>
              <a:tblGrid>
                <a:gridCol w="629869"/>
                <a:gridCol w="4465609"/>
                <a:gridCol w="2791223"/>
              </a:tblGrid>
              <a:tr h="424975">
                <a:tc>
                  <a:txBody>
                    <a:bodyPr/>
                    <a:lstStyle/>
                    <a:p>
                      <a:pPr algn="ctr">
                        <a:spcAft>
                          <a:spcPts val="0"/>
                        </a:spcAft>
                        <a:tabLst>
                          <a:tab pos="5850890" algn="l"/>
                        </a:tabLst>
                      </a:pPr>
                      <a:r>
                        <a:rPr lang="es-ES" sz="2100">
                          <a:effectLst/>
                          <a:latin typeface="Arial" panose="020B0604020202020204" pitchFamily="34" charset="0"/>
                          <a:cs typeface="Arial" panose="020B0604020202020204" pitchFamily="34" charset="0"/>
                        </a:rPr>
                        <a:t>No</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ctr">
                        <a:spcAft>
                          <a:spcPts val="0"/>
                        </a:spcAft>
                        <a:tabLst>
                          <a:tab pos="5850890" algn="l"/>
                        </a:tabLst>
                      </a:pPr>
                      <a:r>
                        <a:rPr lang="es-ES" sz="2100">
                          <a:effectLst/>
                          <a:latin typeface="Arial" panose="020B0604020202020204" pitchFamily="34" charset="0"/>
                          <a:cs typeface="Arial" panose="020B0604020202020204" pitchFamily="34" charset="0"/>
                        </a:rPr>
                        <a:t>DOCTORES</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ctr">
                        <a:spcAft>
                          <a:spcPts val="0"/>
                        </a:spcAft>
                        <a:tabLst>
                          <a:tab pos="5850890" algn="l"/>
                        </a:tabLst>
                      </a:pPr>
                      <a:r>
                        <a:rPr lang="es-ES" sz="2100">
                          <a:effectLst/>
                          <a:latin typeface="Arial" panose="020B0604020202020204" pitchFamily="34" charset="0"/>
                          <a:cs typeface="Arial" panose="020B0604020202020204" pitchFamily="34" charset="0"/>
                        </a:rPr>
                        <a:t>RESPONSABILIDAD</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r>
              <a:tr h="424975">
                <a:tc>
                  <a:txBody>
                    <a:bodyPr/>
                    <a:lstStyle/>
                    <a:p>
                      <a:pPr algn="ctr">
                        <a:spcAft>
                          <a:spcPts val="0"/>
                        </a:spcAft>
                        <a:tabLst>
                          <a:tab pos="5850890" algn="l"/>
                        </a:tabLst>
                      </a:pPr>
                      <a:r>
                        <a:rPr lang="es-ES" sz="2100" dirty="0">
                          <a:effectLst/>
                          <a:latin typeface="Arial" panose="020B0604020202020204" pitchFamily="34" charset="0"/>
                          <a:cs typeface="Arial" panose="020B0604020202020204" pitchFamily="34" charset="0"/>
                        </a:rPr>
                        <a:t>1</a:t>
                      </a:r>
                      <a:endPar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spcAft>
                          <a:spcPts val="0"/>
                        </a:spcAft>
                        <a:tabLst>
                          <a:tab pos="5850890" algn="l"/>
                        </a:tabLst>
                      </a:pPr>
                      <a:r>
                        <a:rPr lang="es-ES" sz="2100" dirty="0">
                          <a:effectLst/>
                          <a:latin typeface="Arial" panose="020B0604020202020204" pitchFamily="34" charset="0"/>
                          <a:cs typeface="Arial" panose="020B0604020202020204" pitchFamily="34" charset="0"/>
                        </a:rPr>
                        <a:t>Dr. C. Magda Mesa </a:t>
                      </a:r>
                      <a:r>
                        <a:rPr lang="es-ES" sz="2100" dirty="0" err="1">
                          <a:effectLst/>
                          <a:latin typeface="Arial" panose="020B0604020202020204" pitchFamily="34" charset="0"/>
                          <a:cs typeface="Arial" panose="020B0604020202020204" pitchFamily="34" charset="0"/>
                        </a:rPr>
                        <a:t>Anoceto</a:t>
                      </a:r>
                      <a:endPar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just">
                        <a:spcAft>
                          <a:spcPts val="0"/>
                        </a:spcAft>
                        <a:tabLst>
                          <a:tab pos="5850890" algn="l"/>
                        </a:tabLst>
                      </a:pPr>
                      <a:r>
                        <a:rPr lang="es-ES" sz="2100">
                          <a:effectLst/>
                          <a:latin typeface="Arial" panose="020B0604020202020204" pitchFamily="34" charset="0"/>
                          <a:cs typeface="Arial" panose="020B0604020202020204" pitchFamily="34" charset="0"/>
                        </a:rPr>
                        <a:t>Coordinadora </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r>
              <a:tr h="490846">
                <a:tc>
                  <a:txBody>
                    <a:bodyPr/>
                    <a:lstStyle/>
                    <a:p>
                      <a:pPr algn="ctr">
                        <a:spcAft>
                          <a:spcPts val="0"/>
                        </a:spcAft>
                        <a:tabLst>
                          <a:tab pos="5850890" algn="l"/>
                        </a:tabLst>
                      </a:pPr>
                      <a:r>
                        <a:rPr lang="es-ES" sz="2100" dirty="0">
                          <a:effectLst/>
                          <a:latin typeface="Arial" panose="020B0604020202020204" pitchFamily="34" charset="0"/>
                          <a:cs typeface="Arial" panose="020B0604020202020204" pitchFamily="34" charset="0"/>
                        </a:rPr>
                        <a:t>2</a:t>
                      </a:r>
                      <a:endPar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rtl="0" eaLnBrk="1" latinLnBrk="0" hangingPunct="1"/>
                      <a:r>
                        <a:rPr lang="pt-BR" sz="2100" kern="1200" dirty="0">
                          <a:solidFill>
                            <a:schemeClr val="tx1"/>
                          </a:solidFill>
                          <a:effectLst/>
                          <a:latin typeface="Arial" panose="020B0604020202020204" pitchFamily="34" charset="0"/>
                          <a:ea typeface="+mn-ea"/>
                          <a:cs typeface="Arial" panose="020B0604020202020204" pitchFamily="34" charset="0"/>
                        </a:rPr>
                        <a:t>Dr. C. Erva Brito Vásquez</a:t>
                      </a:r>
                      <a:endParaRPr lang="en-US" sz="2100" kern="1200" dirty="0">
                        <a:solidFill>
                          <a:schemeClr val="tx1"/>
                        </a:solidFill>
                        <a:effectLst/>
                        <a:latin typeface="Arial" panose="020B0604020202020204" pitchFamily="34" charset="0"/>
                        <a:ea typeface="+mn-ea"/>
                        <a:cs typeface="Arial" panose="020B0604020202020204" pitchFamily="34" charset="0"/>
                      </a:endParaRPr>
                    </a:p>
                  </a:txBody>
                  <a:tcPr marL="51435" marR="51435" marT="0" marB="0" anchor="ctr"/>
                </a:tc>
                <a:tc>
                  <a:txBody>
                    <a:bodyPr/>
                    <a:lstStyle/>
                    <a:p>
                      <a:pPr algn="just">
                        <a:spcAft>
                          <a:spcPts val="0"/>
                        </a:spcAft>
                        <a:tabLst>
                          <a:tab pos="5850890" algn="l"/>
                        </a:tabLst>
                      </a:pPr>
                      <a:r>
                        <a:rPr lang="es-ES" sz="2100" dirty="0">
                          <a:effectLst/>
                          <a:latin typeface="Arial" panose="020B0604020202020204" pitchFamily="34" charset="0"/>
                          <a:cs typeface="Arial" panose="020B0604020202020204" pitchFamily="34" charset="0"/>
                        </a:rPr>
                        <a:t>Representante IP</a:t>
                      </a:r>
                      <a:endPar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r>
              <a:tr h="424975">
                <a:tc>
                  <a:txBody>
                    <a:bodyPr/>
                    <a:lstStyle/>
                    <a:p>
                      <a:pPr algn="ctr">
                        <a:spcAft>
                          <a:spcPts val="0"/>
                        </a:spcAft>
                        <a:tabLst>
                          <a:tab pos="5850890" algn="l"/>
                        </a:tabLst>
                      </a:pPr>
                      <a:r>
                        <a:rPr lang="es-ES" sz="2100" dirty="0">
                          <a:effectLst/>
                          <a:latin typeface="Arial" panose="020B0604020202020204" pitchFamily="34" charset="0"/>
                          <a:cs typeface="Arial" panose="020B0604020202020204" pitchFamily="34" charset="0"/>
                        </a:rPr>
                        <a:t>3</a:t>
                      </a:r>
                      <a:endPar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spcAft>
                          <a:spcPts val="0"/>
                        </a:spcAft>
                        <a:tabLst>
                          <a:tab pos="5850890" algn="l"/>
                        </a:tabLst>
                      </a:pPr>
                      <a:r>
                        <a:rPr lang="pt-BR" sz="2100" dirty="0">
                          <a:effectLst/>
                          <a:latin typeface="Arial" panose="020B0604020202020204" pitchFamily="34" charset="0"/>
                          <a:cs typeface="Arial" panose="020B0604020202020204" pitchFamily="34" charset="0"/>
                        </a:rPr>
                        <a:t>Dr. C. José F. </a:t>
                      </a:r>
                      <a:r>
                        <a:rPr lang="pt-BR" sz="2100" dirty="0" err="1">
                          <a:effectLst/>
                          <a:latin typeface="Arial" panose="020B0604020202020204" pitchFamily="34" charset="0"/>
                          <a:cs typeface="Arial" panose="020B0604020202020204" pitchFamily="34" charset="0"/>
                        </a:rPr>
                        <a:t>Monteagudo</a:t>
                      </a:r>
                      <a:r>
                        <a:rPr lang="pt-BR" sz="2100" dirty="0">
                          <a:effectLst/>
                          <a:latin typeface="Arial" panose="020B0604020202020204" pitchFamily="34" charset="0"/>
                          <a:cs typeface="Arial" panose="020B0604020202020204" pitchFamily="34" charset="0"/>
                        </a:rPr>
                        <a:t> Soler</a:t>
                      </a:r>
                      <a:endPar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just">
                        <a:spcAft>
                          <a:spcPts val="0"/>
                        </a:spcAft>
                        <a:tabLst>
                          <a:tab pos="5850890" algn="l"/>
                        </a:tabLst>
                      </a:pPr>
                      <a:r>
                        <a:rPr lang="pt-BR" sz="2100" dirty="0">
                          <a:effectLst/>
                          <a:latin typeface="Arial" panose="020B0604020202020204" pitchFamily="34" charset="0"/>
                          <a:cs typeface="Arial" panose="020B0604020202020204" pitchFamily="34" charset="0"/>
                        </a:rPr>
                        <a:t>Responsable de </a:t>
                      </a:r>
                      <a:r>
                        <a:rPr lang="es-ES" sz="2100" dirty="0">
                          <a:effectLst/>
                          <a:latin typeface="Arial" panose="020B0604020202020204" pitchFamily="34" charset="0"/>
                          <a:cs typeface="Arial" panose="020B0604020202020204" pitchFamily="34" charset="0"/>
                        </a:rPr>
                        <a:t>la</a:t>
                      </a:r>
                      <a:r>
                        <a:rPr lang="pt-BR" sz="2100" dirty="0">
                          <a:effectLst/>
                          <a:latin typeface="Arial" panose="020B0604020202020204" pitchFamily="34" charset="0"/>
                          <a:cs typeface="Arial" panose="020B0604020202020204" pitchFamily="34" charset="0"/>
                        </a:rPr>
                        <a:t> línea 1</a:t>
                      </a:r>
                      <a:endPar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r>
              <a:tr h="424975">
                <a:tc>
                  <a:txBody>
                    <a:bodyPr/>
                    <a:lstStyle/>
                    <a:p>
                      <a:pPr algn="ctr">
                        <a:spcAft>
                          <a:spcPts val="0"/>
                        </a:spcAft>
                        <a:tabLst>
                          <a:tab pos="5850890" algn="l"/>
                        </a:tabLst>
                      </a:pPr>
                      <a:r>
                        <a:rPr lang="es-ES" sz="2100" dirty="0">
                          <a:effectLst/>
                          <a:latin typeface="Arial" panose="020B0604020202020204" pitchFamily="34" charset="0"/>
                          <a:cs typeface="Arial" panose="020B0604020202020204" pitchFamily="34" charset="0"/>
                        </a:rPr>
                        <a:t>4</a:t>
                      </a:r>
                      <a:endPar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spcAft>
                          <a:spcPts val="0"/>
                        </a:spcAft>
                        <a:tabLst>
                          <a:tab pos="5850890" algn="l"/>
                        </a:tabLst>
                      </a:pPr>
                      <a:r>
                        <a:rPr lang="es-ES" sz="2100">
                          <a:effectLst/>
                          <a:latin typeface="Arial" panose="020B0604020202020204" pitchFamily="34" charset="0"/>
                          <a:cs typeface="Arial" panose="020B0604020202020204" pitchFamily="34" charset="0"/>
                        </a:rPr>
                        <a:t>Dr. C. Marta Cañizares Hernández</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just">
                        <a:spcAft>
                          <a:spcPts val="0"/>
                        </a:spcAft>
                        <a:tabLst>
                          <a:tab pos="5850890" algn="l"/>
                        </a:tabLst>
                      </a:pPr>
                      <a:r>
                        <a:rPr lang="es-ES" sz="2100">
                          <a:effectLst/>
                          <a:latin typeface="Arial" panose="020B0604020202020204" pitchFamily="34" charset="0"/>
                          <a:cs typeface="Arial" panose="020B0604020202020204" pitchFamily="34" charset="0"/>
                        </a:rPr>
                        <a:t>Responsable de la línea 2</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r>
              <a:tr h="424975">
                <a:tc>
                  <a:txBody>
                    <a:bodyPr/>
                    <a:lstStyle/>
                    <a:p>
                      <a:pPr algn="ctr">
                        <a:spcAft>
                          <a:spcPts val="0"/>
                        </a:spcAft>
                        <a:tabLst>
                          <a:tab pos="5850890" algn="l"/>
                        </a:tabLst>
                      </a:pPr>
                      <a:r>
                        <a:rPr lang="es-ES" sz="2100" dirty="0">
                          <a:effectLst/>
                          <a:latin typeface="Arial" panose="020B0604020202020204" pitchFamily="34" charset="0"/>
                          <a:cs typeface="Arial" panose="020B0604020202020204" pitchFamily="34" charset="0"/>
                        </a:rPr>
                        <a:t>5</a:t>
                      </a:r>
                      <a:endPar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spcAft>
                          <a:spcPts val="0"/>
                        </a:spcAft>
                        <a:tabLst>
                          <a:tab pos="5850890" algn="l"/>
                        </a:tabLst>
                      </a:pPr>
                      <a:r>
                        <a:rPr lang="es-ES" sz="2100">
                          <a:effectLst/>
                          <a:latin typeface="Arial" panose="020B0604020202020204" pitchFamily="34" charset="0"/>
                          <a:cs typeface="Arial" panose="020B0604020202020204" pitchFamily="34" charset="0"/>
                        </a:rPr>
                        <a:t>Dr. C. Ana María Morales Ferrer</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just">
                        <a:spcAft>
                          <a:spcPts val="0"/>
                        </a:spcAft>
                        <a:tabLst>
                          <a:tab pos="5850890" algn="l"/>
                        </a:tabLst>
                      </a:pPr>
                      <a:r>
                        <a:rPr lang="es-ES" sz="2100">
                          <a:effectLst/>
                          <a:latin typeface="Arial" panose="020B0604020202020204" pitchFamily="34" charset="0"/>
                          <a:cs typeface="Arial" panose="020B0604020202020204" pitchFamily="34" charset="0"/>
                        </a:rPr>
                        <a:t>Responsable de la línea 3</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r>
              <a:tr h="424975">
                <a:tc>
                  <a:txBody>
                    <a:bodyPr/>
                    <a:lstStyle/>
                    <a:p>
                      <a:pPr algn="ctr">
                        <a:spcAft>
                          <a:spcPts val="0"/>
                        </a:spcAft>
                        <a:tabLst>
                          <a:tab pos="5850890" algn="l"/>
                        </a:tabLst>
                      </a:pPr>
                      <a:r>
                        <a:rPr lang="es-ES" sz="2100" dirty="0">
                          <a:effectLst/>
                          <a:latin typeface="Arial" panose="020B0604020202020204" pitchFamily="34" charset="0"/>
                          <a:cs typeface="Arial" panose="020B0604020202020204" pitchFamily="34" charset="0"/>
                        </a:rPr>
                        <a:t>6</a:t>
                      </a:r>
                      <a:endPar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spcAft>
                          <a:spcPts val="0"/>
                        </a:spcAft>
                        <a:tabLst>
                          <a:tab pos="5850890" algn="l"/>
                        </a:tabLst>
                      </a:pPr>
                      <a:r>
                        <a:rPr lang="pt-BR" sz="2100" dirty="0">
                          <a:effectLst/>
                          <a:latin typeface="Arial" panose="020B0604020202020204" pitchFamily="34" charset="0"/>
                          <a:cs typeface="Arial" panose="020B0604020202020204" pitchFamily="34" charset="0"/>
                        </a:rPr>
                        <a:t>Dr. C. Aldo Pérez Sánchez</a:t>
                      </a:r>
                      <a:endPar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just">
                        <a:spcAft>
                          <a:spcPts val="0"/>
                        </a:spcAft>
                        <a:tabLst>
                          <a:tab pos="5850890" algn="l"/>
                        </a:tabLst>
                      </a:pPr>
                      <a:r>
                        <a:rPr lang="es-ES" sz="2100" dirty="0">
                          <a:effectLst/>
                          <a:latin typeface="Arial" panose="020B0604020202020204" pitchFamily="34" charset="0"/>
                          <a:cs typeface="Arial" panose="020B0604020202020204" pitchFamily="34" charset="0"/>
                        </a:rPr>
                        <a:t>Responsable de la línea 4</a:t>
                      </a:r>
                      <a:endPar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r>
              <a:tr h="424975">
                <a:tc>
                  <a:txBody>
                    <a:bodyPr/>
                    <a:lstStyle/>
                    <a:p>
                      <a:pPr algn="ctr">
                        <a:spcAft>
                          <a:spcPts val="0"/>
                        </a:spcAft>
                        <a:tabLst>
                          <a:tab pos="5850890" algn="l"/>
                        </a:tabLst>
                      </a:pPr>
                      <a:r>
                        <a:rPr lang="es-ES" sz="2100" dirty="0">
                          <a:effectLst/>
                          <a:latin typeface="Arial" panose="020B0604020202020204" pitchFamily="34" charset="0"/>
                          <a:cs typeface="Arial" panose="020B0604020202020204" pitchFamily="34" charset="0"/>
                        </a:rPr>
                        <a:t>7</a:t>
                      </a:r>
                      <a:endPar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spcAft>
                          <a:spcPts val="0"/>
                        </a:spcAft>
                        <a:tabLst>
                          <a:tab pos="5850890" algn="l"/>
                        </a:tabLst>
                      </a:pPr>
                      <a:r>
                        <a:rPr lang="pt-BR" sz="2100" dirty="0">
                          <a:effectLst/>
                          <a:latin typeface="Arial" panose="020B0604020202020204" pitchFamily="34" charset="0"/>
                          <a:cs typeface="Arial" panose="020B0604020202020204" pitchFamily="34" charset="0"/>
                        </a:rPr>
                        <a:t>Dr. C. </a:t>
                      </a:r>
                      <a:r>
                        <a:rPr lang="pt-BR" sz="2100" dirty="0" err="1">
                          <a:effectLst/>
                          <a:latin typeface="Arial" panose="020B0604020202020204" pitchFamily="34" charset="0"/>
                          <a:cs typeface="Arial" panose="020B0604020202020204" pitchFamily="34" charset="0"/>
                        </a:rPr>
                        <a:t>Maylene</a:t>
                      </a:r>
                      <a:r>
                        <a:rPr lang="pt-BR" sz="2100" dirty="0">
                          <a:effectLst/>
                          <a:latin typeface="Arial" panose="020B0604020202020204" pitchFamily="34" charset="0"/>
                          <a:cs typeface="Arial" panose="020B0604020202020204" pitchFamily="34" charset="0"/>
                        </a:rPr>
                        <a:t> López Bueno</a:t>
                      </a:r>
                      <a:endPar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just">
                        <a:spcAft>
                          <a:spcPts val="0"/>
                        </a:spcAft>
                        <a:tabLst>
                          <a:tab pos="5850890" algn="l"/>
                        </a:tabLst>
                      </a:pPr>
                      <a:r>
                        <a:rPr lang="es-ES" sz="2100">
                          <a:effectLst/>
                          <a:latin typeface="Arial" panose="020B0604020202020204" pitchFamily="34" charset="0"/>
                          <a:cs typeface="Arial" panose="020B0604020202020204" pitchFamily="34" charset="0"/>
                        </a:rPr>
                        <a:t>Responsable de la línea 5</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r>
              <a:tr h="424975">
                <a:tc>
                  <a:txBody>
                    <a:bodyPr/>
                    <a:lstStyle/>
                    <a:p>
                      <a:pPr algn="ctr">
                        <a:spcAft>
                          <a:spcPts val="0"/>
                        </a:spcAft>
                        <a:tabLst>
                          <a:tab pos="5850890" algn="l"/>
                        </a:tabLst>
                      </a:pPr>
                      <a:r>
                        <a:rPr lang="es-ES" sz="2100" dirty="0">
                          <a:effectLst/>
                          <a:latin typeface="Arial" panose="020B0604020202020204" pitchFamily="34" charset="0"/>
                          <a:cs typeface="Arial" panose="020B0604020202020204" pitchFamily="34" charset="0"/>
                        </a:rPr>
                        <a:t>8</a:t>
                      </a:r>
                      <a:endPar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spcAft>
                          <a:spcPts val="0"/>
                        </a:spcAft>
                        <a:tabLst>
                          <a:tab pos="5850890" algn="l"/>
                        </a:tabLst>
                      </a:pPr>
                      <a:r>
                        <a:rPr lang="en-US" sz="2100">
                          <a:effectLst/>
                          <a:latin typeface="Arial" panose="020B0604020202020204" pitchFamily="34" charset="0"/>
                          <a:cs typeface="Arial" panose="020B0604020202020204" pitchFamily="34" charset="0"/>
                        </a:rPr>
                        <a:t>Dr. C. Jerry Bosque Jiménez. </a:t>
                      </a:r>
                      <a:endPar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spcAft>
                          <a:spcPts val="0"/>
                        </a:spcAft>
                        <a:tabLst>
                          <a:tab pos="5850890" algn="l"/>
                        </a:tabLst>
                      </a:pPr>
                      <a:r>
                        <a:rPr lang="es-ES" sz="2100" dirty="0">
                          <a:effectLst/>
                          <a:latin typeface="Arial" panose="020B0604020202020204" pitchFamily="34" charset="0"/>
                          <a:cs typeface="Arial" panose="020B0604020202020204" pitchFamily="34" charset="0"/>
                        </a:rPr>
                        <a:t>Responsable del CFTM</a:t>
                      </a:r>
                      <a:endPar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r>
              <a:tr h="424975">
                <a:tc>
                  <a:txBody>
                    <a:bodyPr/>
                    <a:lstStyle/>
                    <a:p>
                      <a:pPr algn="ctr">
                        <a:spcAft>
                          <a:spcPts val="0"/>
                        </a:spcAft>
                        <a:tabLst>
                          <a:tab pos="5850890" algn="l"/>
                        </a:tabLst>
                      </a:pPr>
                      <a:r>
                        <a:rPr lang="es-ES" sz="2100" dirty="0">
                          <a:effectLst/>
                          <a:latin typeface="Arial" panose="020B0604020202020204" pitchFamily="34" charset="0"/>
                          <a:cs typeface="Arial" panose="020B0604020202020204" pitchFamily="34" charset="0"/>
                        </a:rPr>
                        <a:t>9</a:t>
                      </a:r>
                      <a:endPar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spcAft>
                          <a:spcPts val="0"/>
                        </a:spcAft>
                        <a:tabLst>
                          <a:tab pos="5850890" algn="l"/>
                        </a:tabLst>
                      </a:pPr>
                      <a:r>
                        <a:rPr lang="es-ES" sz="2100" dirty="0">
                          <a:effectLst/>
                          <a:latin typeface="Arial" panose="020B0604020202020204" pitchFamily="34" charset="0"/>
                          <a:cs typeface="Arial" panose="020B0604020202020204" pitchFamily="34" charset="0"/>
                        </a:rPr>
                        <a:t>Dr. C. Isabel María Fleitas Díaz. </a:t>
                      </a:r>
                      <a:endPar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just">
                        <a:spcAft>
                          <a:spcPts val="0"/>
                        </a:spcAft>
                        <a:tabLst>
                          <a:tab pos="5850890" algn="l"/>
                        </a:tabLst>
                      </a:pPr>
                      <a:r>
                        <a:rPr lang="es-ES" sz="2100" dirty="0">
                          <a:effectLst/>
                          <a:latin typeface="Arial" panose="020B0604020202020204" pitchFamily="34" charset="0"/>
                          <a:cs typeface="Arial" panose="020B0604020202020204" pitchFamily="34" charset="0"/>
                        </a:rPr>
                        <a:t>Asesora</a:t>
                      </a:r>
                      <a:endPar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2100" b="1" dirty="0">
                <a:latin typeface="Arial" panose="020B0604020202020204" pitchFamily="34" charset="0"/>
                <a:cs typeface="Arial" panose="020B0604020202020204" pitchFamily="34" charset="0"/>
              </a:rPr>
              <a:t>8. LÍNEAS DE INVESTIGACIÓN A LAS QUE RESPONDE EL PROGRAMA</a:t>
            </a:r>
            <a:br>
              <a:rPr lang="en-US" sz="2100" dirty="0">
                <a:latin typeface="Arial" panose="020B0604020202020204" pitchFamily="34" charset="0"/>
                <a:cs typeface="Arial" panose="020B0604020202020204" pitchFamily="34" charset="0"/>
              </a:rPr>
            </a:br>
            <a:endParaRPr lang="en-US" sz="2100" dirty="0">
              <a:latin typeface="Arial" panose="020B0604020202020204" pitchFamily="34" charset="0"/>
              <a:cs typeface="Arial" panose="020B0604020202020204" pitchFamily="34" charset="0"/>
            </a:endParaRPr>
          </a:p>
        </p:txBody>
      </p:sp>
      <p:graphicFrame>
        <p:nvGraphicFramePr>
          <p:cNvPr id="4" name="Marcador de contenido 3"/>
          <p:cNvGraphicFramePr>
            <a:graphicFrameLocks noGrp="1"/>
          </p:cNvGraphicFramePr>
          <p:nvPr>
            <p:ph idx="1"/>
          </p:nvPr>
        </p:nvGraphicFramePr>
        <p:xfrm>
          <a:off x="541421" y="1123474"/>
          <a:ext cx="7886700" cy="5701030"/>
        </p:xfrm>
        <a:graphic>
          <a:graphicData uri="http://schemas.openxmlformats.org/drawingml/2006/table">
            <a:tbl>
              <a:tblPr firstRow="1" firstCol="1" bandRow="1">
                <a:tableStyleId>{69012ECD-51FC-41F1-AA8D-1B2483CD663E}</a:tableStyleId>
              </a:tblPr>
              <a:tblGrid>
                <a:gridCol w="4328795"/>
                <a:gridCol w="3557906"/>
              </a:tblGrid>
              <a:tr h="554355">
                <a:tc>
                  <a:txBody>
                    <a:bodyPr/>
                    <a:lstStyle/>
                    <a:p>
                      <a:pPr algn="ctr">
                        <a:lnSpc>
                          <a:spcPct val="115000"/>
                        </a:lnSpc>
                        <a:spcAft>
                          <a:spcPts val="0"/>
                        </a:spcAft>
                        <a:tabLst>
                          <a:tab pos="5850890" algn="l"/>
                        </a:tabLst>
                      </a:pPr>
                      <a:r>
                        <a:rPr lang="es-ES_tradnl" sz="1600" dirty="0">
                          <a:effectLst/>
                          <a:latin typeface="Calibri" panose="020F0502020204030204" pitchFamily="34" charset="0"/>
                          <a:cs typeface="Calibri" panose="020F0502020204030204" pitchFamily="34" charset="0"/>
                        </a:rPr>
                        <a:t> </a:t>
                      </a:r>
                      <a:r>
                        <a:rPr lang="es-ES_tradnl" sz="2400" dirty="0">
                          <a:effectLst/>
                          <a:latin typeface="Calibri" panose="020F0502020204030204" pitchFamily="34" charset="0"/>
                          <a:cs typeface="Calibri" panose="020F0502020204030204" pitchFamily="34" charset="0"/>
                        </a:rPr>
                        <a:t>LÍNEAS</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tabLst>
                          <a:tab pos="5850890" algn="l"/>
                        </a:tabLst>
                      </a:pPr>
                      <a:r>
                        <a:rPr lang="es-ES_tradnl" sz="1600" dirty="0">
                          <a:effectLst/>
                          <a:latin typeface="Calibri" panose="020F0502020204030204" pitchFamily="34" charset="0"/>
                          <a:cs typeface="Calibri" panose="020F0502020204030204" pitchFamily="34" charset="0"/>
                        </a:rPr>
                        <a:t> </a:t>
                      </a:r>
                      <a:r>
                        <a:rPr lang="es-ES_tradnl" sz="2800" dirty="0">
                          <a:effectLst/>
                          <a:latin typeface="Calibri" panose="020F0502020204030204" pitchFamily="34" charset="0"/>
                          <a:cs typeface="Calibri" panose="020F0502020204030204" pitchFamily="34" charset="0"/>
                        </a:rPr>
                        <a:t>LÍDERES</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65679">
                <a:tc>
                  <a:txBody>
                    <a:bodyPr/>
                    <a:lstStyle/>
                    <a:p>
                      <a:pPr marL="342900" lvl="0" indent="-342900" algn="just">
                        <a:lnSpc>
                          <a:spcPct val="115000"/>
                        </a:lnSpc>
                        <a:spcAft>
                          <a:spcPts val="0"/>
                        </a:spcAft>
                        <a:buFont typeface="+mj-lt"/>
                        <a:buAutoNum type="arabicPeriod"/>
                        <a:tabLst>
                          <a:tab pos="5850890" algn="l"/>
                        </a:tabLst>
                      </a:pPr>
                      <a:r>
                        <a:rPr lang="es-ES_tradnl" sz="2000" kern="1200" dirty="0">
                          <a:solidFill>
                            <a:schemeClr val="tx1"/>
                          </a:solidFill>
                          <a:effectLst/>
                          <a:latin typeface="Calibri" panose="020F0502020204030204" pitchFamily="34" charset="0"/>
                          <a:ea typeface="+mn-ea"/>
                          <a:cs typeface="Calibri" panose="020F0502020204030204" pitchFamily="34" charset="0"/>
                        </a:rPr>
                        <a:t>Formación y preparación de los deportistas cubanos y su reserva</a:t>
                      </a:r>
                      <a:endParaRPr lang="es-ES_tradnl" sz="2000" kern="1200" dirty="0">
                        <a:solidFill>
                          <a:schemeClr val="tx1"/>
                        </a:solidFill>
                        <a:effectLst/>
                        <a:latin typeface="Calibri" panose="020F0502020204030204" pitchFamily="34" charset="0"/>
                        <a:ea typeface="+mn-ea"/>
                        <a:cs typeface="Calibri" panose="020F050202020403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tabLst>
                          <a:tab pos="5850890" algn="l"/>
                        </a:tabLst>
                      </a:pPr>
                      <a:r>
                        <a:rPr lang="pt-BR" sz="2000" kern="1200" dirty="0">
                          <a:solidFill>
                            <a:schemeClr val="tx1"/>
                          </a:solidFill>
                          <a:effectLst/>
                          <a:latin typeface="Calibri" panose="020F0502020204030204" pitchFamily="34" charset="0"/>
                          <a:ea typeface="+mn-ea"/>
                          <a:cs typeface="Calibri" panose="020F0502020204030204" pitchFamily="34" charset="0"/>
                        </a:rPr>
                        <a:t>Dr. C. José </a:t>
                      </a:r>
                      <a:r>
                        <a:rPr lang="pt-BR" sz="2000" kern="1200" dirty="0" err="1">
                          <a:solidFill>
                            <a:schemeClr val="tx1"/>
                          </a:solidFill>
                          <a:effectLst/>
                          <a:latin typeface="Calibri" panose="020F0502020204030204" pitchFamily="34" charset="0"/>
                          <a:ea typeface="+mn-ea"/>
                          <a:cs typeface="Calibri" panose="020F0502020204030204" pitchFamily="34" charset="0"/>
                        </a:rPr>
                        <a:t>Monteagudo</a:t>
                      </a:r>
                      <a:r>
                        <a:rPr lang="pt-BR" sz="2000" kern="1200" dirty="0">
                          <a:solidFill>
                            <a:schemeClr val="tx1"/>
                          </a:solidFill>
                          <a:effectLst/>
                          <a:latin typeface="Calibri" panose="020F0502020204030204" pitchFamily="34" charset="0"/>
                          <a:ea typeface="+mn-ea"/>
                          <a:cs typeface="Calibri" panose="020F0502020204030204" pitchFamily="34" charset="0"/>
                        </a:rPr>
                        <a:t> Soler</a:t>
                      </a:r>
                      <a:endParaRPr lang="pt-BR" sz="2000"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tab pos="5850890" algn="l"/>
                        </a:tabLst>
                        <a:defRPr/>
                      </a:pPr>
                      <a:r>
                        <a:rPr lang="pt-BR" sz="2000" kern="1200" dirty="0">
                          <a:solidFill>
                            <a:schemeClr val="tx1"/>
                          </a:solidFill>
                          <a:effectLst/>
                          <a:latin typeface="Calibri" panose="020F0502020204030204" pitchFamily="34" charset="0"/>
                          <a:ea typeface="+mn-ea"/>
                          <a:cs typeface="Calibri" panose="020F0502020204030204" pitchFamily="34" charset="0"/>
                        </a:rPr>
                        <a:t>Dr. C. Erva Brito Vásquez</a:t>
                      </a:r>
                      <a:endParaRPr lang="en-US" sz="2000" kern="1200" dirty="0">
                        <a:solidFill>
                          <a:schemeClr val="tx1"/>
                        </a:solidFill>
                        <a:effectLst/>
                        <a:latin typeface="Calibri" panose="020F0502020204030204" pitchFamily="34" charset="0"/>
                        <a:ea typeface="+mn-ea"/>
                        <a:cs typeface="Calibri" panose="020F050202020403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65679">
                <a:tc>
                  <a:txBody>
                    <a:bodyPr/>
                    <a:lstStyle/>
                    <a:p>
                      <a:pPr marL="0" lvl="0" indent="0" algn="just">
                        <a:lnSpc>
                          <a:spcPct val="115000"/>
                        </a:lnSpc>
                        <a:spcAft>
                          <a:spcPts val="0"/>
                        </a:spcAft>
                        <a:buFont typeface="+mj-lt"/>
                        <a:buNone/>
                        <a:tabLst>
                          <a:tab pos="5850890" algn="l"/>
                        </a:tabLst>
                      </a:pPr>
                      <a:r>
                        <a:rPr lang="es-ES_tradnl" sz="2000" kern="1200" dirty="0">
                          <a:solidFill>
                            <a:schemeClr val="tx1"/>
                          </a:solidFill>
                          <a:effectLst/>
                          <a:latin typeface="Calibri" panose="020F0502020204030204" pitchFamily="34" charset="0"/>
                          <a:ea typeface="+mn-ea"/>
                          <a:cs typeface="Calibri" panose="020F0502020204030204" pitchFamily="34" charset="0"/>
                        </a:rPr>
                        <a:t>2. La Psicología en la actividad física y el deporte</a:t>
                      </a:r>
                      <a:endParaRPr lang="es-ES_tradnl" sz="2000" kern="1200" dirty="0">
                        <a:solidFill>
                          <a:schemeClr val="tx1"/>
                        </a:solidFill>
                        <a:effectLst/>
                        <a:latin typeface="Calibri" panose="020F0502020204030204" pitchFamily="34" charset="0"/>
                        <a:ea typeface="+mn-ea"/>
                        <a:cs typeface="Calibri" panose="020F050202020403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tabLst>
                          <a:tab pos="5850890" algn="l"/>
                        </a:tabLst>
                      </a:pPr>
                      <a:r>
                        <a:rPr lang="es-ES_tradnl" sz="2000" kern="1200" dirty="0">
                          <a:solidFill>
                            <a:schemeClr val="tx1"/>
                          </a:solidFill>
                          <a:effectLst/>
                          <a:latin typeface="Calibri" panose="020F0502020204030204" pitchFamily="34" charset="0"/>
                          <a:ea typeface="+mn-ea"/>
                          <a:cs typeface="Calibri" panose="020F0502020204030204" pitchFamily="34" charset="0"/>
                        </a:rPr>
                        <a:t>Dr. C. Marta Cañizares Hernández</a:t>
                      </a:r>
                      <a:endParaRPr lang="es-ES_tradnl" sz="2000" kern="1200" dirty="0">
                        <a:solidFill>
                          <a:schemeClr val="tx1"/>
                        </a:solidFill>
                        <a:effectLst/>
                        <a:latin typeface="Calibri" panose="020F0502020204030204" pitchFamily="34" charset="0"/>
                        <a:ea typeface="+mn-ea"/>
                        <a:cs typeface="Calibri" panose="020F050202020403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65679">
                <a:tc>
                  <a:txBody>
                    <a:bodyPr/>
                    <a:lstStyle/>
                    <a:p>
                      <a:pPr marL="0" lvl="0" indent="0" algn="just">
                        <a:lnSpc>
                          <a:spcPct val="115000"/>
                        </a:lnSpc>
                        <a:spcAft>
                          <a:spcPts val="0"/>
                        </a:spcAft>
                        <a:buFont typeface="+mj-lt"/>
                        <a:buNone/>
                        <a:tabLst>
                          <a:tab pos="5850890" algn="l"/>
                        </a:tabLst>
                      </a:pPr>
                      <a:r>
                        <a:rPr lang="es-ES_tradnl" sz="2000" kern="1200" dirty="0">
                          <a:solidFill>
                            <a:schemeClr val="tx1"/>
                          </a:solidFill>
                          <a:effectLst/>
                          <a:latin typeface="Calibri" panose="020F0502020204030204" pitchFamily="34" charset="0"/>
                          <a:ea typeface="+mn-ea"/>
                          <a:cs typeface="Calibri" panose="020F0502020204030204" pitchFamily="34" charset="0"/>
                        </a:rPr>
                        <a:t>3. La Educación Física en diferentes contextos y grupos etarios</a:t>
                      </a:r>
                      <a:endParaRPr lang="es-ES_tradnl" sz="2000" kern="1200" dirty="0">
                        <a:solidFill>
                          <a:schemeClr val="tx1"/>
                        </a:solidFill>
                        <a:effectLst/>
                        <a:latin typeface="Calibri" panose="020F0502020204030204" pitchFamily="34" charset="0"/>
                        <a:ea typeface="+mn-ea"/>
                        <a:cs typeface="Calibri" panose="020F050202020403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tabLst>
                          <a:tab pos="5850890" algn="l"/>
                        </a:tabLst>
                      </a:pPr>
                      <a:r>
                        <a:rPr lang="es-ES_tradnl" sz="2000" kern="1200" dirty="0">
                          <a:solidFill>
                            <a:schemeClr val="tx1"/>
                          </a:solidFill>
                          <a:effectLst/>
                          <a:latin typeface="Calibri" panose="020F0502020204030204" pitchFamily="34" charset="0"/>
                          <a:ea typeface="+mn-ea"/>
                          <a:cs typeface="Calibri" panose="020F0502020204030204" pitchFamily="34" charset="0"/>
                        </a:rPr>
                        <a:t>Dr. C. Ana María Morales Ferrer</a:t>
                      </a:r>
                      <a:endParaRPr lang="es-ES_tradnl" sz="2000" kern="1200" dirty="0">
                        <a:solidFill>
                          <a:schemeClr val="tx1"/>
                        </a:solidFill>
                        <a:effectLst/>
                        <a:latin typeface="Calibri" panose="020F0502020204030204" pitchFamily="34" charset="0"/>
                        <a:ea typeface="+mn-ea"/>
                        <a:cs typeface="Calibri" panose="020F050202020403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65679">
                <a:tc>
                  <a:txBody>
                    <a:bodyPr/>
                    <a:lstStyle/>
                    <a:p>
                      <a:pPr marL="0" lvl="0" indent="0" algn="just">
                        <a:lnSpc>
                          <a:spcPct val="115000"/>
                        </a:lnSpc>
                        <a:spcAft>
                          <a:spcPts val="0"/>
                        </a:spcAft>
                        <a:buFont typeface="+mj-lt"/>
                        <a:buNone/>
                        <a:tabLst>
                          <a:tab pos="5850890" algn="l"/>
                        </a:tabLst>
                      </a:pPr>
                      <a:r>
                        <a:rPr lang="es-ES_tradnl" sz="2000" kern="1200" dirty="0">
                          <a:solidFill>
                            <a:schemeClr val="tx1"/>
                          </a:solidFill>
                          <a:effectLst/>
                          <a:latin typeface="Calibri" panose="020F0502020204030204" pitchFamily="34" charset="0"/>
                          <a:ea typeface="+mn-ea"/>
                          <a:cs typeface="Calibri" panose="020F0502020204030204" pitchFamily="34" charset="0"/>
                        </a:rPr>
                        <a:t>4. Tiempo libre, recreación y desarrollo humano</a:t>
                      </a:r>
                      <a:endParaRPr lang="es-ES_tradnl" sz="2000" kern="1200" dirty="0">
                        <a:solidFill>
                          <a:schemeClr val="tx1"/>
                        </a:solidFill>
                        <a:effectLst/>
                        <a:latin typeface="Calibri" panose="020F0502020204030204" pitchFamily="34" charset="0"/>
                        <a:ea typeface="+mn-ea"/>
                        <a:cs typeface="Calibri" panose="020F050202020403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tabLst>
                          <a:tab pos="5850890" algn="l"/>
                        </a:tabLst>
                      </a:pPr>
                      <a:r>
                        <a:rPr lang="pt-BR" sz="2000" kern="1200" dirty="0">
                          <a:solidFill>
                            <a:schemeClr val="tx1"/>
                          </a:solidFill>
                          <a:effectLst/>
                          <a:latin typeface="Calibri" panose="020F0502020204030204" pitchFamily="34" charset="0"/>
                          <a:ea typeface="+mn-ea"/>
                          <a:cs typeface="Calibri" panose="020F0502020204030204" pitchFamily="34" charset="0"/>
                        </a:rPr>
                        <a:t>Dr. C. Aldo Pérez Sánchez</a:t>
                      </a:r>
                      <a:endParaRPr lang="pt-BR" sz="2000" kern="1200" dirty="0">
                        <a:solidFill>
                          <a:schemeClr val="tx1"/>
                        </a:solidFill>
                        <a:effectLst/>
                        <a:latin typeface="Calibri" panose="020F0502020204030204" pitchFamily="34" charset="0"/>
                        <a:ea typeface="+mn-ea"/>
                        <a:cs typeface="Calibri" panose="020F050202020403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11612">
                <a:tc>
                  <a:txBody>
                    <a:bodyPr/>
                    <a:lstStyle/>
                    <a:p>
                      <a:pPr marL="0" lvl="0" indent="0" algn="just">
                        <a:lnSpc>
                          <a:spcPct val="115000"/>
                        </a:lnSpc>
                        <a:spcAft>
                          <a:spcPts val="0"/>
                        </a:spcAft>
                        <a:buFont typeface="+mj-lt"/>
                        <a:buNone/>
                        <a:tabLst>
                          <a:tab pos="5850890" algn="l"/>
                        </a:tabLst>
                      </a:pPr>
                      <a:r>
                        <a:rPr lang="es-ES_tradnl" sz="2000" kern="1200" dirty="0">
                          <a:solidFill>
                            <a:schemeClr val="tx1"/>
                          </a:solidFill>
                          <a:effectLst/>
                          <a:latin typeface="Calibri" panose="020F0502020204030204" pitchFamily="34" charset="0"/>
                          <a:ea typeface="+mn-ea"/>
                          <a:cs typeface="Calibri" panose="020F0502020204030204" pitchFamily="34" charset="0"/>
                        </a:rPr>
                        <a:t>5. Rehabilitación y Educación para la Salud desde la Cultura Física Profiláctica y Terapéutica</a:t>
                      </a:r>
                      <a:endParaRPr lang="es-ES_tradnl" sz="2000" kern="1200" dirty="0">
                        <a:solidFill>
                          <a:schemeClr val="tx1"/>
                        </a:solidFill>
                        <a:effectLst/>
                        <a:latin typeface="Calibri" panose="020F0502020204030204" pitchFamily="34" charset="0"/>
                        <a:ea typeface="+mn-ea"/>
                        <a:cs typeface="Calibri" panose="020F050202020403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tabLst>
                          <a:tab pos="5850890" algn="l"/>
                        </a:tabLst>
                      </a:pPr>
                      <a:r>
                        <a:rPr lang="es-ES" altLang="pt-BR" sz="2000" kern="1200" dirty="0">
                          <a:solidFill>
                            <a:schemeClr val="tx1"/>
                          </a:solidFill>
                          <a:effectLst/>
                          <a:latin typeface="Calibri" panose="020F0502020204030204" pitchFamily="34" charset="0"/>
                          <a:ea typeface="+mn-ea"/>
                          <a:cs typeface="Calibri" panose="020F0502020204030204" pitchFamily="34" charset="0"/>
                        </a:rPr>
                        <a:t>D</a:t>
                      </a:r>
                      <a:r>
                        <a:rPr lang="pt-BR" sz="2000" kern="1200" dirty="0">
                          <a:solidFill>
                            <a:schemeClr val="tx1"/>
                          </a:solidFill>
                          <a:effectLst/>
                          <a:latin typeface="Calibri" panose="020F0502020204030204" pitchFamily="34" charset="0"/>
                          <a:ea typeface="+mn-ea"/>
                          <a:cs typeface="Calibri" panose="020F0502020204030204" pitchFamily="34" charset="0"/>
                        </a:rPr>
                        <a:t>r. C. </a:t>
                      </a:r>
                      <a:r>
                        <a:rPr lang="pt-BR" sz="2000" kern="1200" dirty="0" err="1">
                          <a:solidFill>
                            <a:schemeClr val="tx1"/>
                          </a:solidFill>
                          <a:effectLst/>
                          <a:latin typeface="Calibri" panose="020F0502020204030204" pitchFamily="34" charset="0"/>
                          <a:ea typeface="+mn-ea"/>
                          <a:cs typeface="Calibri" panose="020F0502020204030204" pitchFamily="34" charset="0"/>
                        </a:rPr>
                        <a:t>Maylene</a:t>
                      </a:r>
                      <a:r>
                        <a:rPr lang="pt-BR" sz="2000" kern="1200" dirty="0">
                          <a:solidFill>
                            <a:schemeClr val="tx1"/>
                          </a:solidFill>
                          <a:effectLst/>
                          <a:latin typeface="Calibri" panose="020F0502020204030204" pitchFamily="34" charset="0"/>
                          <a:ea typeface="+mn-ea"/>
                          <a:cs typeface="Calibri" panose="020F0502020204030204" pitchFamily="34" charset="0"/>
                        </a:rPr>
                        <a:t> López Bueno</a:t>
                      </a:r>
                      <a:endParaRPr lang="en-US" sz="2000" kern="1200" dirty="0">
                        <a:solidFill>
                          <a:schemeClr val="tx1"/>
                        </a:solidFill>
                        <a:effectLst/>
                        <a:latin typeface="Calibri" panose="020F0502020204030204" pitchFamily="34" charset="0"/>
                        <a:ea typeface="+mn-ea"/>
                        <a:cs typeface="Calibri" panose="020F050202020403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1"/>
          <p:cNvSpPr>
            <a:spLocks noGrp="1"/>
          </p:cNvSpPr>
          <p:nvPr>
            <p:ph idx="1"/>
          </p:nvPr>
        </p:nvSpPr>
        <p:spPr>
          <a:xfrm>
            <a:off x="179512" y="1600202"/>
            <a:ext cx="8856984" cy="5078313"/>
          </a:xfrm>
          <a:prstGeom prst="rect">
            <a:avLst/>
          </a:prstGeom>
        </p:spPr>
        <p:txBody>
          <a:bodyPr wrap="square">
            <a:spAutoFit/>
          </a:bodyPr>
          <a:lstStyle/>
          <a:p>
            <a:pPr marL="114300" indent="0" algn="just">
              <a:spcAft>
                <a:spcPts val="0"/>
              </a:spcAft>
              <a:buNone/>
            </a:pPr>
            <a:r>
              <a:rPr lang="es-ES_tradnl" sz="3600" dirty="0">
                <a:latin typeface="Arial" panose="020B0604020202020204" pitchFamily="34" charset="0"/>
                <a:ea typeface="Times New Roman" panose="02020603050405020304" pitchFamily="18" charset="0"/>
              </a:rPr>
              <a:t>Formar doctores en Ciencias de la Cultura Física con un elevado nivel científico-tecnológico, capacidad de innovación y creatividad, capaces de desarrollar acciones investigativas transformadoras, para dar solución a los problemas de la realidad físico-deportiva, recreacional y rehabilitadora en su contexto de actuación</a:t>
            </a:r>
            <a:r>
              <a:rPr lang="es-ES_tradnl" sz="3600" dirty="0">
                <a:latin typeface="Arial Narrow" panose="020B0606020202030204" pitchFamily="34" charset="0"/>
                <a:ea typeface="Times New Roman" panose="02020603050405020304" pitchFamily="18" charset="0"/>
                <a:cs typeface="Tahoma" panose="020B0604030504040204" pitchFamily="34" charset="0"/>
              </a:rPr>
              <a:t>.</a:t>
            </a:r>
            <a:endParaRPr lang="es-ES" sz="4000" dirty="0">
              <a:effectLst/>
              <a:latin typeface="Times New Roman" panose="02020603050405020304" pitchFamily="18" charset="0"/>
              <a:ea typeface="Times New Roman" panose="02020603050405020304" pitchFamily="18" charset="0"/>
            </a:endParaRPr>
          </a:p>
        </p:txBody>
      </p:sp>
      <p:sp>
        <p:nvSpPr>
          <p:cNvPr id="6" name="Título 3"/>
          <p:cNvSpPr txBox="1"/>
          <p:nvPr/>
        </p:nvSpPr>
        <p:spPr>
          <a:xfrm>
            <a:off x="609600" y="427038"/>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b="1" dirty="0">
                <a:solidFill>
                  <a:srgbClr val="FF0000"/>
                </a:solidFill>
                <a:latin typeface="Arial" panose="020B0604020202020204" pitchFamily="34" charset="0"/>
                <a:ea typeface="Calibri" panose="020F0502020204030204" pitchFamily="34" charset="0"/>
              </a:rPr>
              <a:t>OBJETIVO GENERAL</a:t>
            </a:r>
            <a:endParaRPr lang="es-ES" b="1" dirty="0">
              <a:solidFill>
                <a:srgbClr val="FF0000"/>
              </a:solidFill>
              <a:latin typeface="Arial" panose="020B0604020202020204" pitchFamily="34" charset="0"/>
              <a:ea typeface="Calibri" panose="020F0502020204030204" pitchFamily="34" charset="0"/>
            </a:endParaRPr>
          </a:p>
          <a:p>
            <a:r>
              <a:rPr lang="es-ES" b="1" dirty="0">
                <a:solidFill>
                  <a:srgbClr val="FF0000"/>
                </a:solidFill>
                <a:latin typeface="Arial" panose="020B0604020202020204" pitchFamily="34" charset="0"/>
              </a:rPr>
              <a:t>PDCCF</a:t>
            </a:r>
            <a:endParaRPr lang="es-ES" dirty="0">
              <a:solidFill>
                <a:srgbClr val="FF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ctrTitle" idx="4294967295"/>
          </p:nvPr>
        </p:nvSpPr>
        <p:spPr>
          <a:xfrm>
            <a:off x="447674" y="1268760"/>
            <a:ext cx="8121253" cy="144016"/>
          </a:xfrm>
        </p:spPr>
        <p:txBody>
          <a:bodyPr anchor="b">
            <a:noAutofit/>
          </a:bodyPr>
          <a:lstStyle/>
          <a:p>
            <a:br>
              <a:rPr lang="en-US" altLang="es-ES" b="1" dirty="0">
                <a:latin typeface="Calibri" panose="020F0502020204030204" pitchFamily="34" charset="0"/>
                <a:cs typeface="Calibri" panose="020F0502020204030204" pitchFamily="34" charset="0"/>
              </a:rPr>
            </a:br>
            <a:br>
              <a:rPr lang="en-US" altLang="es-ES" b="1" dirty="0">
                <a:latin typeface="Calibri" panose="020F0502020204030204" pitchFamily="34" charset="0"/>
                <a:cs typeface="Calibri" panose="020F0502020204030204" pitchFamily="34" charset="0"/>
              </a:rPr>
            </a:br>
            <a:br>
              <a:rPr lang="en-US" altLang="es-ES" b="1" dirty="0">
                <a:latin typeface="Calibri" panose="020F0502020204030204" pitchFamily="34" charset="0"/>
                <a:cs typeface="Calibri" panose="020F0502020204030204" pitchFamily="34" charset="0"/>
              </a:rPr>
            </a:br>
            <a:br>
              <a:rPr lang="en-US" altLang="es-ES" b="1" dirty="0">
                <a:latin typeface="Calibri" panose="020F0502020204030204" pitchFamily="34" charset="0"/>
                <a:cs typeface="Calibri" panose="020F0502020204030204" pitchFamily="34" charset="0"/>
              </a:rPr>
            </a:br>
            <a:br>
              <a:rPr lang="en-US" altLang="es-ES" b="1" dirty="0">
                <a:latin typeface="Calibri" panose="020F0502020204030204" pitchFamily="34" charset="0"/>
                <a:cs typeface="Calibri" panose="020F0502020204030204" pitchFamily="34" charset="0"/>
              </a:rPr>
            </a:br>
            <a:br>
              <a:rPr lang="en-US" altLang="es-ES" b="1" dirty="0">
                <a:latin typeface="Calibri" panose="020F0502020204030204" pitchFamily="34" charset="0"/>
                <a:cs typeface="Calibri" panose="020F0502020204030204" pitchFamily="34" charset="0"/>
              </a:rPr>
            </a:br>
            <a:br>
              <a:rPr lang="en-US" altLang="es-ES" b="1" dirty="0">
                <a:latin typeface="Calibri" panose="020F0502020204030204" pitchFamily="34" charset="0"/>
                <a:cs typeface="Calibri" panose="020F0502020204030204" pitchFamily="34" charset="0"/>
              </a:rPr>
            </a:br>
            <a:br>
              <a:rPr lang="en-US" altLang="es-ES" b="1" dirty="0">
                <a:latin typeface="Calibri" panose="020F0502020204030204" pitchFamily="34" charset="0"/>
                <a:cs typeface="Calibri" panose="020F0502020204030204" pitchFamily="34" charset="0"/>
              </a:rPr>
            </a:br>
            <a:br>
              <a:rPr lang="en-US" altLang="es-ES" b="1" dirty="0">
                <a:latin typeface="Calibri" panose="020F0502020204030204" pitchFamily="34" charset="0"/>
                <a:cs typeface="Calibri" panose="020F0502020204030204" pitchFamily="34" charset="0"/>
              </a:rPr>
            </a:br>
            <a:br>
              <a:rPr lang="en-US" altLang="es-ES" b="1" dirty="0">
                <a:latin typeface="Calibri" panose="020F0502020204030204" pitchFamily="34" charset="0"/>
                <a:cs typeface="Calibri" panose="020F0502020204030204" pitchFamily="34" charset="0"/>
              </a:rPr>
            </a:br>
            <a:br>
              <a:rPr lang="en-US" altLang="es-ES" b="1" dirty="0">
                <a:latin typeface="Calibri" panose="020F0502020204030204" pitchFamily="34" charset="0"/>
                <a:cs typeface="Calibri" panose="020F0502020204030204" pitchFamily="34" charset="0"/>
              </a:rPr>
            </a:br>
            <a:br>
              <a:rPr lang="en-US" altLang="es-ES" b="1" dirty="0">
                <a:latin typeface="Calibri" panose="020F0502020204030204" pitchFamily="34" charset="0"/>
                <a:cs typeface="Calibri" panose="020F0502020204030204" pitchFamily="34" charset="0"/>
              </a:rPr>
            </a:br>
            <a:br>
              <a:rPr lang="en-US" altLang="es-ES" b="1" dirty="0">
                <a:latin typeface="Calibri" panose="020F0502020204030204" pitchFamily="34" charset="0"/>
                <a:cs typeface="Calibri" panose="020F0502020204030204" pitchFamily="34" charset="0"/>
              </a:rPr>
            </a:br>
            <a:r>
              <a:rPr lang="en-US" altLang="es-ES" b="1" dirty="0">
                <a:latin typeface="Calibri" panose="020F0502020204030204" pitchFamily="34" charset="0"/>
                <a:cs typeface="Calibri" panose="020F0502020204030204" pitchFamily="34" charset="0"/>
              </a:rPr>
              <a:t>El programa de doctorado </a:t>
            </a:r>
            <a:r>
              <a:rPr lang="en-US" altLang="es-ES" b="1" dirty="0">
                <a:solidFill>
                  <a:srgbClr val="FF0000"/>
                </a:solidFill>
                <a:latin typeface="Calibri" panose="020F0502020204030204" pitchFamily="34" charset="0"/>
                <a:cs typeface="Calibri" panose="020F0502020204030204" pitchFamily="34" charset="0"/>
              </a:rPr>
              <a:t>exige</a:t>
            </a:r>
            <a:r>
              <a:rPr lang="en-US" altLang="es-ES" b="1" dirty="0">
                <a:latin typeface="Calibri" panose="020F0502020204030204" pitchFamily="34" charset="0"/>
                <a:cs typeface="Calibri" panose="020F0502020204030204" pitchFamily="34" charset="0"/>
              </a:rPr>
              <a:t>:</a:t>
            </a:r>
            <a:br>
              <a:rPr lang="en-US" altLang="es-ES" b="1" dirty="0">
                <a:latin typeface="Calibri" panose="020F0502020204030204" pitchFamily="34" charset="0"/>
                <a:cs typeface="Calibri" panose="020F0502020204030204" pitchFamily="34" charset="0"/>
              </a:rPr>
            </a:br>
            <a:endParaRPr lang="en-US" altLang="es-ES" b="1" dirty="0">
              <a:latin typeface="Calibri" panose="020F0502020204030204" pitchFamily="34" charset="0"/>
              <a:cs typeface="Calibri" panose="020F0502020204030204" pitchFamily="34" charset="0"/>
            </a:endParaRPr>
          </a:p>
        </p:txBody>
      </p:sp>
      <p:sp>
        <p:nvSpPr>
          <p:cNvPr id="20483" name="13 Marcador de número de diapositiva"/>
          <p:cNvSpPr txBox="1">
            <a:spLocks noGrp="1"/>
          </p:cNvSpPr>
          <p:nvPr/>
        </p:nvSpPr>
        <p:spPr bwMode="auto">
          <a:xfrm>
            <a:off x="6457950" y="6356351"/>
            <a:ext cx="2057400" cy="601040"/>
          </a:xfrm>
          <a:prstGeom prst="rect">
            <a:avLst/>
          </a:prstGeom>
          <a:noFill/>
          <a:ln w="9525">
            <a:noFill/>
            <a:miter lim="800000"/>
          </a:ln>
        </p:spPr>
        <p:txBody>
          <a:bodyPr anchor="ctr"/>
          <a:lstStyle/>
          <a:p>
            <a:pPr algn="r" eaLnBrk="1" hangingPunct="1"/>
            <a:fld id="{B24DEAED-0F33-46D1-9B03-FADC67F7AAB9}" type="slidenum">
              <a:rPr lang="en-US" altLang="es-ES" sz="1200">
                <a:solidFill>
                  <a:srgbClr val="898989"/>
                </a:solidFill>
                <a:latin typeface="Verdana" panose="020B0604030504040204" pitchFamily="34" charset="0"/>
              </a:rPr>
            </a:fld>
            <a:endParaRPr lang="en-US" altLang="es-ES" sz="1200">
              <a:solidFill>
                <a:srgbClr val="898989"/>
              </a:solidFill>
              <a:latin typeface="Verdana" panose="020B0604030504040204" pitchFamily="34" charset="0"/>
            </a:endParaRPr>
          </a:p>
        </p:txBody>
      </p:sp>
      <p:grpSp>
        <p:nvGrpSpPr>
          <p:cNvPr id="7" name="Group 3"/>
          <p:cNvGrpSpPr/>
          <p:nvPr/>
        </p:nvGrpSpPr>
        <p:grpSpPr bwMode="auto">
          <a:xfrm>
            <a:off x="467544" y="1124744"/>
            <a:ext cx="2588095" cy="5832647"/>
            <a:chOff x="720" y="1299"/>
            <a:chExt cx="1367" cy="2539"/>
          </a:xfrm>
        </p:grpSpPr>
        <p:sp>
          <p:nvSpPr>
            <p:cNvPr id="8" name="AutoShape 4"/>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9" name="AutoShape 5"/>
            <p:cNvSpPr>
              <a:spLocks noChangeArrowheads="1"/>
            </p:cNvSpPr>
            <p:nvPr/>
          </p:nvSpPr>
          <p:spPr bwMode="gray">
            <a:xfrm>
              <a:off x="762" y="1537"/>
              <a:ext cx="1322" cy="1766"/>
            </a:xfrm>
            <a:prstGeom prst="roundRect">
              <a:avLst>
                <a:gd name="adj" fmla="val 16667"/>
              </a:avLst>
            </a:prstGeom>
            <a:solidFill>
              <a:srgbClr val="3CA1E6"/>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10" name="AutoShape 6"/>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9BCFF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11" name="AutoShape 7"/>
            <p:cNvSpPr>
              <a:spLocks noChangeArrowheads="1"/>
            </p:cNvSpPr>
            <p:nvPr/>
          </p:nvSpPr>
          <p:spPr bwMode="gray">
            <a:xfrm>
              <a:off x="752" y="1509"/>
              <a:ext cx="1304" cy="446"/>
            </a:xfrm>
            <a:prstGeom prst="roundRect">
              <a:avLst>
                <a:gd name="adj" fmla="val 50000"/>
              </a:avLst>
            </a:prstGeom>
            <a:gradFill rotWithShape="1">
              <a:gsLst>
                <a:gs pos="0">
                  <a:srgbClr val="BEE0F7"/>
                </a:gs>
                <a:gs pos="100000">
                  <a:srgbClr val="3CA1E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12" name="AutoShape 8"/>
            <p:cNvSpPr>
              <a:spLocks noChangeArrowheads="1"/>
            </p:cNvSpPr>
            <p:nvPr/>
          </p:nvSpPr>
          <p:spPr bwMode="gray">
            <a:xfrm>
              <a:off x="724" y="3290"/>
              <a:ext cx="1363" cy="548"/>
            </a:xfrm>
            <a:prstGeom prst="roundRect">
              <a:avLst>
                <a:gd name="adj" fmla="val 40389"/>
              </a:avLst>
            </a:prstGeom>
            <a:gradFill rotWithShape="1">
              <a:gsLst>
                <a:gs pos="0">
                  <a:srgbClr val="729EB4"/>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13" name="AutoShape 9"/>
            <p:cNvSpPr>
              <a:spLocks noChangeArrowheads="1"/>
            </p:cNvSpPr>
            <p:nvPr/>
          </p:nvSpPr>
          <p:spPr bwMode="gray">
            <a:xfrm>
              <a:off x="752" y="3305"/>
              <a:ext cx="1304" cy="487"/>
            </a:xfrm>
            <a:prstGeom prst="roundRect">
              <a:avLst>
                <a:gd name="adj" fmla="val 50000"/>
              </a:avLst>
            </a:prstGeom>
            <a:gradFill rotWithShape="1">
              <a:gsLst>
                <a:gs pos="0">
                  <a:srgbClr val="7DAFD4"/>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grpSp>
          <p:nvGrpSpPr>
            <p:cNvPr id="14" name="Group 10"/>
            <p:cNvGrpSpPr/>
            <p:nvPr/>
          </p:nvGrpSpPr>
          <p:grpSpPr bwMode="auto">
            <a:xfrm>
              <a:off x="1189" y="1299"/>
              <a:ext cx="405" cy="392"/>
              <a:chOff x="1289" y="587"/>
              <a:chExt cx="668" cy="647"/>
            </a:xfrm>
          </p:grpSpPr>
          <p:sp>
            <p:nvSpPr>
              <p:cNvPr id="17" name="Oval 11"/>
              <p:cNvSpPr>
                <a:spLocks noChangeArrowheads="1"/>
              </p:cNvSpPr>
              <p:nvPr/>
            </p:nvSpPr>
            <p:spPr bwMode="gray">
              <a:xfrm>
                <a:off x="1289" y="646"/>
                <a:ext cx="668" cy="540"/>
              </a:xfrm>
              <a:prstGeom prst="ellipse">
                <a:avLst/>
              </a:prstGeom>
              <a:solidFill>
                <a:srgbClr val="333333"/>
              </a:solidFill>
              <a:ln>
                <a:noFill/>
              </a:ln>
              <a:extLst>
                <a:ext uri="{91240B29-F687-4F45-9708-019B960494DF}">
                  <a14:hiddenLine xmlns:a14="http://schemas.microsoft.com/office/drawing/2010/main" w="38100">
                    <a:solidFill>
                      <a:srgbClr val="000000"/>
                    </a:solidFill>
                    <a:rou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18" name="Oval 12"/>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19"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20" name="Oval 14"/>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21" name="Oval 15"/>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grpSp>
        <p:sp>
          <p:nvSpPr>
            <p:cNvPr id="15" name="Text Box 16"/>
            <p:cNvSpPr txBox="1">
              <a:spLocks noChangeArrowheads="1"/>
            </p:cNvSpPr>
            <p:nvPr/>
          </p:nvSpPr>
          <p:spPr bwMode="gray">
            <a:xfrm>
              <a:off x="1238" y="1354"/>
              <a:ext cx="29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s-ES" sz="2400" dirty="0">
                  <a:solidFill>
                    <a:srgbClr val="000000"/>
                  </a:solidFill>
                </a:rPr>
                <a:t>1</a:t>
              </a:r>
              <a:endParaRPr lang="en-US" altLang="es-ES" dirty="0"/>
            </a:p>
          </p:txBody>
        </p:sp>
        <p:sp>
          <p:nvSpPr>
            <p:cNvPr id="16" name="Text Box 17"/>
            <p:cNvSpPr txBox="1">
              <a:spLocks noChangeArrowheads="1"/>
            </p:cNvSpPr>
            <p:nvPr/>
          </p:nvSpPr>
          <p:spPr bwMode="gray">
            <a:xfrm>
              <a:off x="768" y="1776"/>
              <a:ext cx="129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grpSp>
      <p:sp>
        <p:nvSpPr>
          <p:cNvPr id="22" name="48 CuadroTexto"/>
          <p:cNvSpPr txBox="1">
            <a:spLocks noChangeArrowheads="1"/>
          </p:cNvSpPr>
          <p:nvPr/>
        </p:nvSpPr>
        <p:spPr bwMode="auto">
          <a:xfrm>
            <a:off x="558421" y="1956896"/>
            <a:ext cx="2322508"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400" b="1" dirty="0"/>
              <a:t>Realizar su investigación vinculado a un proyecto  de las líneas del doctorado e  insertado en un grupo de investigación</a:t>
            </a:r>
            <a:endParaRPr lang="es-ES" altLang="es-ES" sz="2400" b="1" dirty="0"/>
          </a:p>
        </p:txBody>
      </p:sp>
      <p:grpSp>
        <p:nvGrpSpPr>
          <p:cNvPr id="23" name="Group 18"/>
          <p:cNvGrpSpPr/>
          <p:nvPr/>
        </p:nvGrpSpPr>
        <p:grpSpPr bwMode="auto">
          <a:xfrm>
            <a:off x="3275856" y="1196752"/>
            <a:ext cx="2691686" cy="5760639"/>
            <a:chOff x="2208" y="1299"/>
            <a:chExt cx="1365" cy="2539"/>
          </a:xfrm>
        </p:grpSpPr>
        <p:sp>
          <p:nvSpPr>
            <p:cNvPr id="24" name="AutoShape 19"/>
            <p:cNvSpPr>
              <a:spLocks noChangeArrowheads="1"/>
            </p:cNvSpPr>
            <p:nvPr/>
          </p:nvSpPr>
          <p:spPr bwMode="gray">
            <a:xfrm>
              <a:off x="2208" y="1490"/>
              <a:ext cx="1363" cy="1800"/>
            </a:xfrm>
            <a:prstGeom prst="roundRect">
              <a:avLst>
                <a:gd name="adj" fmla="val 17509"/>
              </a:avLst>
            </a:prstGeom>
            <a:gradFill rotWithShape="1">
              <a:gsLst>
                <a:gs pos="0">
                  <a:srgbClr val="34B034"/>
                </a:gs>
                <a:gs pos="100000">
                  <a:srgbClr val="3F8B4A"/>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25" name="AutoShape 20"/>
            <p:cNvSpPr>
              <a:spLocks noChangeArrowheads="1"/>
            </p:cNvSpPr>
            <p:nvPr/>
          </p:nvSpPr>
          <p:spPr bwMode="gray">
            <a:xfrm>
              <a:off x="2229" y="1495"/>
              <a:ext cx="1322" cy="1766"/>
            </a:xfrm>
            <a:prstGeom prst="roundRect">
              <a:avLst>
                <a:gd name="adj" fmla="val 16667"/>
              </a:avLst>
            </a:prstGeom>
            <a:solidFill>
              <a:srgbClr val="73E77E"/>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26" name="AutoShape 21"/>
            <p:cNvSpPr>
              <a:spLocks noChangeArrowheads="1"/>
            </p:cNvSpPr>
            <p:nvPr/>
          </p:nvSpPr>
          <p:spPr bwMode="gray">
            <a:xfrm>
              <a:off x="2240" y="2795"/>
              <a:ext cx="1304" cy="447"/>
            </a:xfrm>
            <a:prstGeom prst="roundRect">
              <a:avLst>
                <a:gd name="adj" fmla="val 50000"/>
              </a:avLst>
            </a:prstGeom>
            <a:gradFill rotWithShape="1">
              <a:gsLst>
                <a:gs pos="0">
                  <a:srgbClr val="73E77E"/>
                </a:gs>
                <a:gs pos="100000">
                  <a:srgbClr val="B3F2B9"/>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27" name="AutoShape 22"/>
            <p:cNvSpPr>
              <a:spLocks noChangeArrowheads="1"/>
            </p:cNvSpPr>
            <p:nvPr/>
          </p:nvSpPr>
          <p:spPr bwMode="gray">
            <a:xfrm>
              <a:off x="2240" y="1509"/>
              <a:ext cx="1304" cy="446"/>
            </a:xfrm>
            <a:prstGeom prst="roundRect">
              <a:avLst>
                <a:gd name="adj" fmla="val 50000"/>
              </a:avLst>
            </a:prstGeom>
            <a:gradFill rotWithShape="1">
              <a:gsLst>
                <a:gs pos="0">
                  <a:srgbClr val="D0F7D4"/>
                </a:gs>
                <a:gs pos="100000">
                  <a:srgbClr val="73E77E"/>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28" name="Oval 23"/>
            <p:cNvSpPr>
              <a:spLocks noChangeArrowheads="1"/>
            </p:cNvSpPr>
            <p:nvPr/>
          </p:nvSpPr>
          <p:spPr bwMode="gray">
            <a:xfrm>
              <a:off x="2677" y="1335"/>
              <a:ext cx="405" cy="327"/>
            </a:xfrm>
            <a:prstGeom prst="ellipse">
              <a:avLst/>
            </a:prstGeom>
            <a:solidFill>
              <a:srgbClr val="333333"/>
            </a:solidFill>
            <a:ln>
              <a:noFill/>
            </a:ln>
            <a:extLst>
              <a:ext uri="{91240B29-F687-4F45-9708-019B960494DF}">
                <a14:hiddenLine xmlns:a14="http://schemas.microsoft.com/office/drawing/2010/main" w="38100">
                  <a:solidFill>
                    <a:srgbClr val="000000"/>
                  </a:solidFill>
                  <a:rou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29" name="Oval 24"/>
            <p:cNvSpPr>
              <a:spLocks noChangeArrowheads="1"/>
            </p:cNvSpPr>
            <p:nvPr/>
          </p:nvSpPr>
          <p:spPr bwMode="gray">
            <a:xfrm>
              <a:off x="2681" y="1299"/>
              <a:ext cx="392" cy="39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30" name="Oval 25"/>
            <p:cNvSpPr>
              <a:spLocks noChangeArrowheads="1"/>
            </p:cNvSpPr>
            <p:nvPr/>
          </p:nvSpPr>
          <p:spPr bwMode="gray">
            <a:xfrm>
              <a:off x="2686" y="1301"/>
              <a:ext cx="383" cy="383"/>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31" name="Oval 26"/>
            <p:cNvSpPr>
              <a:spLocks noChangeArrowheads="1"/>
            </p:cNvSpPr>
            <p:nvPr/>
          </p:nvSpPr>
          <p:spPr bwMode="gray">
            <a:xfrm>
              <a:off x="2690" y="1305"/>
              <a:ext cx="364" cy="357"/>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32" name="Oval 27"/>
            <p:cNvSpPr>
              <a:spLocks noChangeArrowheads="1"/>
            </p:cNvSpPr>
            <p:nvPr/>
          </p:nvSpPr>
          <p:spPr bwMode="gray">
            <a:xfrm>
              <a:off x="2712" y="1315"/>
              <a:ext cx="323" cy="290"/>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33" name="Text Box 28"/>
            <p:cNvSpPr txBox="1">
              <a:spLocks noChangeArrowheads="1"/>
            </p:cNvSpPr>
            <p:nvPr/>
          </p:nvSpPr>
          <p:spPr bwMode="gray">
            <a:xfrm>
              <a:off x="2726" y="1354"/>
              <a:ext cx="29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s-ES" sz="2400" dirty="0">
                  <a:solidFill>
                    <a:srgbClr val="000000"/>
                  </a:solidFill>
                </a:rPr>
                <a:t>2</a:t>
              </a:r>
              <a:endParaRPr lang="en-US" altLang="es-ES" dirty="0"/>
            </a:p>
          </p:txBody>
        </p:sp>
        <p:sp>
          <p:nvSpPr>
            <p:cNvPr id="34" name="Text Box 29"/>
            <p:cNvSpPr txBox="1">
              <a:spLocks noChangeArrowheads="1"/>
            </p:cNvSpPr>
            <p:nvPr/>
          </p:nvSpPr>
          <p:spPr bwMode="gray">
            <a:xfrm>
              <a:off x="2256" y="1717"/>
              <a:ext cx="1296" cy="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400" b="1" dirty="0"/>
                <a:t>Trabajar bajo la dirección de un tutor  y vinculado con otros especialistas y participantes del programa y de su proyecto</a:t>
              </a:r>
              <a:endParaRPr lang="en-US" altLang="es-ES" sz="2400" b="1" dirty="0"/>
            </a:p>
          </p:txBody>
        </p:sp>
        <p:sp>
          <p:nvSpPr>
            <p:cNvPr id="35" name="AutoShape 30"/>
            <p:cNvSpPr>
              <a:spLocks noChangeArrowheads="1"/>
            </p:cNvSpPr>
            <p:nvPr/>
          </p:nvSpPr>
          <p:spPr bwMode="gray">
            <a:xfrm>
              <a:off x="2210" y="3290"/>
              <a:ext cx="1363" cy="548"/>
            </a:xfrm>
            <a:prstGeom prst="roundRect">
              <a:avLst>
                <a:gd name="adj" fmla="val 40389"/>
              </a:avLst>
            </a:prstGeom>
            <a:gradFill rotWithShape="1">
              <a:gsLst>
                <a:gs pos="0">
                  <a:srgbClr val="58A4AE"/>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36" name="AutoShape 31"/>
            <p:cNvSpPr>
              <a:spLocks noChangeArrowheads="1"/>
            </p:cNvSpPr>
            <p:nvPr/>
          </p:nvSpPr>
          <p:spPr bwMode="gray">
            <a:xfrm>
              <a:off x="2238" y="3305"/>
              <a:ext cx="1304" cy="487"/>
            </a:xfrm>
            <a:prstGeom prst="roundRect">
              <a:avLst>
                <a:gd name="adj" fmla="val 50000"/>
              </a:avLst>
            </a:prstGeom>
            <a:gradFill rotWithShape="1">
              <a:gsLst>
                <a:gs pos="0">
                  <a:srgbClr val="72B2BB"/>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grpSp>
      <p:grpSp>
        <p:nvGrpSpPr>
          <p:cNvPr id="52" name="Group 32"/>
          <p:cNvGrpSpPr/>
          <p:nvPr/>
        </p:nvGrpSpPr>
        <p:grpSpPr bwMode="auto">
          <a:xfrm>
            <a:off x="6130134" y="1160931"/>
            <a:ext cx="2815374" cy="5796460"/>
            <a:chOff x="3692" y="1299"/>
            <a:chExt cx="1367" cy="2539"/>
          </a:xfrm>
        </p:grpSpPr>
        <p:sp>
          <p:nvSpPr>
            <p:cNvPr id="53" name="AutoShape 33"/>
            <p:cNvSpPr>
              <a:spLocks noChangeArrowheads="1"/>
            </p:cNvSpPr>
            <p:nvPr/>
          </p:nvSpPr>
          <p:spPr bwMode="gray">
            <a:xfrm>
              <a:off x="3696" y="1490"/>
              <a:ext cx="1363" cy="1800"/>
            </a:xfrm>
            <a:prstGeom prst="roundRect">
              <a:avLst>
                <a:gd name="adj" fmla="val 17509"/>
              </a:avLst>
            </a:prstGeom>
            <a:gradFill rotWithShape="1">
              <a:gsLst>
                <a:gs pos="0">
                  <a:srgbClr val="B59F43"/>
                </a:gs>
                <a:gs pos="100000">
                  <a:srgbClr val="8F8849"/>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54" name="AutoShape 34"/>
            <p:cNvSpPr>
              <a:spLocks noChangeArrowheads="1"/>
            </p:cNvSpPr>
            <p:nvPr/>
          </p:nvSpPr>
          <p:spPr bwMode="gray">
            <a:xfrm>
              <a:off x="3717" y="1495"/>
              <a:ext cx="1322" cy="1766"/>
            </a:xfrm>
            <a:prstGeom prst="roundRect">
              <a:avLst>
                <a:gd name="adj" fmla="val 16667"/>
              </a:avLst>
            </a:prstGeom>
            <a:solidFill>
              <a:srgbClr val="E9E065"/>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55" name="AutoShape 35"/>
            <p:cNvSpPr>
              <a:spLocks noChangeArrowheads="1"/>
            </p:cNvSpPr>
            <p:nvPr/>
          </p:nvSpPr>
          <p:spPr bwMode="gray">
            <a:xfrm>
              <a:off x="3728" y="2795"/>
              <a:ext cx="1304" cy="447"/>
            </a:xfrm>
            <a:prstGeom prst="roundRect">
              <a:avLst>
                <a:gd name="adj" fmla="val 50000"/>
              </a:avLst>
            </a:prstGeom>
            <a:gradFill rotWithShape="1">
              <a:gsLst>
                <a:gs pos="0">
                  <a:srgbClr val="E9E065"/>
                </a:gs>
                <a:gs pos="100000">
                  <a:srgbClr val="F2EDA6"/>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56" name="AutoShape 36"/>
            <p:cNvSpPr>
              <a:spLocks noChangeArrowheads="1"/>
            </p:cNvSpPr>
            <p:nvPr/>
          </p:nvSpPr>
          <p:spPr bwMode="gray">
            <a:xfrm>
              <a:off x="3728" y="1509"/>
              <a:ext cx="1304" cy="446"/>
            </a:xfrm>
            <a:prstGeom prst="roundRect">
              <a:avLst>
                <a:gd name="adj" fmla="val 50000"/>
              </a:avLst>
            </a:prstGeom>
            <a:gradFill rotWithShape="1">
              <a:gsLst>
                <a:gs pos="0">
                  <a:srgbClr val="F8F5CC"/>
                </a:gs>
                <a:gs pos="100000">
                  <a:srgbClr val="E9E065"/>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grpSp>
          <p:nvGrpSpPr>
            <p:cNvPr id="57" name="Group 37"/>
            <p:cNvGrpSpPr/>
            <p:nvPr/>
          </p:nvGrpSpPr>
          <p:grpSpPr bwMode="auto">
            <a:xfrm>
              <a:off x="4165" y="1299"/>
              <a:ext cx="405" cy="392"/>
              <a:chOff x="1289" y="587"/>
              <a:chExt cx="668" cy="647"/>
            </a:xfrm>
          </p:grpSpPr>
          <p:sp>
            <p:nvSpPr>
              <p:cNvPr id="62" name="Oval 38"/>
              <p:cNvSpPr>
                <a:spLocks noChangeArrowheads="1"/>
              </p:cNvSpPr>
              <p:nvPr/>
            </p:nvSpPr>
            <p:spPr bwMode="gray">
              <a:xfrm>
                <a:off x="1289" y="646"/>
                <a:ext cx="668" cy="540"/>
              </a:xfrm>
              <a:prstGeom prst="ellipse">
                <a:avLst/>
              </a:prstGeom>
              <a:solidFill>
                <a:srgbClr val="333333"/>
              </a:solidFill>
              <a:ln>
                <a:noFill/>
              </a:ln>
              <a:extLst>
                <a:ext uri="{91240B29-F687-4F45-9708-019B960494DF}">
                  <a14:hiddenLine xmlns:a14="http://schemas.microsoft.com/office/drawing/2010/main" w="38100">
                    <a:solidFill>
                      <a:srgbClr val="000000"/>
                    </a:solidFill>
                    <a:rou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63" name="Oval 39"/>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64" name="Oval 40"/>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65" name="Oval 41"/>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66" name="Oval 42"/>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grpSp>
        <p:sp>
          <p:nvSpPr>
            <p:cNvPr id="58" name="Text Box 43"/>
            <p:cNvSpPr txBox="1">
              <a:spLocks noChangeArrowheads="1"/>
            </p:cNvSpPr>
            <p:nvPr/>
          </p:nvSpPr>
          <p:spPr bwMode="gray">
            <a:xfrm>
              <a:off x="4214" y="1354"/>
              <a:ext cx="29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s-ES" sz="2400">
                  <a:solidFill>
                    <a:srgbClr val="000000"/>
                  </a:solidFill>
                </a:rPr>
                <a:t>3</a:t>
              </a:r>
              <a:endParaRPr lang="en-US" altLang="es-ES"/>
            </a:p>
          </p:txBody>
        </p:sp>
        <p:sp>
          <p:nvSpPr>
            <p:cNvPr id="59" name="Text Box 44"/>
            <p:cNvSpPr txBox="1">
              <a:spLocks noChangeArrowheads="1"/>
            </p:cNvSpPr>
            <p:nvPr/>
          </p:nvSpPr>
          <p:spPr bwMode="gray">
            <a:xfrm>
              <a:off x="3736" y="1665"/>
              <a:ext cx="1296" cy="1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S" altLang="es-ES" sz="2400" b="1" dirty="0"/>
                <a:t>Tener un plan de formación individual acorde con las necesidades propias y actualizarlo periódicamente</a:t>
              </a:r>
              <a:endParaRPr lang="en-US" altLang="es-ES" sz="2400" b="1" dirty="0"/>
            </a:p>
          </p:txBody>
        </p:sp>
        <p:sp>
          <p:nvSpPr>
            <p:cNvPr id="60" name="AutoShape 45"/>
            <p:cNvSpPr>
              <a:spLocks noChangeArrowheads="1"/>
            </p:cNvSpPr>
            <p:nvPr/>
          </p:nvSpPr>
          <p:spPr bwMode="gray">
            <a:xfrm>
              <a:off x="3692" y="3290"/>
              <a:ext cx="1363" cy="548"/>
            </a:xfrm>
            <a:prstGeom prst="roundRect">
              <a:avLst>
                <a:gd name="adj" fmla="val 40389"/>
              </a:avLst>
            </a:prstGeom>
            <a:gradFill rotWithShape="1">
              <a:gsLst>
                <a:gs pos="0">
                  <a:srgbClr val="99BACC"/>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61" name="AutoShape 46"/>
            <p:cNvSpPr>
              <a:spLocks noChangeArrowheads="1"/>
            </p:cNvSpPr>
            <p:nvPr/>
          </p:nvSpPr>
          <p:spPr bwMode="gray">
            <a:xfrm>
              <a:off x="3720" y="3277"/>
              <a:ext cx="1304" cy="487"/>
            </a:xfrm>
            <a:prstGeom prst="roundRect">
              <a:avLst>
                <a:gd name="adj" fmla="val 50000"/>
              </a:avLst>
            </a:prstGeom>
            <a:gradFill rotWithShape="1">
              <a:gsLst>
                <a:gs pos="0">
                  <a:srgbClr val="C8DAD4"/>
                </a:gs>
                <a:gs pos="100000">
                  <a:srgbClr val="FFFFFF"/>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ctrTitle" idx="4294967295"/>
          </p:nvPr>
        </p:nvSpPr>
        <p:spPr>
          <a:xfrm>
            <a:off x="447674" y="1268760"/>
            <a:ext cx="8121253" cy="144016"/>
          </a:xfrm>
        </p:spPr>
        <p:txBody>
          <a:bodyPr anchor="b">
            <a:noAutofit/>
          </a:bodyPr>
          <a:lstStyle/>
          <a:p>
            <a:br>
              <a:rPr lang="en-US" altLang="es-ES" b="1" dirty="0">
                <a:latin typeface="Calibri" panose="020F0502020204030204" pitchFamily="34" charset="0"/>
                <a:cs typeface="Calibri" panose="020F0502020204030204" pitchFamily="34" charset="0"/>
              </a:rPr>
            </a:br>
            <a:br>
              <a:rPr lang="en-US" altLang="es-ES" b="1" dirty="0">
                <a:latin typeface="Calibri" panose="020F0502020204030204" pitchFamily="34" charset="0"/>
                <a:cs typeface="Calibri" panose="020F0502020204030204" pitchFamily="34" charset="0"/>
              </a:rPr>
            </a:br>
            <a:br>
              <a:rPr lang="en-US" altLang="es-ES" b="1" dirty="0">
                <a:latin typeface="Calibri" panose="020F0502020204030204" pitchFamily="34" charset="0"/>
                <a:cs typeface="Calibri" panose="020F0502020204030204" pitchFamily="34" charset="0"/>
              </a:rPr>
            </a:br>
            <a:br>
              <a:rPr lang="en-US" altLang="es-ES" b="1" dirty="0">
                <a:latin typeface="Calibri" panose="020F0502020204030204" pitchFamily="34" charset="0"/>
                <a:cs typeface="Calibri" panose="020F0502020204030204" pitchFamily="34" charset="0"/>
              </a:rPr>
            </a:br>
            <a:br>
              <a:rPr lang="en-US" altLang="es-ES" b="1" dirty="0">
                <a:latin typeface="Calibri" panose="020F0502020204030204" pitchFamily="34" charset="0"/>
                <a:cs typeface="Calibri" panose="020F0502020204030204" pitchFamily="34" charset="0"/>
              </a:rPr>
            </a:br>
            <a:br>
              <a:rPr lang="en-US" altLang="es-ES" b="1" dirty="0">
                <a:latin typeface="Calibri" panose="020F0502020204030204" pitchFamily="34" charset="0"/>
                <a:cs typeface="Calibri" panose="020F0502020204030204" pitchFamily="34" charset="0"/>
              </a:rPr>
            </a:br>
            <a:br>
              <a:rPr lang="en-US" altLang="es-ES" b="1" dirty="0">
                <a:latin typeface="Calibri" panose="020F0502020204030204" pitchFamily="34" charset="0"/>
                <a:cs typeface="Calibri" panose="020F0502020204030204" pitchFamily="34" charset="0"/>
              </a:rPr>
            </a:br>
            <a:br>
              <a:rPr lang="en-US" altLang="es-ES" b="1" dirty="0">
                <a:latin typeface="Calibri" panose="020F0502020204030204" pitchFamily="34" charset="0"/>
                <a:cs typeface="Calibri" panose="020F0502020204030204" pitchFamily="34" charset="0"/>
              </a:rPr>
            </a:br>
            <a:br>
              <a:rPr lang="en-US" altLang="es-ES" b="1" dirty="0">
                <a:latin typeface="Calibri" panose="020F0502020204030204" pitchFamily="34" charset="0"/>
                <a:cs typeface="Calibri" panose="020F0502020204030204" pitchFamily="34" charset="0"/>
              </a:rPr>
            </a:br>
            <a:br>
              <a:rPr lang="en-US" altLang="es-ES" b="1" dirty="0">
                <a:latin typeface="Calibri" panose="020F0502020204030204" pitchFamily="34" charset="0"/>
                <a:cs typeface="Calibri" panose="020F0502020204030204" pitchFamily="34" charset="0"/>
              </a:rPr>
            </a:br>
            <a:br>
              <a:rPr lang="en-US" altLang="es-ES" b="1" dirty="0">
                <a:latin typeface="Calibri" panose="020F0502020204030204" pitchFamily="34" charset="0"/>
                <a:cs typeface="Calibri" panose="020F0502020204030204" pitchFamily="34" charset="0"/>
              </a:rPr>
            </a:br>
            <a:br>
              <a:rPr lang="en-US" altLang="es-ES" b="1" dirty="0">
                <a:latin typeface="Calibri" panose="020F0502020204030204" pitchFamily="34" charset="0"/>
                <a:cs typeface="Calibri" panose="020F0502020204030204" pitchFamily="34" charset="0"/>
              </a:rPr>
            </a:br>
            <a:br>
              <a:rPr lang="en-US" altLang="es-ES" b="1" dirty="0">
                <a:latin typeface="Calibri" panose="020F0502020204030204" pitchFamily="34" charset="0"/>
                <a:cs typeface="Calibri" panose="020F0502020204030204" pitchFamily="34" charset="0"/>
              </a:rPr>
            </a:br>
            <a:r>
              <a:rPr lang="en-US" altLang="es-ES" b="1" dirty="0">
                <a:latin typeface="Calibri" panose="020F0502020204030204" pitchFamily="34" charset="0"/>
                <a:cs typeface="Calibri" panose="020F0502020204030204" pitchFamily="34" charset="0"/>
              </a:rPr>
              <a:t>El programa de doctorado </a:t>
            </a:r>
            <a:r>
              <a:rPr lang="en-US" altLang="es-ES" b="1" dirty="0">
                <a:solidFill>
                  <a:srgbClr val="FF0000"/>
                </a:solidFill>
                <a:latin typeface="Calibri" panose="020F0502020204030204" pitchFamily="34" charset="0"/>
                <a:cs typeface="Calibri" panose="020F0502020204030204" pitchFamily="34" charset="0"/>
              </a:rPr>
              <a:t>exige</a:t>
            </a:r>
            <a:r>
              <a:rPr lang="en-US" altLang="es-ES" b="1" dirty="0">
                <a:latin typeface="Calibri" panose="020F0502020204030204" pitchFamily="34" charset="0"/>
                <a:cs typeface="Calibri" panose="020F0502020204030204" pitchFamily="34" charset="0"/>
              </a:rPr>
              <a:t>:</a:t>
            </a:r>
            <a:br>
              <a:rPr lang="en-US" altLang="es-ES" b="1" dirty="0">
                <a:latin typeface="Calibri" panose="020F0502020204030204" pitchFamily="34" charset="0"/>
                <a:cs typeface="Calibri" panose="020F0502020204030204" pitchFamily="34" charset="0"/>
              </a:rPr>
            </a:br>
            <a:endParaRPr lang="en-US" altLang="es-ES" b="1" dirty="0">
              <a:latin typeface="Calibri" panose="020F0502020204030204" pitchFamily="34" charset="0"/>
              <a:cs typeface="Calibri" panose="020F0502020204030204" pitchFamily="34" charset="0"/>
            </a:endParaRPr>
          </a:p>
        </p:txBody>
      </p:sp>
      <p:sp>
        <p:nvSpPr>
          <p:cNvPr id="20483" name="13 Marcador de número de diapositiva"/>
          <p:cNvSpPr txBox="1">
            <a:spLocks noGrp="1"/>
          </p:cNvSpPr>
          <p:nvPr/>
        </p:nvSpPr>
        <p:spPr bwMode="auto">
          <a:xfrm>
            <a:off x="6457950" y="6356351"/>
            <a:ext cx="2057400" cy="365125"/>
          </a:xfrm>
          <a:prstGeom prst="rect">
            <a:avLst/>
          </a:prstGeom>
          <a:noFill/>
          <a:ln w="9525">
            <a:noFill/>
            <a:miter lim="800000"/>
          </a:ln>
        </p:spPr>
        <p:txBody>
          <a:bodyPr anchor="ctr"/>
          <a:lstStyle/>
          <a:p>
            <a:pPr algn="r" eaLnBrk="1" hangingPunct="1"/>
            <a:fld id="{B24DEAED-0F33-46D1-9B03-FADC67F7AAB9}" type="slidenum">
              <a:rPr lang="en-US" altLang="es-ES" sz="1200">
                <a:solidFill>
                  <a:srgbClr val="898989"/>
                </a:solidFill>
                <a:latin typeface="Verdana" panose="020B0604030504040204" pitchFamily="34" charset="0"/>
              </a:rPr>
            </a:fld>
            <a:endParaRPr lang="en-US" altLang="es-ES" sz="1200">
              <a:solidFill>
                <a:srgbClr val="898989"/>
              </a:solidFill>
              <a:latin typeface="Verdana" panose="020B0604030504040204" pitchFamily="34" charset="0"/>
            </a:endParaRPr>
          </a:p>
        </p:txBody>
      </p:sp>
      <p:grpSp>
        <p:nvGrpSpPr>
          <p:cNvPr id="7" name="Group 3"/>
          <p:cNvGrpSpPr/>
          <p:nvPr/>
        </p:nvGrpSpPr>
        <p:grpSpPr bwMode="auto">
          <a:xfrm>
            <a:off x="528129" y="620688"/>
            <a:ext cx="2588095" cy="5184576"/>
            <a:chOff x="720" y="1299"/>
            <a:chExt cx="1367" cy="2539"/>
          </a:xfrm>
        </p:grpSpPr>
        <p:sp>
          <p:nvSpPr>
            <p:cNvPr id="8" name="AutoShape 4"/>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9" name="AutoShape 5"/>
            <p:cNvSpPr>
              <a:spLocks noChangeArrowheads="1"/>
            </p:cNvSpPr>
            <p:nvPr/>
          </p:nvSpPr>
          <p:spPr bwMode="gray">
            <a:xfrm>
              <a:off x="762" y="1537"/>
              <a:ext cx="1322" cy="1766"/>
            </a:xfrm>
            <a:prstGeom prst="roundRect">
              <a:avLst>
                <a:gd name="adj" fmla="val 16667"/>
              </a:avLst>
            </a:prstGeom>
            <a:solidFill>
              <a:srgbClr val="3CA1E6"/>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10" name="AutoShape 6"/>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9BCFF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11" name="AutoShape 7"/>
            <p:cNvSpPr>
              <a:spLocks noChangeArrowheads="1"/>
            </p:cNvSpPr>
            <p:nvPr/>
          </p:nvSpPr>
          <p:spPr bwMode="gray">
            <a:xfrm>
              <a:off x="752" y="1509"/>
              <a:ext cx="1304" cy="446"/>
            </a:xfrm>
            <a:prstGeom prst="roundRect">
              <a:avLst>
                <a:gd name="adj" fmla="val 50000"/>
              </a:avLst>
            </a:prstGeom>
            <a:gradFill rotWithShape="1">
              <a:gsLst>
                <a:gs pos="0">
                  <a:srgbClr val="BEE0F7"/>
                </a:gs>
                <a:gs pos="100000">
                  <a:srgbClr val="3CA1E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12" name="AutoShape 8"/>
            <p:cNvSpPr>
              <a:spLocks noChangeArrowheads="1"/>
            </p:cNvSpPr>
            <p:nvPr/>
          </p:nvSpPr>
          <p:spPr bwMode="gray">
            <a:xfrm>
              <a:off x="724" y="3290"/>
              <a:ext cx="1363" cy="548"/>
            </a:xfrm>
            <a:prstGeom prst="roundRect">
              <a:avLst>
                <a:gd name="adj" fmla="val 40389"/>
              </a:avLst>
            </a:prstGeom>
            <a:gradFill rotWithShape="1">
              <a:gsLst>
                <a:gs pos="0">
                  <a:srgbClr val="729EB4"/>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13" name="AutoShape 9"/>
            <p:cNvSpPr>
              <a:spLocks noChangeArrowheads="1"/>
            </p:cNvSpPr>
            <p:nvPr/>
          </p:nvSpPr>
          <p:spPr bwMode="gray">
            <a:xfrm>
              <a:off x="752" y="3305"/>
              <a:ext cx="1304" cy="487"/>
            </a:xfrm>
            <a:prstGeom prst="roundRect">
              <a:avLst>
                <a:gd name="adj" fmla="val 50000"/>
              </a:avLst>
            </a:prstGeom>
            <a:gradFill rotWithShape="1">
              <a:gsLst>
                <a:gs pos="0">
                  <a:srgbClr val="7DAFD4"/>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grpSp>
          <p:nvGrpSpPr>
            <p:cNvPr id="14" name="Group 10"/>
            <p:cNvGrpSpPr/>
            <p:nvPr/>
          </p:nvGrpSpPr>
          <p:grpSpPr bwMode="auto">
            <a:xfrm>
              <a:off x="1189" y="1299"/>
              <a:ext cx="405" cy="392"/>
              <a:chOff x="1289" y="587"/>
              <a:chExt cx="668" cy="647"/>
            </a:xfrm>
          </p:grpSpPr>
          <p:sp>
            <p:nvSpPr>
              <p:cNvPr id="17" name="Oval 11"/>
              <p:cNvSpPr>
                <a:spLocks noChangeArrowheads="1"/>
              </p:cNvSpPr>
              <p:nvPr/>
            </p:nvSpPr>
            <p:spPr bwMode="gray">
              <a:xfrm>
                <a:off x="1289" y="646"/>
                <a:ext cx="668" cy="540"/>
              </a:xfrm>
              <a:prstGeom prst="ellipse">
                <a:avLst/>
              </a:prstGeom>
              <a:solidFill>
                <a:srgbClr val="333333"/>
              </a:solidFill>
              <a:ln>
                <a:noFill/>
              </a:ln>
              <a:extLst>
                <a:ext uri="{91240B29-F687-4F45-9708-019B960494DF}">
                  <a14:hiddenLine xmlns:a14="http://schemas.microsoft.com/office/drawing/2010/main" w="38100">
                    <a:solidFill>
                      <a:srgbClr val="000000"/>
                    </a:solidFill>
                    <a:rou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18" name="Oval 12"/>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19"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20" name="Oval 14"/>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21" name="Oval 15"/>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grpSp>
        <p:sp>
          <p:nvSpPr>
            <p:cNvPr id="15" name="Text Box 16"/>
            <p:cNvSpPr txBox="1">
              <a:spLocks noChangeArrowheads="1"/>
            </p:cNvSpPr>
            <p:nvPr/>
          </p:nvSpPr>
          <p:spPr bwMode="gray">
            <a:xfrm>
              <a:off x="1305" y="1354"/>
              <a:ext cx="16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s-ES" dirty="0"/>
                <a:t>4</a:t>
              </a:r>
              <a:endParaRPr lang="en-US" altLang="es-ES" dirty="0"/>
            </a:p>
          </p:txBody>
        </p:sp>
        <p:sp>
          <p:nvSpPr>
            <p:cNvPr id="16" name="Text Box 17"/>
            <p:cNvSpPr txBox="1">
              <a:spLocks noChangeArrowheads="1"/>
            </p:cNvSpPr>
            <p:nvPr/>
          </p:nvSpPr>
          <p:spPr bwMode="gray">
            <a:xfrm>
              <a:off x="768" y="1776"/>
              <a:ext cx="129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grpSp>
      <p:sp>
        <p:nvSpPr>
          <p:cNvPr id="22" name="48 CuadroTexto"/>
          <p:cNvSpPr txBox="1">
            <a:spLocks noChangeArrowheads="1"/>
          </p:cNvSpPr>
          <p:nvPr/>
        </p:nvSpPr>
        <p:spPr bwMode="auto">
          <a:xfrm>
            <a:off x="588714" y="1196752"/>
            <a:ext cx="2468819"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400" b="1" dirty="0"/>
              <a:t>Cumplir las actividades y evaluaciones *establecidas para la </a:t>
            </a:r>
            <a:r>
              <a:rPr lang="es-ES" altLang="es-ES" sz="2400" b="1" dirty="0">
                <a:solidFill>
                  <a:srgbClr val="FF0000"/>
                </a:solidFill>
              </a:rPr>
              <a:t>obtención de los créditos </a:t>
            </a:r>
            <a:r>
              <a:rPr lang="es-ES" altLang="es-ES" sz="2400" b="1" dirty="0"/>
              <a:t>del Programa </a:t>
            </a:r>
            <a:endParaRPr lang="es-ES" altLang="es-ES" sz="2400" b="1" dirty="0"/>
          </a:p>
          <a:p>
            <a:pPr eaLnBrk="1" hangingPunct="1"/>
            <a:r>
              <a:rPr lang="es-ES" altLang="es-ES" sz="2400" b="1" dirty="0"/>
              <a:t>(min. 100)</a:t>
            </a:r>
            <a:endParaRPr lang="es-ES" altLang="es-ES" sz="2400" b="1" dirty="0"/>
          </a:p>
        </p:txBody>
      </p:sp>
      <p:grpSp>
        <p:nvGrpSpPr>
          <p:cNvPr id="23" name="Group 18"/>
          <p:cNvGrpSpPr/>
          <p:nvPr/>
        </p:nvGrpSpPr>
        <p:grpSpPr bwMode="auto">
          <a:xfrm>
            <a:off x="3248466" y="635816"/>
            <a:ext cx="2691686" cy="5075791"/>
            <a:chOff x="2208" y="1299"/>
            <a:chExt cx="1365" cy="2539"/>
          </a:xfrm>
        </p:grpSpPr>
        <p:sp>
          <p:nvSpPr>
            <p:cNvPr id="24" name="AutoShape 19"/>
            <p:cNvSpPr>
              <a:spLocks noChangeArrowheads="1"/>
            </p:cNvSpPr>
            <p:nvPr/>
          </p:nvSpPr>
          <p:spPr bwMode="gray">
            <a:xfrm>
              <a:off x="2208" y="1490"/>
              <a:ext cx="1363" cy="1800"/>
            </a:xfrm>
            <a:prstGeom prst="roundRect">
              <a:avLst>
                <a:gd name="adj" fmla="val 17509"/>
              </a:avLst>
            </a:prstGeom>
            <a:gradFill rotWithShape="1">
              <a:gsLst>
                <a:gs pos="0">
                  <a:srgbClr val="34B034"/>
                </a:gs>
                <a:gs pos="100000">
                  <a:srgbClr val="3F8B4A"/>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25" name="AutoShape 20"/>
            <p:cNvSpPr>
              <a:spLocks noChangeArrowheads="1"/>
            </p:cNvSpPr>
            <p:nvPr/>
          </p:nvSpPr>
          <p:spPr bwMode="gray">
            <a:xfrm>
              <a:off x="2238" y="1599"/>
              <a:ext cx="1322" cy="1766"/>
            </a:xfrm>
            <a:prstGeom prst="roundRect">
              <a:avLst>
                <a:gd name="adj" fmla="val 16667"/>
              </a:avLst>
            </a:prstGeom>
            <a:solidFill>
              <a:srgbClr val="73E77E"/>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26" name="AutoShape 21"/>
            <p:cNvSpPr>
              <a:spLocks noChangeArrowheads="1"/>
            </p:cNvSpPr>
            <p:nvPr/>
          </p:nvSpPr>
          <p:spPr bwMode="gray">
            <a:xfrm>
              <a:off x="2240" y="2795"/>
              <a:ext cx="1304" cy="447"/>
            </a:xfrm>
            <a:prstGeom prst="roundRect">
              <a:avLst>
                <a:gd name="adj" fmla="val 50000"/>
              </a:avLst>
            </a:prstGeom>
            <a:gradFill rotWithShape="1">
              <a:gsLst>
                <a:gs pos="0">
                  <a:srgbClr val="73E77E"/>
                </a:gs>
                <a:gs pos="100000">
                  <a:srgbClr val="B3F2B9"/>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27" name="AutoShape 22"/>
            <p:cNvSpPr>
              <a:spLocks noChangeArrowheads="1"/>
            </p:cNvSpPr>
            <p:nvPr/>
          </p:nvSpPr>
          <p:spPr bwMode="gray">
            <a:xfrm>
              <a:off x="2240" y="1509"/>
              <a:ext cx="1304" cy="446"/>
            </a:xfrm>
            <a:prstGeom prst="roundRect">
              <a:avLst>
                <a:gd name="adj" fmla="val 50000"/>
              </a:avLst>
            </a:prstGeom>
            <a:gradFill rotWithShape="1">
              <a:gsLst>
                <a:gs pos="0">
                  <a:srgbClr val="D0F7D4"/>
                </a:gs>
                <a:gs pos="100000">
                  <a:srgbClr val="73E77E"/>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28" name="Oval 23"/>
            <p:cNvSpPr>
              <a:spLocks noChangeArrowheads="1"/>
            </p:cNvSpPr>
            <p:nvPr/>
          </p:nvSpPr>
          <p:spPr bwMode="gray">
            <a:xfrm>
              <a:off x="2677" y="1335"/>
              <a:ext cx="405" cy="327"/>
            </a:xfrm>
            <a:prstGeom prst="ellipse">
              <a:avLst/>
            </a:prstGeom>
            <a:solidFill>
              <a:srgbClr val="333333"/>
            </a:solidFill>
            <a:ln>
              <a:noFill/>
            </a:ln>
            <a:extLst>
              <a:ext uri="{91240B29-F687-4F45-9708-019B960494DF}">
                <a14:hiddenLine xmlns:a14="http://schemas.microsoft.com/office/drawing/2010/main" w="38100">
                  <a:solidFill>
                    <a:srgbClr val="000000"/>
                  </a:solidFill>
                  <a:rou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29" name="Oval 24"/>
            <p:cNvSpPr>
              <a:spLocks noChangeArrowheads="1"/>
            </p:cNvSpPr>
            <p:nvPr/>
          </p:nvSpPr>
          <p:spPr bwMode="gray">
            <a:xfrm>
              <a:off x="2681" y="1299"/>
              <a:ext cx="392" cy="39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30" name="Oval 25"/>
            <p:cNvSpPr>
              <a:spLocks noChangeArrowheads="1"/>
            </p:cNvSpPr>
            <p:nvPr/>
          </p:nvSpPr>
          <p:spPr bwMode="gray">
            <a:xfrm>
              <a:off x="2686" y="1301"/>
              <a:ext cx="383" cy="383"/>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31" name="Oval 26"/>
            <p:cNvSpPr>
              <a:spLocks noChangeArrowheads="1"/>
            </p:cNvSpPr>
            <p:nvPr/>
          </p:nvSpPr>
          <p:spPr bwMode="gray">
            <a:xfrm>
              <a:off x="2690" y="1305"/>
              <a:ext cx="364" cy="357"/>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32" name="Oval 27"/>
            <p:cNvSpPr>
              <a:spLocks noChangeArrowheads="1"/>
            </p:cNvSpPr>
            <p:nvPr/>
          </p:nvSpPr>
          <p:spPr bwMode="gray">
            <a:xfrm>
              <a:off x="2712" y="1315"/>
              <a:ext cx="323" cy="290"/>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33" name="Text Box 28"/>
            <p:cNvSpPr txBox="1">
              <a:spLocks noChangeArrowheads="1"/>
            </p:cNvSpPr>
            <p:nvPr/>
          </p:nvSpPr>
          <p:spPr bwMode="gray">
            <a:xfrm>
              <a:off x="2785" y="1354"/>
              <a:ext cx="18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s-ES" sz="2400" dirty="0">
                  <a:solidFill>
                    <a:srgbClr val="000000"/>
                  </a:solidFill>
                </a:rPr>
                <a:t>5</a:t>
              </a:r>
              <a:endParaRPr lang="en-US" altLang="es-ES" dirty="0"/>
            </a:p>
          </p:txBody>
        </p:sp>
        <p:sp>
          <p:nvSpPr>
            <p:cNvPr id="34" name="Text Box 29"/>
            <p:cNvSpPr txBox="1">
              <a:spLocks noChangeArrowheads="1"/>
            </p:cNvSpPr>
            <p:nvPr/>
          </p:nvSpPr>
          <p:spPr bwMode="gray">
            <a:xfrm>
              <a:off x="2256" y="1717"/>
              <a:ext cx="1296" cy="1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ES" sz="2400" b="1" dirty="0"/>
                <a:t>Realizar al menos 5 talleres con el diseño, avances de la investigación , tesis completa y tesis final</a:t>
              </a:r>
              <a:endParaRPr lang="en-US" altLang="es-ES" sz="2400" b="1" dirty="0"/>
            </a:p>
          </p:txBody>
        </p:sp>
        <p:sp>
          <p:nvSpPr>
            <p:cNvPr id="35" name="AutoShape 30"/>
            <p:cNvSpPr>
              <a:spLocks noChangeArrowheads="1"/>
            </p:cNvSpPr>
            <p:nvPr/>
          </p:nvSpPr>
          <p:spPr bwMode="gray">
            <a:xfrm>
              <a:off x="2210" y="3290"/>
              <a:ext cx="1363" cy="548"/>
            </a:xfrm>
            <a:prstGeom prst="roundRect">
              <a:avLst>
                <a:gd name="adj" fmla="val 40389"/>
              </a:avLst>
            </a:prstGeom>
            <a:gradFill rotWithShape="1">
              <a:gsLst>
                <a:gs pos="0">
                  <a:srgbClr val="58A4AE"/>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36" name="AutoShape 31"/>
            <p:cNvSpPr>
              <a:spLocks noChangeArrowheads="1"/>
            </p:cNvSpPr>
            <p:nvPr/>
          </p:nvSpPr>
          <p:spPr bwMode="gray">
            <a:xfrm>
              <a:off x="2238" y="3305"/>
              <a:ext cx="1304" cy="487"/>
            </a:xfrm>
            <a:prstGeom prst="roundRect">
              <a:avLst>
                <a:gd name="adj" fmla="val 50000"/>
              </a:avLst>
            </a:prstGeom>
            <a:gradFill rotWithShape="1">
              <a:gsLst>
                <a:gs pos="0">
                  <a:srgbClr val="72B2BB"/>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grpSp>
      <p:grpSp>
        <p:nvGrpSpPr>
          <p:cNvPr id="52" name="Group 32"/>
          <p:cNvGrpSpPr/>
          <p:nvPr/>
        </p:nvGrpSpPr>
        <p:grpSpPr bwMode="auto">
          <a:xfrm>
            <a:off x="6023039" y="668393"/>
            <a:ext cx="2815374" cy="5043214"/>
            <a:chOff x="3692" y="1299"/>
            <a:chExt cx="1367" cy="2539"/>
          </a:xfrm>
        </p:grpSpPr>
        <p:sp>
          <p:nvSpPr>
            <p:cNvPr id="53" name="AutoShape 33"/>
            <p:cNvSpPr>
              <a:spLocks noChangeArrowheads="1"/>
            </p:cNvSpPr>
            <p:nvPr/>
          </p:nvSpPr>
          <p:spPr bwMode="gray">
            <a:xfrm>
              <a:off x="3696" y="1490"/>
              <a:ext cx="1363" cy="1800"/>
            </a:xfrm>
            <a:prstGeom prst="roundRect">
              <a:avLst>
                <a:gd name="adj" fmla="val 17509"/>
              </a:avLst>
            </a:prstGeom>
            <a:gradFill rotWithShape="1">
              <a:gsLst>
                <a:gs pos="0">
                  <a:srgbClr val="B59F43"/>
                </a:gs>
                <a:gs pos="100000">
                  <a:srgbClr val="8F8849"/>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54" name="AutoShape 34"/>
            <p:cNvSpPr>
              <a:spLocks noChangeArrowheads="1"/>
            </p:cNvSpPr>
            <p:nvPr/>
          </p:nvSpPr>
          <p:spPr bwMode="gray">
            <a:xfrm>
              <a:off x="3717" y="1495"/>
              <a:ext cx="1322" cy="1766"/>
            </a:xfrm>
            <a:prstGeom prst="roundRect">
              <a:avLst>
                <a:gd name="adj" fmla="val 16667"/>
              </a:avLst>
            </a:prstGeom>
            <a:solidFill>
              <a:srgbClr val="E9E065"/>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55" name="AutoShape 35"/>
            <p:cNvSpPr>
              <a:spLocks noChangeArrowheads="1"/>
            </p:cNvSpPr>
            <p:nvPr/>
          </p:nvSpPr>
          <p:spPr bwMode="gray">
            <a:xfrm>
              <a:off x="3728" y="2795"/>
              <a:ext cx="1304" cy="447"/>
            </a:xfrm>
            <a:prstGeom prst="roundRect">
              <a:avLst>
                <a:gd name="adj" fmla="val 50000"/>
              </a:avLst>
            </a:prstGeom>
            <a:gradFill rotWithShape="1">
              <a:gsLst>
                <a:gs pos="0">
                  <a:srgbClr val="E9E065"/>
                </a:gs>
                <a:gs pos="100000">
                  <a:srgbClr val="F2EDA6"/>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56" name="AutoShape 36"/>
            <p:cNvSpPr>
              <a:spLocks noChangeArrowheads="1"/>
            </p:cNvSpPr>
            <p:nvPr/>
          </p:nvSpPr>
          <p:spPr bwMode="gray">
            <a:xfrm>
              <a:off x="3728" y="1509"/>
              <a:ext cx="1304" cy="446"/>
            </a:xfrm>
            <a:prstGeom prst="roundRect">
              <a:avLst>
                <a:gd name="adj" fmla="val 50000"/>
              </a:avLst>
            </a:prstGeom>
            <a:gradFill rotWithShape="1">
              <a:gsLst>
                <a:gs pos="0">
                  <a:srgbClr val="F8F5CC"/>
                </a:gs>
                <a:gs pos="100000">
                  <a:srgbClr val="E9E065"/>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grpSp>
          <p:nvGrpSpPr>
            <p:cNvPr id="57" name="Group 37"/>
            <p:cNvGrpSpPr/>
            <p:nvPr/>
          </p:nvGrpSpPr>
          <p:grpSpPr bwMode="auto">
            <a:xfrm>
              <a:off x="4165" y="1299"/>
              <a:ext cx="405" cy="392"/>
              <a:chOff x="1289" y="587"/>
              <a:chExt cx="668" cy="647"/>
            </a:xfrm>
          </p:grpSpPr>
          <p:sp>
            <p:nvSpPr>
              <p:cNvPr id="62" name="Oval 38"/>
              <p:cNvSpPr>
                <a:spLocks noChangeArrowheads="1"/>
              </p:cNvSpPr>
              <p:nvPr/>
            </p:nvSpPr>
            <p:spPr bwMode="gray">
              <a:xfrm>
                <a:off x="1289" y="646"/>
                <a:ext cx="668" cy="540"/>
              </a:xfrm>
              <a:prstGeom prst="ellipse">
                <a:avLst/>
              </a:prstGeom>
              <a:solidFill>
                <a:srgbClr val="333333"/>
              </a:solidFill>
              <a:ln>
                <a:noFill/>
              </a:ln>
              <a:extLst>
                <a:ext uri="{91240B29-F687-4F45-9708-019B960494DF}">
                  <a14:hiddenLine xmlns:a14="http://schemas.microsoft.com/office/drawing/2010/main" w="38100">
                    <a:solidFill>
                      <a:srgbClr val="000000"/>
                    </a:solidFill>
                    <a:rou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63" name="Oval 39"/>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64" name="Oval 40"/>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65" name="Oval 41"/>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66" name="Oval 42"/>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grpSp>
        <p:sp>
          <p:nvSpPr>
            <p:cNvPr id="58" name="Text Box 43"/>
            <p:cNvSpPr txBox="1">
              <a:spLocks noChangeArrowheads="1"/>
            </p:cNvSpPr>
            <p:nvPr/>
          </p:nvSpPr>
          <p:spPr bwMode="gray">
            <a:xfrm>
              <a:off x="4277" y="1354"/>
              <a:ext cx="17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s-ES" sz="2400" dirty="0">
                  <a:solidFill>
                    <a:srgbClr val="000000"/>
                  </a:solidFill>
                </a:rPr>
                <a:t>6</a:t>
              </a:r>
              <a:endParaRPr lang="en-US" altLang="es-ES" dirty="0"/>
            </a:p>
          </p:txBody>
        </p:sp>
        <p:sp>
          <p:nvSpPr>
            <p:cNvPr id="59" name="Text Box 44"/>
            <p:cNvSpPr txBox="1">
              <a:spLocks noChangeArrowheads="1"/>
            </p:cNvSpPr>
            <p:nvPr/>
          </p:nvSpPr>
          <p:spPr bwMode="gray">
            <a:xfrm>
              <a:off x="3744" y="1723"/>
              <a:ext cx="1296" cy="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S" altLang="es-ES" sz="2800" b="1" dirty="0"/>
                <a:t>Aprobar la </a:t>
              </a:r>
              <a:r>
                <a:rPr lang="es-ES" altLang="es-ES" sz="2800" b="1" dirty="0" err="1"/>
                <a:t>predefensa</a:t>
              </a:r>
              <a:r>
                <a:rPr lang="es-ES" altLang="es-ES" sz="2800" b="1" dirty="0"/>
                <a:t> y defensa de la tesis doctoral</a:t>
              </a:r>
              <a:endParaRPr lang="en-US" altLang="es-ES" sz="2800" b="1" dirty="0"/>
            </a:p>
          </p:txBody>
        </p:sp>
        <p:sp>
          <p:nvSpPr>
            <p:cNvPr id="60" name="AutoShape 45"/>
            <p:cNvSpPr>
              <a:spLocks noChangeArrowheads="1"/>
            </p:cNvSpPr>
            <p:nvPr/>
          </p:nvSpPr>
          <p:spPr bwMode="gray">
            <a:xfrm>
              <a:off x="3692" y="3290"/>
              <a:ext cx="1363" cy="548"/>
            </a:xfrm>
            <a:prstGeom prst="roundRect">
              <a:avLst>
                <a:gd name="adj" fmla="val 40389"/>
              </a:avLst>
            </a:prstGeom>
            <a:gradFill rotWithShape="1">
              <a:gsLst>
                <a:gs pos="0">
                  <a:srgbClr val="99BACC"/>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sp>
          <p:nvSpPr>
            <p:cNvPr id="61" name="AutoShape 46"/>
            <p:cNvSpPr>
              <a:spLocks noChangeArrowheads="1"/>
            </p:cNvSpPr>
            <p:nvPr/>
          </p:nvSpPr>
          <p:spPr bwMode="gray">
            <a:xfrm>
              <a:off x="3720" y="3277"/>
              <a:ext cx="1304" cy="487"/>
            </a:xfrm>
            <a:prstGeom prst="roundRect">
              <a:avLst>
                <a:gd name="adj" fmla="val 50000"/>
              </a:avLst>
            </a:prstGeom>
            <a:gradFill rotWithShape="1">
              <a:gsLst>
                <a:gs pos="0">
                  <a:srgbClr val="C8DAD4"/>
                </a:gs>
                <a:gs pos="100000">
                  <a:srgbClr val="FFFFFF"/>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a:p>
          </p:txBody>
        </p:sp>
      </p:grpSp>
      <p:sp>
        <p:nvSpPr>
          <p:cNvPr id="2" name="1 Rectángulo redondeado"/>
          <p:cNvSpPr/>
          <p:nvPr/>
        </p:nvSpPr>
        <p:spPr>
          <a:xfrm>
            <a:off x="528129" y="4628289"/>
            <a:ext cx="8238201" cy="1910624"/>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MX" sz="2000" b="1" dirty="0">
              <a:solidFill>
                <a:schemeClr val="tx1"/>
              </a:solidFill>
              <a:latin typeface="Arial" panose="020B0604020202020204" pitchFamily="34" charset="0"/>
              <a:cs typeface="Arial" panose="020B0604020202020204" pitchFamily="34" charset="0"/>
            </a:endParaRPr>
          </a:p>
          <a:p>
            <a:pPr algn="just"/>
            <a:r>
              <a:rPr lang="es-MX" sz="2000" b="1" dirty="0">
                <a:solidFill>
                  <a:schemeClr val="tx1"/>
                </a:solidFill>
                <a:latin typeface="Arial" panose="020B0604020202020204" pitchFamily="34" charset="0"/>
                <a:cs typeface="Arial" panose="020B0604020202020204" pitchFamily="34" charset="0"/>
              </a:rPr>
              <a:t>*Demostrar el dominio de los contenidos esenciales del área de conocimiento, de un idioma extranjero y de problemas sociales del conocimiento y la tecnología. </a:t>
            </a:r>
            <a:endParaRPr lang="es-MX" sz="2000" b="1" dirty="0">
              <a:solidFill>
                <a:schemeClr val="tx1"/>
              </a:solidFill>
              <a:latin typeface="Arial" panose="020B0604020202020204" pitchFamily="34" charset="0"/>
              <a:cs typeface="Arial" panose="020B0604020202020204" pitchFamily="34" charset="0"/>
            </a:endParaRPr>
          </a:p>
          <a:p>
            <a:pPr algn="just"/>
            <a:r>
              <a:rPr lang="es-MX" sz="2000" b="1" dirty="0">
                <a:solidFill>
                  <a:schemeClr val="tx1"/>
                </a:solidFill>
                <a:latin typeface="Arial" panose="020B0604020202020204" pitchFamily="34" charset="0"/>
                <a:cs typeface="Arial" panose="020B0604020202020204" pitchFamily="34" charset="0"/>
              </a:rPr>
              <a:t>*Dos publicaciones científicas, como mínimo, del contenido esencial de la tesis previo a la defensa </a:t>
            </a:r>
            <a:endParaRPr lang="es-MX" sz="2000" b="1" dirty="0">
              <a:solidFill>
                <a:schemeClr val="tx1"/>
              </a:solidFill>
              <a:latin typeface="Arial" panose="020B0604020202020204" pitchFamily="34" charset="0"/>
              <a:cs typeface="Arial" panose="020B0604020202020204" pitchFamily="34" charset="0"/>
            </a:endParaRPr>
          </a:p>
          <a:p>
            <a:endParaRPr lang="es-MX" sz="2000"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contenido"/>
          <p:cNvSpPr>
            <a:spLocks noGrp="1"/>
          </p:cNvSpPr>
          <p:nvPr>
            <p:ph idx="1"/>
          </p:nvPr>
        </p:nvSpPr>
        <p:spPr/>
        <p:txBody>
          <a:bodyPr/>
          <a:lstStyle/>
          <a:p>
            <a:pPr marL="0" indent="0">
              <a:buNone/>
            </a:pPr>
            <a:r>
              <a:rPr lang="es-ES_tradnl" b="1" dirty="0"/>
              <a:t> </a:t>
            </a:r>
            <a:endParaRPr lang="es-ES" dirty="0"/>
          </a:p>
          <a:p>
            <a:pPr marL="0" indent="0">
              <a:buNone/>
            </a:pPr>
            <a:endParaRPr lang="es-ES_tradnl" b="1" dirty="0"/>
          </a:p>
          <a:p>
            <a:pPr marL="0" indent="0">
              <a:buNone/>
            </a:pPr>
            <a:endParaRPr lang="es-ES_tradnl" b="1" dirty="0"/>
          </a:p>
          <a:p>
            <a:pPr marL="0" indent="0" algn="ctr">
              <a:buNone/>
            </a:pPr>
            <a:r>
              <a:rPr lang="es-ES" b="1" dirty="0">
                <a:latin typeface="Arial Black" panose="020B0A04020102020204" pitchFamily="34" charset="0"/>
              </a:rPr>
              <a:t>TEMA 1</a:t>
            </a:r>
            <a:endParaRPr lang="es-ES" b="1" dirty="0">
              <a:latin typeface="Arial Black" panose="020B0A04020102020204" pitchFamily="34" charset="0"/>
            </a:endParaRPr>
          </a:p>
          <a:p>
            <a:pPr marL="0" indent="0" algn="ctr">
              <a:buNone/>
            </a:pPr>
            <a:r>
              <a:rPr lang="es-ES" b="1" dirty="0">
                <a:latin typeface="Arial Black" panose="020B0A04020102020204" pitchFamily="34" charset="0"/>
              </a:rPr>
              <a:t>INTRODUCCIÓN AL DOCTORADO </a:t>
            </a:r>
            <a:endParaRPr lang="es-ES" b="1" dirty="0">
              <a:latin typeface="Arial Black" panose="020B0A04020102020204" pitchFamily="34" charset="0"/>
            </a:endParaRPr>
          </a:p>
          <a:p>
            <a:pPr marL="0" indent="0" algn="ctr">
              <a:buNone/>
            </a:pPr>
            <a:endParaRPr lang="es-ES" b="1" dirty="0"/>
          </a:p>
          <a:p>
            <a:pPr marL="0" indent="0" algn="ctr">
              <a:buNone/>
            </a:pPr>
            <a:endParaRPr lang="es-ES" dirty="0"/>
          </a:p>
        </p:txBody>
      </p:sp>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99592" y="998420"/>
            <a:ext cx="104933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548680"/>
            <a:ext cx="5616624"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0473" y="260648"/>
            <a:ext cx="7886700" cy="382139"/>
          </a:xfrm>
        </p:spPr>
        <p:txBody>
          <a:bodyPr>
            <a:normAutofit fontScale="90000"/>
          </a:bodyPr>
          <a:lstStyle/>
          <a:p>
            <a:pPr algn="ctr"/>
            <a:r>
              <a:rPr lang="es-MX" b="1" dirty="0">
                <a:latin typeface="Arial" panose="020B0604020202020204" pitchFamily="34" charset="0"/>
                <a:cs typeface="Arial" panose="020B0604020202020204" pitchFamily="34" charset="0"/>
              </a:rPr>
              <a:t>INGRESO</a:t>
            </a:r>
            <a:endParaRPr lang="en-US" b="1" dirty="0">
              <a:latin typeface="Arial" panose="020B0604020202020204" pitchFamily="34" charset="0"/>
              <a:cs typeface="Arial" panose="020B0604020202020204" pitchFamily="34" charset="0"/>
            </a:endParaRPr>
          </a:p>
        </p:txBody>
      </p:sp>
      <p:graphicFrame>
        <p:nvGraphicFramePr>
          <p:cNvPr id="4" name="Tabla 3"/>
          <p:cNvGraphicFramePr>
            <a:graphicFrameLocks noGrp="1"/>
          </p:cNvGraphicFramePr>
          <p:nvPr/>
        </p:nvGraphicFramePr>
        <p:xfrm>
          <a:off x="251520" y="1028845"/>
          <a:ext cx="8568951" cy="5598033"/>
        </p:xfrm>
        <a:graphic>
          <a:graphicData uri="http://schemas.openxmlformats.org/drawingml/2006/table">
            <a:tbl>
              <a:tblPr firstRow="1" firstCol="1" bandRow="1">
                <a:tableStyleId>{5940675A-B579-460E-94D1-54222C63F5DA}</a:tableStyleId>
              </a:tblPr>
              <a:tblGrid>
                <a:gridCol w="262208"/>
                <a:gridCol w="2068342"/>
                <a:gridCol w="1951958"/>
                <a:gridCol w="4286443"/>
              </a:tblGrid>
              <a:tr h="259145">
                <a:tc>
                  <a:txBody>
                    <a:bodyPr/>
                    <a:lstStyle/>
                    <a:p>
                      <a:pPr algn="just">
                        <a:lnSpc>
                          <a:spcPct val="115000"/>
                        </a:lnSpc>
                        <a:spcAft>
                          <a:spcPts val="0"/>
                        </a:spcAft>
                        <a:tabLst>
                          <a:tab pos="2276475" algn="l"/>
                        </a:tabLst>
                      </a:pPr>
                      <a:r>
                        <a:rPr lang="es-ES" sz="1800" dirty="0">
                          <a:effectLst/>
                          <a:latin typeface="Arial" panose="020B0604020202020204" pitchFamily="34" charset="0"/>
                          <a:cs typeface="Arial" panose="020B0604020202020204" pitchFamily="34" charset="0"/>
                        </a:rPr>
                        <a:t>N</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16310" marR="16310" marT="0" marB="0"/>
                </a:tc>
                <a:tc>
                  <a:txBody>
                    <a:bodyPr/>
                    <a:lstStyle/>
                    <a:p>
                      <a:pPr algn="ctr">
                        <a:lnSpc>
                          <a:spcPct val="115000"/>
                        </a:lnSpc>
                        <a:spcAft>
                          <a:spcPts val="0"/>
                        </a:spcAft>
                        <a:tabLst>
                          <a:tab pos="2276475" algn="l"/>
                        </a:tabLst>
                      </a:pPr>
                      <a:r>
                        <a:rPr lang="es-ES" sz="1800" b="1" dirty="0">
                          <a:effectLst/>
                          <a:latin typeface="Arial" panose="020B0604020202020204" pitchFamily="34" charset="0"/>
                          <a:cs typeface="Arial" panose="020B0604020202020204" pitchFamily="34" charset="0"/>
                        </a:rPr>
                        <a:t>Pasos </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16310" marR="16310" marT="0" marB="0" anchor="ctr"/>
                </a:tc>
                <a:tc>
                  <a:txBody>
                    <a:bodyPr/>
                    <a:lstStyle/>
                    <a:p>
                      <a:pPr algn="ctr">
                        <a:lnSpc>
                          <a:spcPct val="115000"/>
                        </a:lnSpc>
                        <a:spcAft>
                          <a:spcPts val="0"/>
                        </a:spcAft>
                        <a:tabLst>
                          <a:tab pos="2276475" algn="l"/>
                        </a:tabLst>
                      </a:pPr>
                      <a:r>
                        <a:rPr lang="es-ES" sz="1800" b="1" dirty="0">
                          <a:effectLst/>
                          <a:latin typeface="Arial" panose="020B0604020202020204" pitchFamily="34" charset="0"/>
                          <a:cs typeface="Arial" panose="020B0604020202020204" pitchFamily="34" charset="0"/>
                        </a:rPr>
                        <a:t>Responsables </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16310" marR="16310" marT="0" marB="0" anchor="ctr"/>
                </a:tc>
                <a:tc>
                  <a:txBody>
                    <a:bodyPr/>
                    <a:lstStyle/>
                    <a:p>
                      <a:pPr algn="ctr">
                        <a:lnSpc>
                          <a:spcPct val="115000"/>
                        </a:lnSpc>
                        <a:spcAft>
                          <a:spcPts val="0"/>
                        </a:spcAft>
                        <a:tabLst>
                          <a:tab pos="2276475" algn="l"/>
                        </a:tabLst>
                      </a:pPr>
                      <a:r>
                        <a:rPr lang="es-ES" sz="1800" b="1" dirty="0">
                          <a:effectLst/>
                          <a:latin typeface="Arial" panose="020B0604020202020204" pitchFamily="34" charset="0"/>
                          <a:cs typeface="Arial" panose="020B0604020202020204" pitchFamily="34" charset="0"/>
                        </a:rPr>
                        <a:t>Observaciones </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16310" marR="16310" marT="0" marB="0" anchor="ctr"/>
                </a:tc>
              </a:tr>
              <a:tr h="1555004">
                <a:tc>
                  <a:txBody>
                    <a:bodyPr/>
                    <a:lstStyle/>
                    <a:p>
                      <a:pPr algn="just">
                        <a:lnSpc>
                          <a:spcPct val="115000"/>
                        </a:lnSpc>
                        <a:spcAft>
                          <a:spcPts val="0"/>
                        </a:spcAft>
                        <a:tabLst>
                          <a:tab pos="2276475" algn="l"/>
                        </a:tabLst>
                      </a:pPr>
                      <a:r>
                        <a:rPr lang="es-ES" sz="1800">
                          <a:effectLst/>
                          <a:latin typeface="Arial" panose="020B0604020202020204" pitchFamily="34" charset="0"/>
                          <a:cs typeface="Arial" panose="020B0604020202020204" pitchFamily="34" charset="0"/>
                        </a:rPr>
                        <a:t>1</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16310" marR="16310" marT="0" marB="0"/>
                </a:tc>
                <a:tc>
                  <a:txBody>
                    <a:bodyPr/>
                    <a:lstStyle/>
                    <a:p>
                      <a:pPr algn="l">
                        <a:lnSpc>
                          <a:spcPct val="115000"/>
                        </a:lnSpc>
                        <a:spcAft>
                          <a:spcPts val="0"/>
                        </a:spcAft>
                        <a:tabLst>
                          <a:tab pos="2276475" algn="l"/>
                        </a:tabLst>
                      </a:pPr>
                      <a:r>
                        <a:rPr lang="es-ES" sz="1800" b="1" dirty="0">
                          <a:effectLst/>
                          <a:latin typeface="Arial" panose="020B0604020202020204" pitchFamily="34" charset="0"/>
                          <a:cs typeface="Arial" panose="020B0604020202020204" pitchFamily="34" charset="0"/>
                        </a:rPr>
                        <a:t>Recogida de la documentación del expediente</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16310" marR="16310" marT="0" marB="0"/>
                </a:tc>
                <a:tc>
                  <a:txBody>
                    <a:bodyPr/>
                    <a:lstStyle/>
                    <a:p>
                      <a:pPr algn="ctr">
                        <a:lnSpc>
                          <a:spcPct val="115000"/>
                        </a:lnSpc>
                        <a:spcAft>
                          <a:spcPts val="0"/>
                        </a:spcAft>
                        <a:tabLst>
                          <a:tab pos="2276475" algn="l"/>
                        </a:tabLst>
                      </a:pPr>
                      <a:r>
                        <a:rPr lang="es-ES" sz="1800" dirty="0">
                          <a:effectLst/>
                          <a:latin typeface="Arial" panose="020B0604020202020204" pitchFamily="34" charset="0"/>
                          <a:cs typeface="Arial" panose="020B0604020202020204" pitchFamily="34" charset="0"/>
                        </a:rPr>
                        <a:t>Grupo de grado científico</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16310" marR="16310" marT="0" marB="0" anchor="ct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tab pos="2276475" algn="l"/>
                        </a:tabLst>
                        <a:defRPr/>
                      </a:pPr>
                      <a:r>
                        <a:rPr lang="es-ES" sz="1800" dirty="0">
                          <a:effectLst/>
                          <a:latin typeface="Arial" panose="020B0604020202020204" pitchFamily="34" charset="0"/>
                          <a:cs typeface="Arial" panose="020B0604020202020204" pitchFamily="34" charset="0"/>
                        </a:rPr>
                        <a:t>Se entrega una carpeta digital para los solicitantes, con toda la información de los documentos exigidos para el expediente.</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tabLst>
                          <a:tab pos="2276475" algn="l"/>
                        </a:tabLst>
                      </a:pPr>
                      <a:r>
                        <a:rPr lang="es-ES" sz="1800" dirty="0">
                          <a:effectLst/>
                          <a:latin typeface="Arial" panose="020B0604020202020204" pitchFamily="34" charset="0"/>
                          <a:cs typeface="Arial" panose="020B0604020202020204" pitchFamily="34" charset="0"/>
                        </a:rPr>
                        <a:t>Se ofrece seminario adicional. </a:t>
                      </a:r>
                      <a:endParaRPr lang="en-US" sz="1800" dirty="0">
                        <a:effectLst/>
                        <a:latin typeface="Arial" panose="020B0604020202020204" pitchFamily="34" charset="0"/>
                        <a:cs typeface="Arial" panose="020B0604020202020204" pitchFamily="34" charset="0"/>
                      </a:endParaRPr>
                    </a:p>
                    <a:p>
                      <a:pPr algn="just">
                        <a:lnSpc>
                          <a:spcPct val="115000"/>
                        </a:lnSpc>
                        <a:spcAft>
                          <a:spcPts val="0"/>
                        </a:spcAft>
                        <a:tabLst>
                          <a:tab pos="2276475" algn="l"/>
                        </a:tabLst>
                      </a:pPr>
                      <a:r>
                        <a:rPr lang="es-ES" sz="1800" b="1" dirty="0">
                          <a:effectLst/>
                          <a:latin typeface="Arial" panose="020B0604020202020204" pitchFamily="34" charset="0"/>
                          <a:cs typeface="Arial" panose="020B0604020202020204" pitchFamily="34" charset="0"/>
                        </a:rPr>
                        <a:t>Los solicitantes pueden entregar los documentos en cualquier momento del año.</a:t>
                      </a:r>
                      <a:endParaRPr lang="en-US" sz="1800" b="1" dirty="0">
                        <a:effectLst/>
                        <a:latin typeface="Arial" panose="020B0604020202020204" pitchFamily="34" charset="0"/>
                        <a:cs typeface="Arial" panose="020B0604020202020204" pitchFamily="34" charset="0"/>
                      </a:endParaRPr>
                    </a:p>
                  </a:txBody>
                  <a:tcPr marL="16310" marR="16310" marT="0" marB="0"/>
                </a:tc>
              </a:tr>
              <a:tr h="2080784">
                <a:tc>
                  <a:txBody>
                    <a:bodyPr/>
                    <a:lstStyle/>
                    <a:p>
                      <a:pPr algn="just">
                        <a:lnSpc>
                          <a:spcPct val="115000"/>
                        </a:lnSpc>
                        <a:spcAft>
                          <a:spcPts val="0"/>
                        </a:spcAft>
                        <a:tabLst>
                          <a:tab pos="2276475" algn="l"/>
                        </a:tabLst>
                      </a:pPr>
                      <a:r>
                        <a:rPr lang="es-ES" sz="1800">
                          <a:effectLst/>
                          <a:latin typeface="Arial" panose="020B0604020202020204" pitchFamily="34" charset="0"/>
                          <a:cs typeface="Arial" panose="020B0604020202020204" pitchFamily="34" charset="0"/>
                        </a:rPr>
                        <a:t>2</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16310" marR="16310" marT="0" marB="0"/>
                </a:tc>
                <a:tc>
                  <a:txBody>
                    <a:bodyPr/>
                    <a:lstStyle/>
                    <a:p>
                      <a:pPr algn="l">
                        <a:lnSpc>
                          <a:spcPct val="115000"/>
                        </a:lnSpc>
                        <a:spcAft>
                          <a:spcPts val="0"/>
                        </a:spcAft>
                        <a:tabLst>
                          <a:tab pos="2276475" algn="l"/>
                        </a:tabLst>
                      </a:pPr>
                      <a:r>
                        <a:rPr lang="es-ES" sz="1800" b="1" dirty="0">
                          <a:effectLst/>
                          <a:latin typeface="Arial" panose="020B0604020202020204" pitchFamily="34" charset="0"/>
                          <a:cs typeface="Arial" panose="020B0604020202020204" pitchFamily="34" charset="0"/>
                        </a:rPr>
                        <a:t>Revisión de los expedientes y selección inicial de los solicitantes</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16310" marR="16310" marT="0" marB="0"/>
                </a:tc>
                <a:tc>
                  <a:txBody>
                    <a:bodyPr/>
                    <a:lstStyle/>
                    <a:p>
                      <a:pPr algn="ctr">
                        <a:lnSpc>
                          <a:spcPct val="115000"/>
                        </a:lnSpc>
                        <a:spcAft>
                          <a:spcPts val="0"/>
                        </a:spcAft>
                        <a:tabLst>
                          <a:tab pos="2276475" algn="l"/>
                        </a:tabLst>
                      </a:pPr>
                      <a:r>
                        <a:rPr lang="es-ES" sz="1800" dirty="0">
                          <a:effectLst/>
                          <a:latin typeface="Arial" panose="020B0604020202020204" pitchFamily="34" charset="0"/>
                          <a:cs typeface="Arial" panose="020B0604020202020204" pitchFamily="34" charset="0"/>
                        </a:rPr>
                        <a:t>Grupo de grado científico</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16310" marR="16310" marT="0" marB="0" anchor="ctr"/>
                </a:tc>
                <a:tc>
                  <a:txBody>
                    <a:bodyPr/>
                    <a:lstStyle/>
                    <a:p>
                      <a:pPr algn="just">
                        <a:lnSpc>
                          <a:spcPct val="115000"/>
                        </a:lnSpc>
                        <a:spcAft>
                          <a:spcPts val="0"/>
                        </a:spcAft>
                        <a:tabLst>
                          <a:tab pos="2276475" algn="l"/>
                        </a:tabLst>
                      </a:pPr>
                      <a:r>
                        <a:rPr lang="es-ES" sz="1800" dirty="0">
                          <a:effectLst/>
                          <a:latin typeface="Arial" panose="020B0604020202020204" pitchFamily="34" charset="0"/>
                          <a:cs typeface="Arial" panose="020B0604020202020204" pitchFamily="34" charset="0"/>
                        </a:rPr>
                        <a:t>A los solicitantes con dificultades en la documentación, se les contacta para informar que no reúnen las condiciones para el ingreso y  como organizar la información para entregar en otro momento.</a:t>
                      </a:r>
                      <a:endParaRPr lang="en-US" sz="1800" dirty="0">
                        <a:effectLst/>
                        <a:latin typeface="Arial" panose="020B0604020202020204" pitchFamily="34" charset="0"/>
                        <a:cs typeface="Arial" panose="020B0604020202020204" pitchFamily="34" charset="0"/>
                      </a:endParaRPr>
                    </a:p>
                    <a:p>
                      <a:pPr algn="just">
                        <a:lnSpc>
                          <a:spcPct val="115000"/>
                        </a:lnSpc>
                        <a:spcAft>
                          <a:spcPts val="0"/>
                        </a:spcAft>
                        <a:tabLst>
                          <a:tab pos="2276475" algn="l"/>
                        </a:tabLst>
                      </a:pPr>
                      <a:r>
                        <a:rPr lang="es-ES" sz="1800" dirty="0">
                          <a:effectLst/>
                          <a:latin typeface="Arial" panose="020B0604020202020204" pitchFamily="34" charset="0"/>
                          <a:cs typeface="Arial" panose="020B0604020202020204" pitchFamily="34" charset="0"/>
                        </a:rPr>
                        <a:t>A los solicitantes con leves dificultades en la documentación, se les contactan para los arreglos pertinentes.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16310" marR="16310" marT="0" marB="0"/>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6957" y="332656"/>
            <a:ext cx="7886700" cy="382139"/>
          </a:xfrm>
        </p:spPr>
        <p:txBody>
          <a:bodyPr>
            <a:normAutofit fontScale="90000"/>
          </a:bodyPr>
          <a:lstStyle/>
          <a:p>
            <a:pPr algn="ctr"/>
            <a:r>
              <a:rPr lang="es-MX" dirty="0">
                <a:latin typeface="Arial" panose="020B0604020202020204" pitchFamily="34" charset="0"/>
                <a:cs typeface="Arial" panose="020B0604020202020204" pitchFamily="34" charset="0"/>
              </a:rPr>
              <a:t>INGRESO</a:t>
            </a:r>
            <a:endParaRPr lang="en-US" dirty="0">
              <a:latin typeface="Arial" panose="020B0604020202020204" pitchFamily="34" charset="0"/>
              <a:cs typeface="Arial" panose="020B0604020202020204" pitchFamily="34" charset="0"/>
            </a:endParaRPr>
          </a:p>
        </p:txBody>
      </p:sp>
      <p:graphicFrame>
        <p:nvGraphicFramePr>
          <p:cNvPr id="4" name="Tabla 3"/>
          <p:cNvGraphicFramePr>
            <a:graphicFrameLocks noGrp="1"/>
          </p:cNvGraphicFramePr>
          <p:nvPr/>
        </p:nvGraphicFramePr>
        <p:xfrm>
          <a:off x="496957" y="908720"/>
          <a:ext cx="8120270" cy="5616623"/>
        </p:xfrm>
        <a:graphic>
          <a:graphicData uri="http://schemas.openxmlformats.org/drawingml/2006/table">
            <a:tbl>
              <a:tblPr firstRow="1" firstCol="1" bandRow="1">
                <a:tableStyleId>{5940675A-B579-460E-94D1-54222C63F5DA}</a:tableStyleId>
              </a:tblPr>
              <a:tblGrid>
                <a:gridCol w="228600"/>
                <a:gridCol w="1979919"/>
                <a:gridCol w="1849751"/>
                <a:gridCol w="4062000"/>
              </a:tblGrid>
              <a:tr h="607853">
                <a:tc>
                  <a:txBody>
                    <a:bodyPr/>
                    <a:lstStyle/>
                    <a:p>
                      <a:pPr algn="just">
                        <a:lnSpc>
                          <a:spcPct val="115000"/>
                        </a:lnSpc>
                        <a:spcAft>
                          <a:spcPts val="0"/>
                        </a:spcAft>
                        <a:tabLst>
                          <a:tab pos="2276475" algn="l"/>
                        </a:tabLst>
                      </a:pPr>
                      <a:r>
                        <a:rPr lang="es-ES" sz="1600" dirty="0">
                          <a:effectLst/>
                          <a:latin typeface="Arial" panose="020B0604020202020204" pitchFamily="34" charset="0"/>
                          <a:cs typeface="Arial" panose="020B0604020202020204" pitchFamily="34" charset="0"/>
                        </a:rPr>
                        <a:t>N.</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16310" marR="16310" marT="0" marB="0"/>
                </a:tc>
                <a:tc>
                  <a:txBody>
                    <a:bodyPr/>
                    <a:lstStyle/>
                    <a:p>
                      <a:pPr algn="ctr">
                        <a:lnSpc>
                          <a:spcPct val="115000"/>
                        </a:lnSpc>
                        <a:spcAft>
                          <a:spcPts val="0"/>
                        </a:spcAft>
                        <a:tabLst>
                          <a:tab pos="2276475" algn="l"/>
                        </a:tabLst>
                      </a:pPr>
                      <a:r>
                        <a:rPr lang="es-ES" sz="2000" b="1" dirty="0">
                          <a:effectLst/>
                          <a:latin typeface="Arial" panose="020B0604020202020204" pitchFamily="34" charset="0"/>
                          <a:cs typeface="Arial" panose="020B0604020202020204" pitchFamily="34" charset="0"/>
                        </a:rPr>
                        <a:t>Pasos </a:t>
                      </a:r>
                      <a:endParaRPr lang="en-US" sz="2000" b="1" dirty="0">
                        <a:effectLst/>
                        <a:latin typeface="Arial" panose="020B0604020202020204" pitchFamily="34" charset="0"/>
                        <a:ea typeface="Calibri" panose="020F0502020204030204" pitchFamily="34" charset="0"/>
                        <a:cs typeface="Arial" panose="020B0604020202020204" pitchFamily="34" charset="0"/>
                      </a:endParaRPr>
                    </a:p>
                  </a:txBody>
                  <a:tcPr marL="16310" marR="16310" marT="0" marB="0" anchor="ctr"/>
                </a:tc>
                <a:tc>
                  <a:txBody>
                    <a:bodyPr/>
                    <a:lstStyle/>
                    <a:p>
                      <a:pPr algn="ctr">
                        <a:lnSpc>
                          <a:spcPct val="115000"/>
                        </a:lnSpc>
                        <a:spcAft>
                          <a:spcPts val="0"/>
                        </a:spcAft>
                        <a:tabLst>
                          <a:tab pos="2276475" algn="l"/>
                        </a:tabLst>
                      </a:pPr>
                      <a:r>
                        <a:rPr lang="es-ES" sz="2000" b="1" dirty="0">
                          <a:effectLst/>
                          <a:latin typeface="Arial" panose="020B0604020202020204" pitchFamily="34" charset="0"/>
                          <a:cs typeface="Arial" panose="020B0604020202020204" pitchFamily="34" charset="0"/>
                        </a:rPr>
                        <a:t>Responsables </a:t>
                      </a:r>
                      <a:endParaRPr lang="en-US" sz="2000" b="1" dirty="0">
                        <a:effectLst/>
                        <a:latin typeface="Arial" panose="020B0604020202020204" pitchFamily="34" charset="0"/>
                        <a:ea typeface="Calibri" panose="020F0502020204030204" pitchFamily="34" charset="0"/>
                        <a:cs typeface="Arial" panose="020B0604020202020204" pitchFamily="34" charset="0"/>
                      </a:endParaRPr>
                    </a:p>
                  </a:txBody>
                  <a:tcPr marL="16310" marR="16310" marT="0" marB="0" anchor="ctr"/>
                </a:tc>
                <a:tc>
                  <a:txBody>
                    <a:bodyPr/>
                    <a:lstStyle/>
                    <a:p>
                      <a:pPr algn="ctr">
                        <a:lnSpc>
                          <a:spcPct val="115000"/>
                        </a:lnSpc>
                        <a:spcAft>
                          <a:spcPts val="0"/>
                        </a:spcAft>
                        <a:tabLst>
                          <a:tab pos="2276475" algn="l"/>
                        </a:tabLst>
                      </a:pPr>
                      <a:r>
                        <a:rPr lang="es-ES" sz="2000" b="1" dirty="0">
                          <a:effectLst/>
                          <a:latin typeface="Arial" panose="020B0604020202020204" pitchFamily="34" charset="0"/>
                          <a:cs typeface="Arial" panose="020B0604020202020204" pitchFamily="34" charset="0"/>
                        </a:rPr>
                        <a:t>Observaciones </a:t>
                      </a:r>
                      <a:endParaRPr lang="en-US" sz="2000" b="1" dirty="0">
                        <a:effectLst/>
                        <a:latin typeface="Arial" panose="020B0604020202020204" pitchFamily="34" charset="0"/>
                        <a:ea typeface="Calibri" panose="020F0502020204030204" pitchFamily="34" charset="0"/>
                        <a:cs typeface="Arial" panose="020B0604020202020204" pitchFamily="34" charset="0"/>
                      </a:endParaRPr>
                    </a:p>
                  </a:txBody>
                  <a:tcPr marL="16310" marR="16310" marT="0" marB="0" anchor="ctr"/>
                </a:tc>
              </a:tr>
              <a:tr h="1669590">
                <a:tc>
                  <a:txBody>
                    <a:bodyPr/>
                    <a:lstStyle/>
                    <a:p>
                      <a:pPr algn="just">
                        <a:lnSpc>
                          <a:spcPct val="115000"/>
                        </a:lnSpc>
                        <a:spcAft>
                          <a:spcPts val="0"/>
                        </a:spcAft>
                        <a:tabLst>
                          <a:tab pos="2276475" algn="l"/>
                        </a:tabLst>
                      </a:pPr>
                      <a:r>
                        <a:rPr lang="es-ES" sz="1600">
                          <a:effectLst/>
                          <a:latin typeface="Arial" panose="020B0604020202020204" pitchFamily="34" charset="0"/>
                          <a:cs typeface="Arial" panose="020B0604020202020204" pitchFamily="34" charset="0"/>
                        </a:rPr>
                        <a:t>3</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16310" marR="16310" marT="0" marB="0"/>
                </a:tc>
                <a:tc>
                  <a:txBody>
                    <a:bodyPr/>
                    <a:lstStyle/>
                    <a:p>
                      <a:pPr algn="l">
                        <a:lnSpc>
                          <a:spcPct val="115000"/>
                        </a:lnSpc>
                        <a:spcAft>
                          <a:spcPts val="0"/>
                        </a:spcAft>
                        <a:tabLst>
                          <a:tab pos="2276475" algn="l"/>
                        </a:tabLst>
                      </a:pPr>
                      <a:r>
                        <a:rPr lang="es-ES" sz="1600" b="1" dirty="0">
                          <a:effectLst/>
                          <a:latin typeface="Arial" panose="020B0604020202020204" pitchFamily="34" charset="0"/>
                          <a:cs typeface="Arial" panose="020B0604020202020204" pitchFamily="34" charset="0"/>
                        </a:rPr>
                        <a:t>Entrega de los temas de tesis y aval de proyectos a los jefes de líneas de investigación</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16310" marR="16310" marT="0" marB="0"/>
                </a:tc>
                <a:tc>
                  <a:txBody>
                    <a:bodyPr/>
                    <a:lstStyle/>
                    <a:p>
                      <a:pPr algn="ctr">
                        <a:lnSpc>
                          <a:spcPct val="115000"/>
                        </a:lnSpc>
                        <a:spcAft>
                          <a:spcPts val="0"/>
                        </a:spcAft>
                        <a:tabLst>
                          <a:tab pos="2276475" algn="l"/>
                        </a:tabLst>
                      </a:pPr>
                      <a:r>
                        <a:rPr lang="es-ES" sz="1800" dirty="0">
                          <a:effectLst/>
                          <a:latin typeface="Arial" panose="020B0604020202020204" pitchFamily="34" charset="0"/>
                          <a:cs typeface="Arial" panose="020B0604020202020204" pitchFamily="34" charset="0"/>
                        </a:rPr>
                        <a:t>Oficina de grado científico</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16310" marR="16310" marT="0" marB="0" anchor="ctr"/>
                </a:tc>
                <a:tc>
                  <a:txBody>
                    <a:bodyPr/>
                    <a:lstStyle/>
                    <a:p>
                      <a:pPr algn="just">
                        <a:lnSpc>
                          <a:spcPct val="115000"/>
                        </a:lnSpc>
                        <a:spcAft>
                          <a:spcPts val="0"/>
                        </a:spcAft>
                        <a:tabLst>
                          <a:tab pos="2276475" algn="l"/>
                        </a:tabLst>
                      </a:pPr>
                      <a:r>
                        <a:rPr lang="es-ES" sz="1800" dirty="0">
                          <a:effectLst/>
                          <a:latin typeface="Arial" panose="020B0604020202020204" pitchFamily="34" charset="0"/>
                          <a:cs typeface="Arial" panose="020B0604020202020204" pitchFamily="34" charset="0"/>
                        </a:rPr>
                        <a:t>Los temas de tesis y aval de pertenencia a un proyecto de investigación, son documentos que forman parte de los requisitos de ingreso al programa.</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16310" marR="16310" marT="0" marB="0"/>
                </a:tc>
              </a:tr>
              <a:tr h="1669590">
                <a:tc>
                  <a:txBody>
                    <a:bodyPr/>
                    <a:lstStyle/>
                    <a:p>
                      <a:pPr algn="just">
                        <a:lnSpc>
                          <a:spcPct val="115000"/>
                        </a:lnSpc>
                        <a:spcAft>
                          <a:spcPts val="0"/>
                        </a:spcAft>
                        <a:tabLst>
                          <a:tab pos="2276475" algn="l"/>
                        </a:tabLst>
                      </a:pPr>
                      <a:r>
                        <a:rPr lang="es-ES" sz="1600">
                          <a:effectLst/>
                          <a:latin typeface="Arial" panose="020B0604020202020204" pitchFamily="34" charset="0"/>
                          <a:cs typeface="Arial" panose="020B0604020202020204" pitchFamily="34" charset="0"/>
                        </a:rPr>
                        <a:t>4</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16310" marR="16310" marT="0" marB="0"/>
                </a:tc>
                <a:tc>
                  <a:txBody>
                    <a:bodyPr/>
                    <a:lstStyle/>
                    <a:p>
                      <a:pPr algn="l">
                        <a:lnSpc>
                          <a:spcPct val="115000"/>
                        </a:lnSpc>
                        <a:spcAft>
                          <a:spcPts val="0"/>
                        </a:spcAft>
                        <a:tabLst>
                          <a:tab pos="2276475" algn="l"/>
                        </a:tabLst>
                      </a:pPr>
                      <a:r>
                        <a:rPr lang="es-ES" sz="1600" b="1" dirty="0">
                          <a:effectLst/>
                          <a:latin typeface="Arial" panose="020B0604020202020204" pitchFamily="34" charset="0"/>
                          <a:cs typeface="Arial" panose="020B0604020202020204" pitchFamily="34" charset="0"/>
                        </a:rPr>
                        <a:t>Aprobación de los temas de tesis y comprobación de pertenencia a proyectos científicos</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16310" marR="16310" marT="0" marB="0"/>
                </a:tc>
                <a:tc>
                  <a:txBody>
                    <a:bodyPr/>
                    <a:lstStyle/>
                    <a:p>
                      <a:pPr algn="ctr">
                        <a:lnSpc>
                          <a:spcPct val="115000"/>
                        </a:lnSpc>
                        <a:spcAft>
                          <a:spcPts val="0"/>
                        </a:spcAft>
                        <a:tabLst>
                          <a:tab pos="2276475" algn="l"/>
                        </a:tabLst>
                      </a:pPr>
                      <a:r>
                        <a:rPr lang="es-ES" sz="1800" dirty="0">
                          <a:effectLst/>
                          <a:latin typeface="Arial" panose="020B0604020202020204" pitchFamily="34" charset="0"/>
                          <a:cs typeface="Arial" panose="020B0604020202020204" pitchFamily="34" charset="0"/>
                        </a:rPr>
                        <a:t>Jefes de líneas de investigación</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16310" marR="16310" marT="0" marB="0" anchor="ctr"/>
                </a:tc>
                <a:tc>
                  <a:txBody>
                    <a:bodyPr/>
                    <a:lstStyle/>
                    <a:p>
                      <a:pPr algn="just">
                        <a:lnSpc>
                          <a:spcPct val="115000"/>
                        </a:lnSpc>
                        <a:spcAft>
                          <a:spcPts val="0"/>
                        </a:spcAft>
                        <a:tabLst>
                          <a:tab pos="2276475" algn="l"/>
                        </a:tabLst>
                      </a:pPr>
                      <a:r>
                        <a:rPr lang="es-ES" sz="1800" dirty="0">
                          <a:effectLst/>
                          <a:latin typeface="Arial" panose="020B0604020202020204" pitchFamily="34" charset="0"/>
                          <a:cs typeface="Arial" panose="020B0604020202020204" pitchFamily="34" charset="0"/>
                        </a:rPr>
                        <a:t>Se considera la relación del tema propuesto con las líneas del programa, la actualidad y rigor científico.</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16310" marR="16310" marT="0" marB="0"/>
                </a:tc>
              </a:tr>
              <a:tr h="1669590">
                <a:tc>
                  <a:txBody>
                    <a:bodyPr/>
                    <a:lstStyle/>
                    <a:p>
                      <a:pPr algn="just">
                        <a:lnSpc>
                          <a:spcPct val="115000"/>
                        </a:lnSpc>
                        <a:spcAft>
                          <a:spcPts val="0"/>
                        </a:spcAft>
                        <a:tabLst>
                          <a:tab pos="2276475" algn="l"/>
                        </a:tabLst>
                      </a:pPr>
                      <a:r>
                        <a:rPr lang="es-ES" sz="1600">
                          <a:effectLst/>
                          <a:latin typeface="Arial" panose="020B0604020202020204" pitchFamily="34" charset="0"/>
                          <a:cs typeface="Arial" panose="020B0604020202020204" pitchFamily="34" charset="0"/>
                        </a:rPr>
                        <a:t>5</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16310" marR="16310" marT="0" marB="0"/>
                </a:tc>
                <a:tc>
                  <a:txBody>
                    <a:bodyPr/>
                    <a:lstStyle/>
                    <a:p>
                      <a:pPr algn="l">
                        <a:lnSpc>
                          <a:spcPct val="115000"/>
                        </a:lnSpc>
                        <a:spcAft>
                          <a:spcPts val="0"/>
                        </a:spcAft>
                        <a:tabLst>
                          <a:tab pos="2276475" algn="l"/>
                        </a:tabLst>
                      </a:pPr>
                      <a:r>
                        <a:rPr lang="es-ES" sz="1600" b="1" dirty="0">
                          <a:effectLst/>
                          <a:latin typeface="Arial" panose="020B0604020202020204" pitchFamily="34" charset="0"/>
                          <a:cs typeface="Arial" panose="020B0604020202020204" pitchFamily="34" charset="0"/>
                        </a:rPr>
                        <a:t>Entrega de los temas de tesis y aval de proyectos a la Comisión de grado científico</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16310" marR="16310" marT="0" marB="0"/>
                </a:tc>
                <a:tc>
                  <a:txBody>
                    <a:bodyPr/>
                    <a:lstStyle/>
                    <a:p>
                      <a:pPr algn="ctr">
                        <a:lnSpc>
                          <a:spcPct val="115000"/>
                        </a:lnSpc>
                        <a:spcAft>
                          <a:spcPts val="0"/>
                        </a:spcAft>
                        <a:tabLst>
                          <a:tab pos="2276475" algn="l"/>
                        </a:tabLst>
                      </a:pPr>
                      <a:r>
                        <a:rPr lang="es-ES" sz="1800" dirty="0">
                          <a:effectLst/>
                          <a:latin typeface="Arial" panose="020B0604020202020204" pitchFamily="34" charset="0"/>
                          <a:cs typeface="Arial" panose="020B0604020202020204" pitchFamily="34" charset="0"/>
                        </a:rPr>
                        <a:t>Oficina de grado científico</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16310" marR="16310" marT="0" marB="0" anchor="ctr"/>
                </a:tc>
                <a:tc>
                  <a:txBody>
                    <a:bodyPr/>
                    <a:lstStyle/>
                    <a:p>
                      <a:pPr algn="just">
                        <a:lnSpc>
                          <a:spcPct val="115000"/>
                        </a:lnSpc>
                        <a:spcAft>
                          <a:spcPts val="0"/>
                        </a:spcAft>
                        <a:tabLst>
                          <a:tab pos="2276475" algn="l"/>
                        </a:tabLst>
                      </a:pPr>
                      <a:r>
                        <a:rPr lang="es-ES" sz="1800" dirty="0">
                          <a:effectLst/>
                          <a:latin typeface="Arial" panose="020B0604020202020204" pitchFamily="34" charset="0"/>
                          <a:cs typeface="Arial" panose="020B0604020202020204" pitchFamily="34" charset="0"/>
                        </a:rPr>
                        <a:t>Se realiza una vez aprobado por los jefes de línea</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16310" marR="16310" marT="0" marB="0"/>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59" y="188640"/>
            <a:ext cx="7886700" cy="382139"/>
          </a:xfrm>
        </p:spPr>
        <p:txBody>
          <a:bodyPr>
            <a:normAutofit fontScale="90000"/>
          </a:bodyPr>
          <a:lstStyle/>
          <a:p>
            <a:pPr algn="ctr"/>
            <a:r>
              <a:rPr lang="es-MX" dirty="0">
                <a:latin typeface="Arial" panose="020B0604020202020204" pitchFamily="34" charset="0"/>
                <a:cs typeface="Arial" panose="020B0604020202020204" pitchFamily="34" charset="0"/>
              </a:rPr>
              <a:t>INGRESO</a:t>
            </a:r>
            <a:endParaRPr lang="en-US" dirty="0">
              <a:latin typeface="Arial" panose="020B0604020202020204" pitchFamily="34" charset="0"/>
              <a:cs typeface="Arial" panose="020B0604020202020204" pitchFamily="34" charset="0"/>
            </a:endParaRPr>
          </a:p>
        </p:txBody>
      </p:sp>
      <p:graphicFrame>
        <p:nvGraphicFramePr>
          <p:cNvPr id="4" name="Tabla 3"/>
          <p:cNvGraphicFramePr>
            <a:graphicFrameLocks noGrp="1"/>
          </p:cNvGraphicFramePr>
          <p:nvPr/>
        </p:nvGraphicFramePr>
        <p:xfrm>
          <a:off x="218661" y="689084"/>
          <a:ext cx="8507895" cy="6188456"/>
        </p:xfrm>
        <a:graphic>
          <a:graphicData uri="http://schemas.openxmlformats.org/drawingml/2006/table">
            <a:tbl>
              <a:tblPr firstRow="1" firstCol="1" bandRow="1">
                <a:tableStyleId>{5940675A-B579-460E-94D1-54222C63F5DA}</a:tableStyleId>
              </a:tblPr>
              <a:tblGrid>
                <a:gridCol w="298173"/>
                <a:gridCol w="2015771"/>
                <a:gridCol w="1938050"/>
                <a:gridCol w="4255901"/>
              </a:tblGrid>
              <a:tr h="240554">
                <a:tc>
                  <a:txBody>
                    <a:bodyPr/>
                    <a:lstStyle/>
                    <a:p>
                      <a:pPr algn="just">
                        <a:lnSpc>
                          <a:spcPct val="115000"/>
                        </a:lnSpc>
                        <a:spcAft>
                          <a:spcPts val="0"/>
                        </a:spcAft>
                        <a:tabLst>
                          <a:tab pos="2276475" algn="l"/>
                        </a:tabLst>
                      </a:pPr>
                      <a:r>
                        <a:rPr lang="es-ES" sz="1800" dirty="0">
                          <a:effectLst/>
                          <a:latin typeface="Arial" panose="020B0604020202020204" pitchFamily="34" charset="0"/>
                          <a:cs typeface="Arial" panose="020B0604020202020204" pitchFamily="34" charset="0"/>
                        </a:rPr>
                        <a:t>N.</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16310" marR="16310" marT="0" marB="0"/>
                </a:tc>
                <a:tc>
                  <a:txBody>
                    <a:bodyPr/>
                    <a:lstStyle/>
                    <a:p>
                      <a:pPr algn="ctr">
                        <a:lnSpc>
                          <a:spcPct val="115000"/>
                        </a:lnSpc>
                        <a:spcAft>
                          <a:spcPts val="0"/>
                        </a:spcAft>
                        <a:tabLst>
                          <a:tab pos="2276475" algn="l"/>
                        </a:tabLst>
                      </a:pPr>
                      <a:r>
                        <a:rPr lang="es-ES" sz="1800" b="1" dirty="0">
                          <a:effectLst/>
                          <a:latin typeface="Arial" panose="020B0604020202020204" pitchFamily="34" charset="0"/>
                          <a:cs typeface="Arial" panose="020B0604020202020204" pitchFamily="34" charset="0"/>
                        </a:rPr>
                        <a:t>Pasos </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16310" marR="16310" marT="0" marB="0" anchor="ctr"/>
                </a:tc>
                <a:tc>
                  <a:txBody>
                    <a:bodyPr/>
                    <a:lstStyle/>
                    <a:p>
                      <a:pPr algn="ctr">
                        <a:lnSpc>
                          <a:spcPct val="115000"/>
                        </a:lnSpc>
                        <a:spcAft>
                          <a:spcPts val="0"/>
                        </a:spcAft>
                        <a:tabLst>
                          <a:tab pos="2276475" algn="l"/>
                        </a:tabLst>
                      </a:pPr>
                      <a:r>
                        <a:rPr lang="es-ES" sz="1800" b="1" dirty="0">
                          <a:effectLst/>
                          <a:latin typeface="Arial" panose="020B0604020202020204" pitchFamily="34" charset="0"/>
                          <a:cs typeface="Arial" panose="020B0604020202020204" pitchFamily="34" charset="0"/>
                        </a:rPr>
                        <a:t>Responsables </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16310" marR="16310" marT="0" marB="0" anchor="ctr"/>
                </a:tc>
                <a:tc>
                  <a:txBody>
                    <a:bodyPr/>
                    <a:lstStyle/>
                    <a:p>
                      <a:pPr algn="ctr">
                        <a:lnSpc>
                          <a:spcPct val="115000"/>
                        </a:lnSpc>
                        <a:spcAft>
                          <a:spcPts val="0"/>
                        </a:spcAft>
                        <a:tabLst>
                          <a:tab pos="2276475" algn="l"/>
                        </a:tabLst>
                      </a:pPr>
                      <a:r>
                        <a:rPr lang="es-ES" sz="1800" b="1" dirty="0">
                          <a:effectLst/>
                          <a:latin typeface="Arial" panose="020B0604020202020204" pitchFamily="34" charset="0"/>
                          <a:cs typeface="Arial" panose="020B0604020202020204" pitchFamily="34" charset="0"/>
                        </a:rPr>
                        <a:t>Observaciones </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16310" marR="16310" marT="0" marB="0" anchor="ctr"/>
                </a:tc>
              </a:tr>
              <a:tr h="1371600">
                <a:tc>
                  <a:txBody>
                    <a:bodyPr/>
                    <a:lstStyle/>
                    <a:p>
                      <a:pPr algn="just">
                        <a:lnSpc>
                          <a:spcPct val="115000"/>
                        </a:lnSpc>
                        <a:spcAft>
                          <a:spcPts val="0"/>
                        </a:spcAft>
                        <a:tabLst>
                          <a:tab pos="2276475" algn="l"/>
                        </a:tabLst>
                      </a:pPr>
                      <a:r>
                        <a:rPr lang="es-ES" sz="1800">
                          <a:effectLst/>
                          <a:latin typeface="Arial" panose="020B0604020202020204" pitchFamily="34" charset="0"/>
                          <a:cs typeface="Arial" panose="020B0604020202020204" pitchFamily="34" charset="0"/>
                        </a:rPr>
                        <a:t>7</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16310" marR="16310" marT="0" marB="0"/>
                </a:tc>
                <a:tc>
                  <a:txBody>
                    <a:bodyPr/>
                    <a:lstStyle/>
                    <a:p>
                      <a:pPr algn="l">
                        <a:lnSpc>
                          <a:spcPct val="115000"/>
                        </a:lnSpc>
                        <a:spcAft>
                          <a:spcPts val="0"/>
                        </a:spcAft>
                        <a:tabLst>
                          <a:tab pos="2276475" algn="l"/>
                        </a:tabLst>
                      </a:pPr>
                      <a:r>
                        <a:rPr lang="es-ES" sz="1800" b="1" dirty="0">
                          <a:effectLst/>
                          <a:latin typeface="Arial" panose="020B0604020202020204" pitchFamily="34" charset="0"/>
                          <a:cs typeface="Arial" panose="020B0604020202020204" pitchFamily="34" charset="0"/>
                        </a:rPr>
                        <a:t>Aprobación de los temas de tesis y comprobación de pertenencia a proyectos científicos.</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16310" marR="16310" marT="0" marB="0"/>
                </a:tc>
                <a:tc>
                  <a:txBody>
                    <a:bodyPr/>
                    <a:lstStyle/>
                    <a:p>
                      <a:pPr algn="ctr">
                        <a:lnSpc>
                          <a:spcPct val="115000"/>
                        </a:lnSpc>
                        <a:spcAft>
                          <a:spcPts val="0"/>
                        </a:spcAft>
                        <a:tabLst>
                          <a:tab pos="2276475" algn="l"/>
                        </a:tabLst>
                      </a:pPr>
                      <a:r>
                        <a:rPr lang="es-ES" sz="1800" dirty="0">
                          <a:effectLst/>
                          <a:latin typeface="Arial" panose="020B0604020202020204" pitchFamily="34" charset="0"/>
                          <a:cs typeface="Arial" panose="020B0604020202020204" pitchFamily="34" charset="0"/>
                        </a:rPr>
                        <a:t>Comisión de grado científico</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16310" marR="16310" marT="0" marB="0" anchor="ctr"/>
                </a:tc>
                <a:tc>
                  <a:txBody>
                    <a:bodyPr/>
                    <a:lstStyle/>
                    <a:p>
                      <a:pPr lvl="0" algn="just"/>
                      <a:r>
                        <a:rPr lang="es-ES" sz="1800" dirty="0">
                          <a:effectLst/>
                          <a:latin typeface="Arial" panose="020B0604020202020204" pitchFamily="34" charset="0"/>
                          <a:cs typeface="Arial" panose="020B0604020202020204" pitchFamily="34" charset="0"/>
                        </a:rPr>
                        <a:t>Se </a:t>
                      </a:r>
                      <a:r>
                        <a:rPr lang="es-ES" sz="1800" b="0" dirty="0">
                          <a:effectLst/>
                          <a:latin typeface="Arial" panose="020B0604020202020204" pitchFamily="34" charset="0"/>
                          <a:cs typeface="Arial" panose="020B0604020202020204" pitchFamily="34" charset="0"/>
                        </a:rPr>
                        <a:t>considera “</a:t>
                      </a:r>
                      <a:r>
                        <a:rPr lang="es-ES" sz="1800" b="0" kern="1200" dirty="0">
                          <a:solidFill>
                            <a:schemeClr val="tx1"/>
                          </a:solidFill>
                          <a:effectLst/>
                          <a:latin typeface="Arial" panose="020B0604020202020204" pitchFamily="34" charset="0"/>
                          <a:ea typeface="+mn-ea"/>
                          <a:cs typeface="Arial" panose="020B0604020202020204" pitchFamily="34" charset="0"/>
                        </a:rPr>
                        <a:t>su actualidad, trascendencia y originalidad en el plano científico,  su vinculación con proyectos de investigación y la existencia de condiciones de su dirección científica y desarrollo en los plazos que se señalen, de acuerdo con el aseguramiento material” (Res. 139/19, Art. 21).</a:t>
                      </a:r>
                      <a:endParaRPr lang="en-US" sz="1800" b="0" kern="1200" dirty="0">
                        <a:solidFill>
                          <a:schemeClr val="tx1"/>
                        </a:solidFill>
                        <a:effectLst/>
                        <a:latin typeface="Arial" panose="020B0604020202020204" pitchFamily="34" charset="0"/>
                        <a:ea typeface="+mn-ea"/>
                        <a:cs typeface="Arial" panose="020B0604020202020204" pitchFamily="34" charset="0"/>
                      </a:endParaRPr>
                    </a:p>
                  </a:txBody>
                  <a:tcPr marL="16310" marR="16310" marT="0" marB="0"/>
                </a:tc>
              </a:tr>
              <a:tr h="1029224">
                <a:tc>
                  <a:txBody>
                    <a:bodyPr/>
                    <a:lstStyle/>
                    <a:p>
                      <a:pPr algn="just">
                        <a:lnSpc>
                          <a:spcPct val="115000"/>
                        </a:lnSpc>
                        <a:spcAft>
                          <a:spcPts val="0"/>
                        </a:spcAft>
                        <a:tabLst>
                          <a:tab pos="2276475" algn="l"/>
                        </a:tabLst>
                      </a:pPr>
                      <a:r>
                        <a:rPr lang="es-ES" sz="1800">
                          <a:effectLst/>
                          <a:latin typeface="Arial" panose="020B0604020202020204" pitchFamily="34" charset="0"/>
                          <a:cs typeface="Arial" panose="020B0604020202020204" pitchFamily="34" charset="0"/>
                        </a:rPr>
                        <a:t>8</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16310" marR="16310" marT="0" marB="0"/>
                </a:tc>
                <a:tc>
                  <a:txBody>
                    <a:bodyPr/>
                    <a:lstStyle/>
                    <a:p>
                      <a:pPr algn="l">
                        <a:lnSpc>
                          <a:spcPct val="115000"/>
                        </a:lnSpc>
                        <a:spcAft>
                          <a:spcPts val="0"/>
                        </a:spcAft>
                        <a:tabLst>
                          <a:tab pos="2276475" algn="l"/>
                        </a:tabLst>
                      </a:pPr>
                      <a:r>
                        <a:rPr lang="es-ES" sz="1800" b="1" dirty="0">
                          <a:effectLst/>
                          <a:latin typeface="Arial" panose="020B0604020202020204" pitchFamily="34" charset="0"/>
                          <a:cs typeface="Arial" panose="020B0604020202020204" pitchFamily="34" charset="0"/>
                        </a:rPr>
                        <a:t>Análisis y propuestas de tutores. </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16310" marR="16310" marT="0" marB="0"/>
                </a:tc>
                <a:tc>
                  <a:txBody>
                    <a:bodyPr/>
                    <a:lstStyle/>
                    <a:p>
                      <a:pPr algn="ctr">
                        <a:lnSpc>
                          <a:spcPct val="115000"/>
                        </a:lnSpc>
                        <a:spcAft>
                          <a:spcPts val="0"/>
                        </a:spcAft>
                        <a:tabLst>
                          <a:tab pos="2276475" algn="l"/>
                        </a:tabLst>
                      </a:pPr>
                      <a:r>
                        <a:rPr lang="es-ES" sz="1800" dirty="0">
                          <a:effectLst/>
                          <a:latin typeface="Arial" panose="020B0604020202020204" pitchFamily="34" charset="0"/>
                          <a:cs typeface="Arial" panose="020B0604020202020204" pitchFamily="34" charset="0"/>
                        </a:rPr>
                        <a:t>Comité doctoral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16310" marR="16310" marT="0" marB="0" anchor="ctr"/>
                </a:tc>
                <a:tc>
                  <a:txBody>
                    <a:bodyPr/>
                    <a:lstStyle/>
                    <a:p>
                      <a:pPr algn="just">
                        <a:lnSpc>
                          <a:spcPct val="115000"/>
                        </a:lnSpc>
                        <a:spcAft>
                          <a:spcPts val="0"/>
                        </a:spcAft>
                        <a:tabLst>
                          <a:tab pos="2276475" algn="l"/>
                        </a:tabLst>
                      </a:pPr>
                      <a:r>
                        <a:rPr lang="es-ES" sz="1800">
                          <a:effectLst/>
                          <a:latin typeface="Arial" panose="020B0604020202020204" pitchFamily="34" charset="0"/>
                          <a:cs typeface="Arial" panose="020B0604020202020204" pitchFamily="34" charset="0"/>
                        </a:rPr>
                        <a:t>Se considera la propuesta de los solicitantes, el equilibrio de doctorandos del claustro, la eficacia de los tutores, la especialización de los temas, entre otros aspectos. </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16310" marR="16310" marT="0" marB="0"/>
                </a:tc>
              </a:tr>
              <a:tr h="766334">
                <a:tc>
                  <a:txBody>
                    <a:bodyPr/>
                    <a:lstStyle/>
                    <a:p>
                      <a:pPr algn="just">
                        <a:lnSpc>
                          <a:spcPct val="115000"/>
                        </a:lnSpc>
                        <a:spcAft>
                          <a:spcPts val="0"/>
                        </a:spcAft>
                        <a:tabLst>
                          <a:tab pos="2276475" algn="l"/>
                        </a:tabLst>
                      </a:pPr>
                      <a:r>
                        <a:rPr lang="es-ES" sz="1800">
                          <a:effectLst/>
                          <a:latin typeface="Arial" panose="020B0604020202020204" pitchFamily="34" charset="0"/>
                          <a:cs typeface="Arial" panose="020B0604020202020204" pitchFamily="34" charset="0"/>
                        </a:rPr>
                        <a:t>9</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16310" marR="16310" marT="0" marB="0"/>
                </a:tc>
                <a:tc>
                  <a:txBody>
                    <a:bodyPr/>
                    <a:lstStyle/>
                    <a:p>
                      <a:pPr algn="l">
                        <a:lnSpc>
                          <a:spcPct val="115000"/>
                        </a:lnSpc>
                        <a:spcAft>
                          <a:spcPts val="0"/>
                        </a:spcAft>
                        <a:tabLst>
                          <a:tab pos="2276475" algn="l"/>
                        </a:tabLst>
                      </a:pPr>
                      <a:r>
                        <a:rPr lang="es-ES" sz="1800" b="1" dirty="0">
                          <a:effectLst/>
                          <a:latin typeface="Arial" panose="020B0604020202020204" pitchFamily="34" charset="0"/>
                          <a:cs typeface="Arial" panose="020B0604020202020204" pitchFamily="34" charset="0"/>
                        </a:rPr>
                        <a:t>Recogida de los planes de formación.</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16310" marR="16310" marT="0" marB="0"/>
                </a:tc>
                <a:tc>
                  <a:txBody>
                    <a:bodyPr/>
                    <a:lstStyle/>
                    <a:p>
                      <a:pPr algn="ctr">
                        <a:lnSpc>
                          <a:spcPct val="115000"/>
                        </a:lnSpc>
                        <a:spcAft>
                          <a:spcPts val="0"/>
                        </a:spcAft>
                        <a:tabLst>
                          <a:tab pos="2276475" algn="l"/>
                        </a:tabLst>
                      </a:pPr>
                      <a:r>
                        <a:rPr lang="es-ES" sz="1800" dirty="0">
                          <a:effectLst/>
                          <a:latin typeface="Arial" panose="020B0604020202020204" pitchFamily="34" charset="0"/>
                          <a:cs typeface="Arial" panose="020B0604020202020204" pitchFamily="34" charset="0"/>
                        </a:rPr>
                        <a:t>Oficina de grado científico</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16310" marR="16310" marT="0" marB="0" anchor="ctr"/>
                </a:tc>
                <a:tc>
                  <a:txBody>
                    <a:bodyPr/>
                    <a:lstStyle/>
                    <a:p>
                      <a:pPr algn="just">
                        <a:lnSpc>
                          <a:spcPct val="115000"/>
                        </a:lnSpc>
                        <a:spcAft>
                          <a:spcPts val="0"/>
                        </a:spcAft>
                        <a:tabLst>
                          <a:tab pos="2276475" algn="l"/>
                        </a:tabLst>
                      </a:pPr>
                      <a:r>
                        <a:rPr lang="es-ES" sz="1800" dirty="0">
                          <a:effectLst/>
                          <a:latin typeface="Arial" panose="020B0604020202020204" pitchFamily="34" charset="0"/>
                          <a:cs typeface="Arial" panose="020B0604020202020204" pitchFamily="34" charset="0"/>
                        </a:rPr>
                        <a:t>Se contactan los solicitantes y tutores para la entrega de los planes de formación y las orientaciones para la elaboración del documento.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16310" marR="16310" marT="0" marB="0"/>
                </a:tc>
              </a:tr>
              <a:tr h="503444">
                <a:tc>
                  <a:txBody>
                    <a:bodyPr/>
                    <a:lstStyle/>
                    <a:p>
                      <a:pPr algn="just">
                        <a:lnSpc>
                          <a:spcPct val="115000"/>
                        </a:lnSpc>
                        <a:spcAft>
                          <a:spcPts val="0"/>
                        </a:spcAft>
                        <a:tabLst>
                          <a:tab pos="2276475" algn="l"/>
                        </a:tabLst>
                      </a:pPr>
                      <a:r>
                        <a:rPr lang="es-ES" sz="1800">
                          <a:effectLst/>
                          <a:latin typeface="Arial" panose="020B0604020202020204" pitchFamily="34" charset="0"/>
                          <a:cs typeface="Arial" panose="020B0604020202020204" pitchFamily="34" charset="0"/>
                        </a:rPr>
                        <a:t>10</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16310" marR="16310" marT="0" marB="0"/>
                </a:tc>
                <a:tc>
                  <a:txBody>
                    <a:bodyPr/>
                    <a:lstStyle/>
                    <a:p>
                      <a:pPr algn="l">
                        <a:lnSpc>
                          <a:spcPct val="115000"/>
                        </a:lnSpc>
                        <a:spcAft>
                          <a:spcPts val="0"/>
                        </a:spcAft>
                        <a:tabLst>
                          <a:tab pos="2276475" algn="l"/>
                        </a:tabLst>
                      </a:pPr>
                      <a:r>
                        <a:rPr lang="es-ES" sz="1800" b="1" dirty="0">
                          <a:effectLst/>
                          <a:latin typeface="Arial" panose="020B0604020202020204" pitchFamily="34" charset="0"/>
                          <a:cs typeface="Arial" panose="020B0604020202020204" pitchFamily="34" charset="0"/>
                        </a:rPr>
                        <a:t>Aprobación inicial de la matrícula. </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16310" marR="16310" marT="0" marB="0"/>
                </a:tc>
                <a:tc>
                  <a:txBody>
                    <a:bodyPr/>
                    <a:lstStyle/>
                    <a:p>
                      <a:pPr algn="ctr">
                        <a:lnSpc>
                          <a:spcPct val="115000"/>
                        </a:lnSpc>
                        <a:spcAft>
                          <a:spcPts val="0"/>
                        </a:spcAft>
                        <a:tabLst>
                          <a:tab pos="2276475" algn="l"/>
                        </a:tabLst>
                      </a:pPr>
                      <a:r>
                        <a:rPr lang="es-ES" sz="1800" dirty="0">
                          <a:effectLst/>
                          <a:latin typeface="Arial" panose="020B0604020202020204" pitchFamily="34" charset="0"/>
                          <a:cs typeface="Arial" panose="020B0604020202020204" pitchFamily="34" charset="0"/>
                        </a:rPr>
                        <a:t>Comité doctoral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16310" marR="16310" marT="0" marB="0" anchor="ctr"/>
                </a:tc>
                <a:tc>
                  <a:txBody>
                    <a:bodyPr/>
                    <a:lstStyle/>
                    <a:p>
                      <a:pPr algn="just">
                        <a:lnSpc>
                          <a:spcPct val="115000"/>
                        </a:lnSpc>
                        <a:spcAft>
                          <a:spcPts val="0"/>
                        </a:spcAft>
                        <a:tabLst>
                          <a:tab pos="2276475" algn="l"/>
                        </a:tabLst>
                      </a:pPr>
                      <a:r>
                        <a:rPr lang="es-ES" sz="1800" dirty="0">
                          <a:effectLst/>
                          <a:latin typeface="Arial" panose="020B0604020202020204" pitchFamily="34" charset="0"/>
                          <a:cs typeface="Arial" panose="020B0604020202020204" pitchFamily="34" charset="0"/>
                        </a:rPr>
                        <a:t>Se considera la relación calidad del expediente, tema-proyecto-tutor-plan de formación.</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16310" marR="16310" marT="0" marB="0"/>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32656"/>
            <a:ext cx="7886700" cy="382139"/>
          </a:xfrm>
        </p:spPr>
        <p:txBody>
          <a:bodyPr>
            <a:normAutofit fontScale="90000"/>
          </a:bodyPr>
          <a:lstStyle/>
          <a:p>
            <a:pPr algn="ctr"/>
            <a:r>
              <a:rPr lang="es-MX" dirty="0">
                <a:latin typeface="Arial" panose="020B0604020202020204" pitchFamily="34" charset="0"/>
                <a:cs typeface="Arial" panose="020B0604020202020204" pitchFamily="34" charset="0"/>
              </a:rPr>
              <a:t>INGRESO</a:t>
            </a:r>
            <a:endParaRPr lang="en-US" dirty="0">
              <a:latin typeface="Arial" panose="020B0604020202020204" pitchFamily="34" charset="0"/>
              <a:cs typeface="Arial" panose="020B0604020202020204" pitchFamily="34" charset="0"/>
            </a:endParaRPr>
          </a:p>
        </p:txBody>
      </p:sp>
      <p:graphicFrame>
        <p:nvGraphicFramePr>
          <p:cNvPr id="4" name="Tabla 3"/>
          <p:cNvGraphicFramePr>
            <a:graphicFrameLocks noGrp="1"/>
          </p:cNvGraphicFramePr>
          <p:nvPr/>
        </p:nvGraphicFramePr>
        <p:xfrm>
          <a:off x="457200" y="981153"/>
          <a:ext cx="8229600" cy="5287836"/>
        </p:xfrm>
        <a:graphic>
          <a:graphicData uri="http://schemas.openxmlformats.org/drawingml/2006/table">
            <a:tbl>
              <a:tblPr firstRow="1" firstCol="1" bandRow="1">
                <a:tableStyleId>{5940675A-B579-460E-94D1-54222C63F5DA}</a:tableStyleId>
              </a:tblPr>
              <a:tblGrid>
                <a:gridCol w="442392"/>
                <a:gridCol w="1795863"/>
                <a:gridCol w="1874655"/>
                <a:gridCol w="4116690"/>
              </a:tblGrid>
              <a:tr h="240554">
                <a:tc>
                  <a:txBody>
                    <a:bodyPr/>
                    <a:lstStyle/>
                    <a:p>
                      <a:pPr algn="just">
                        <a:lnSpc>
                          <a:spcPct val="115000"/>
                        </a:lnSpc>
                        <a:spcAft>
                          <a:spcPts val="0"/>
                        </a:spcAft>
                        <a:tabLst>
                          <a:tab pos="2276475" algn="l"/>
                        </a:tabLst>
                      </a:pPr>
                      <a:r>
                        <a:rPr lang="es-ES" sz="2000" b="1" dirty="0">
                          <a:effectLst/>
                          <a:latin typeface="Arial" panose="020B0604020202020204" pitchFamily="34" charset="0"/>
                          <a:cs typeface="Arial" panose="020B0604020202020204" pitchFamily="34" charset="0"/>
                        </a:rPr>
                        <a:t>No.</a:t>
                      </a:r>
                      <a:endParaRPr lang="en-US" sz="2000" b="1" dirty="0">
                        <a:effectLst/>
                        <a:latin typeface="Arial" panose="020B0604020202020204" pitchFamily="34" charset="0"/>
                        <a:ea typeface="Calibri" panose="020F0502020204030204" pitchFamily="34" charset="0"/>
                        <a:cs typeface="Arial" panose="020B0604020202020204" pitchFamily="34" charset="0"/>
                      </a:endParaRPr>
                    </a:p>
                  </a:txBody>
                  <a:tcPr marL="16310" marR="16310" marT="0" marB="0"/>
                </a:tc>
                <a:tc>
                  <a:txBody>
                    <a:bodyPr/>
                    <a:lstStyle/>
                    <a:p>
                      <a:pPr algn="ctr">
                        <a:lnSpc>
                          <a:spcPct val="115000"/>
                        </a:lnSpc>
                        <a:spcAft>
                          <a:spcPts val="0"/>
                        </a:spcAft>
                        <a:tabLst>
                          <a:tab pos="2276475" algn="l"/>
                        </a:tabLst>
                      </a:pPr>
                      <a:r>
                        <a:rPr lang="es-ES" sz="2000" b="1" dirty="0">
                          <a:effectLst/>
                          <a:latin typeface="Arial" panose="020B0604020202020204" pitchFamily="34" charset="0"/>
                          <a:cs typeface="Arial" panose="020B0604020202020204" pitchFamily="34" charset="0"/>
                        </a:rPr>
                        <a:t>Pasos </a:t>
                      </a:r>
                      <a:endParaRPr lang="en-US" sz="2000" b="1" dirty="0">
                        <a:effectLst/>
                        <a:latin typeface="Arial" panose="020B0604020202020204" pitchFamily="34" charset="0"/>
                        <a:ea typeface="Calibri" panose="020F0502020204030204" pitchFamily="34" charset="0"/>
                        <a:cs typeface="Arial" panose="020B0604020202020204" pitchFamily="34" charset="0"/>
                      </a:endParaRPr>
                    </a:p>
                  </a:txBody>
                  <a:tcPr marL="16310" marR="16310" marT="0" marB="0" anchor="ctr"/>
                </a:tc>
                <a:tc>
                  <a:txBody>
                    <a:bodyPr/>
                    <a:lstStyle/>
                    <a:p>
                      <a:pPr algn="ctr">
                        <a:lnSpc>
                          <a:spcPct val="115000"/>
                        </a:lnSpc>
                        <a:spcAft>
                          <a:spcPts val="0"/>
                        </a:spcAft>
                        <a:tabLst>
                          <a:tab pos="2276475" algn="l"/>
                        </a:tabLst>
                      </a:pPr>
                      <a:r>
                        <a:rPr lang="es-ES" sz="2000" b="1" dirty="0">
                          <a:effectLst/>
                          <a:latin typeface="Arial" panose="020B0604020202020204" pitchFamily="34" charset="0"/>
                          <a:cs typeface="Arial" panose="020B0604020202020204" pitchFamily="34" charset="0"/>
                        </a:rPr>
                        <a:t>Responsables </a:t>
                      </a:r>
                      <a:endParaRPr lang="en-US" sz="2000" b="1" dirty="0">
                        <a:effectLst/>
                        <a:latin typeface="Arial" panose="020B0604020202020204" pitchFamily="34" charset="0"/>
                        <a:ea typeface="Calibri" panose="020F0502020204030204" pitchFamily="34" charset="0"/>
                        <a:cs typeface="Arial" panose="020B0604020202020204" pitchFamily="34" charset="0"/>
                      </a:endParaRPr>
                    </a:p>
                  </a:txBody>
                  <a:tcPr marL="16310" marR="16310" marT="0" marB="0" anchor="ctr"/>
                </a:tc>
                <a:tc>
                  <a:txBody>
                    <a:bodyPr/>
                    <a:lstStyle/>
                    <a:p>
                      <a:pPr algn="ctr">
                        <a:lnSpc>
                          <a:spcPct val="115000"/>
                        </a:lnSpc>
                        <a:spcAft>
                          <a:spcPts val="0"/>
                        </a:spcAft>
                        <a:tabLst>
                          <a:tab pos="2276475" algn="l"/>
                        </a:tabLst>
                      </a:pPr>
                      <a:r>
                        <a:rPr lang="es-ES" sz="2000" b="1" dirty="0">
                          <a:effectLst/>
                          <a:latin typeface="Arial" panose="020B0604020202020204" pitchFamily="34" charset="0"/>
                          <a:cs typeface="Arial" panose="020B0604020202020204" pitchFamily="34" charset="0"/>
                        </a:rPr>
                        <a:t>Observaciones </a:t>
                      </a:r>
                      <a:endParaRPr lang="en-US" sz="2000" b="1" dirty="0">
                        <a:effectLst/>
                        <a:latin typeface="Arial" panose="020B0604020202020204" pitchFamily="34" charset="0"/>
                        <a:ea typeface="Calibri" panose="020F0502020204030204" pitchFamily="34" charset="0"/>
                        <a:cs typeface="Arial" panose="020B0604020202020204" pitchFamily="34" charset="0"/>
                      </a:endParaRPr>
                    </a:p>
                  </a:txBody>
                  <a:tcPr marL="16310" marR="16310" marT="0" marB="0" anchor="ctr"/>
                </a:tc>
              </a:tr>
              <a:tr h="1029224">
                <a:tc>
                  <a:txBody>
                    <a:bodyPr/>
                    <a:lstStyle/>
                    <a:p>
                      <a:pPr algn="just">
                        <a:lnSpc>
                          <a:spcPct val="115000"/>
                        </a:lnSpc>
                        <a:spcAft>
                          <a:spcPts val="0"/>
                        </a:spcAft>
                        <a:tabLst>
                          <a:tab pos="2276475" algn="l"/>
                        </a:tabLst>
                      </a:pPr>
                      <a:r>
                        <a:rPr lang="es-ES" sz="1800">
                          <a:effectLst/>
                          <a:latin typeface="Arial" panose="020B0604020202020204" pitchFamily="34" charset="0"/>
                          <a:cs typeface="Arial" panose="020B0604020202020204" pitchFamily="34" charset="0"/>
                        </a:rPr>
                        <a:t>11</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16310" marR="16310" marT="0" marB="0"/>
                </a:tc>
                <a:tc>
                  <a:txBody>
                    <a:bodyPr/>
                    <a:lstStyle/>
                    <a:p>
                      <a:pPr algn="l">
                        <a:lnSpc>
                          <a:spcPct val="115000"/>
                        </a:lnSpc>
                        <a:spcAft>
                          <a:spcPts val="0"/>
                        </a:spcAft>
                        <a:tabLst>
                          <a:tab pos="2276475" algn="l"/>
                        </a:tabLst>
                      </a:pPr>
                      <a:r>
                        <a:rPr lang="es-ES" sz="1800" b="1" dirty="0">
                          <a:effectLst/>
                          <a:latin typeface="Arial" panose="020B0604020202020204" pitchFamily="34" charset="0"/>
                          <a:cs typeface="Arial" panose="020B0604020202020204" pitchFamily="34" charset="0"/>
                        </a:rPr>
                        <a:t>Aprobación final de la matrícula.</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16310" marR="16310" marT="0" marB="0"/>
                </a:tc>
                <a:tc>
                  <a:txBody>
                    <a:bodyPr/>
                    <a:lstStyle/>
                    <a:p>
                      <a:pPr algn="ctr">
                        <a:lnSpc>
                          <a:spcPct val="115000"/>
                        </a:lnSpc>
                        <a:spcAft>
                          <a:spcPts val="0"/>
                        </a:spcAft>
                        <a:tabLst>
                          <a:tab pos="2276475" algn="l"/>
                        </a:tabLst>
                      </a:pPr>
                      <a:r>
                        <a:rPr lang="es-ES" sz="1800" dirty="0">
                          <a:effectLst/>
                          <a:latin typeface="Arial" panose="020B0604020202020204" pitchFamily="34" charset="0"/>
                          <a:cs typeface="Arial" panose="020B0604020202020204" pitchFamily="34" charset="0"/>
                        </a:rPr>
                        <a:t>Rector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16310" marR="16310" marT="0" marB="0" anchor="ctr"/>
                </a:tc>
                <a:tc>
                  <a:txBody>
                    <a:bodyPr/>
                    <a:lstStyle/>
                    <a:p>
                      <a:pPr algn="just">
                        <a:lnSpc>
                          <a:spcPct val="115000"/>
                        </a:lnSpc>
                        <a:spcAft>
                          <a:spcPts val="0"/>
                        </a:spcAft>
                        <a:tabLst>
                          <a:tab pos="2276475" algn="l"/>
                        </a:tabLst>
                      </a:pPr>
                      <a:r>
                        <a:rPr lang="es-ES" sz="1800" dirty="0">
                          <a:effectLst/>
                          <a:latin typeface="Arial" panose="020B0604020202020204" pitchFamily="34" charset="0"/>
                          <a:cs typeface="Arial" panose="020B0604020202020204" pitchFamily="34" charset="0"/>
                        </a:rPr>
                        <a:t>Se elabora la lista de los propuestos que se formaliza en una resolución emitida por la rectoría de la Universidad e incorporada al expediente del solicitante.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16310" marR="16310" marT="0" marB="0"/>
                </a:tc>
              </a:tr>
              <a:tr h="766334">
                <a:tc>
                  <a:txBody>
                    <a:bodyPr/>
                    <a:lstStyle/>
                    <a:p>
                      <a:pPr algn="just">
                        <a:lnSpc>
                          <a:spcPct val="115000"/>
                        </a:lnSpc>
                        <a:spcAft>
                          <a:spcPts val="0"/>
                        </a:spcAft>
                        <a:tabLst>
                          <a:tab pos="2276475" algn="l"/>
                        </a:tabLst>
                      </a:pPr>
                      <a:r>
                        <a:rPr lang="es-ES" sz="1800">
                          <a:effectLst/>
                          <a:latin typeface="Arial" panose="020B0604020202020204" pitchFamily="34" charset="0"/>
                          <a:cs typeface="Arial" panose="020B0604020202020204" pitchFamily="34" charset="0"/>
                        </a:rPr>
                        <a:t>12</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16310" marR="16310" marT="0" marB="0"/>
                </a:tc>
                <a:tc>
                  <a:txBody>
                    <a:bodyPr/>
                    <a:lstStyle/>
                    <a:p>
                      <a:pPr algn="l">
                        <a:lnSpc>
                          <a:spcPct val="115000"/>
                        </a:lnSpc>
                        <a:spcAft>
                          <a:spcPts val="0"/>
                        </a:spcAft>
                        <a:tabLst>
                          <a:tab pos="2276475" algn="l"/>
                        </a:tabLst>
                      </a:pPr>
                      <a:r>
                        <a:rPr lang="es-ES" sz="1800" b="1" dirty="0">
                          <a:effectLst/>
                          <a:latin typeface="Arial" panose="020B0604020202020204" pitchFamily="34" charset="0"/>
                          <a:cs typeface="Arial" panose="020B0604020202020204" pitchFamily="34" charset="0"/>
                        </a:rPr>
                        <a:t>Incorporación del expediente al archivo del programa.</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16310" marR="16310" marT="0" marB="0"/>
                </a:tc>
                <a:tc>
                  <a:txBody>
                    <a:bodyPr/>
                    <a:lstStyle/>
                    <a:p>
                      <a:pPr algn="ctr">
                        <a:lnSpc>
                          <a:spcPct val="115000"/>
                        </a:lnSpc>
                        <a:spcAft>
                          <a:spcPts val="0"/>
                        </a:spcAft>
                        <a:tabLst>
                          <a:tab pos="2276475" algn="l"/>
                        </a:tabLst>
                      </a:pPr>
                      <a:r>
                        <a:rPr lang="es-ES" sz="1800" dirty="0">
                          <a:effectLst/>
                          <a:latin typeface="Arial" panose="020B0604020202020204" pitchFamily="34" charset="0"/>
                          <a:cs typeface="Arial" panose="020B0604020202020204" pitchFamily="34" charset="0"/>
                        </a:rPr>
                        <a:t>Grupo de grado científico</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16310" marR="16310" marT="0" marB="0" anchor="ctr"/>
                </a:tc>
                <a:tc>
                  <a:txBody>
                    <a:bodyPr/>
                    <a:lstStyle/>
                    <a:p>
                      <a:pPr algn="just">
                        <a:lnSpc>
                          <a:spcPct val="115000"/>
                        </a:lnSpc>
                        <a:spcAft>
                          <a:spcPts val="0"/>
                        </a:spcAft>
                        <a:tabLst>
                          <a:tab pos="2276475" algn="l"/>
                        </a:tabLst>
                      </a:pPr>
                      <a:r>
                        <a:rPr lang="es-ES" sz="1800" dirty="0">
                          <a:effectLst/>
                          <a:latin typeface="Arial" panose="020B0604020202020204" pitchFamily="34" charset="0"/>
                          <a:cs typeface="Arial" panose="020B0604020202020204" pitchFamily="34" charset="0"/>
                        </a:rPr>
                        <a:t> Según la línea a la que pertenezcan.</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16310" marR="16310" marT="0" marB="0"/>
                </a:tc>
              </a:tr>
              <a:tr h="1555004">
                <a:tc>
                  <a:txBody>
                    <a:bodyPr/>
                    <a:lstStyle/>
                    <a:p>
                      <a:pPr algn="just">
                        <a:lnSpc>
                          <a:spcPct val="115000"/>
                        </a:lnSpc>
                        <a:spcAft>
                          <a:spcPts val="0"/>
                        </a:spcAft>
                        <a:tabLst>
                          <a:tab pos="2276475" algn="l"/>
                        </a:tabLst>
                      </a:pPr>
                      <a:r>
                        <a:rPr lang="es-ES" sz="1800">
                          <a:effectLst/>
                          <a:latin typeface="Arial" panose="020B0604020202020204" pitchFamily="34" charset="0"/>
                          <a:cs typeface="Arial" panose="020B0604020202020204" pitchFamily="34" charset="0"/>
                        </a:rPr>
                        <a:t>13</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16310" marR="16310" marT="0" marB="0"/>
                </a:tc>
                <a:tc>
                  <a:txBody>
                    <a:bodyPr/>
                    <a:lstStyle/>
                    <a:p>
                      <a:pPr algn="l">
                        <a:lnSpc>
                          <a:spcPct val="115000"/>
                        </a:lnSpc>
                        <a:spcAft>
                          <a:spcPts val="0"/>
                        </a:spcAft>
                        <a:tabLst>
                          <a:tab pos="2276475" algn="l"/>
                        </a:tabLst>
                      </a:pPr>
                      <a:r>
                        <a:rPr lang="es-ES" sz="1800" b="1" dirty="0">
                          <a:effectLst/>
                          <a:latin typeface="Arial" panose="020B0604020202020204" pitchFamily="34" charset="0"/>
                          <a:cs typeface="Arial" panose="020B0604020202020204" pitchFamily="34" charset="0"/>
                        </a:rPr>
                        <a:t>Información oficial de la matrícula del solicitante que pasa a ser doctorando del programa.</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16310" marR="16310" marT="0" marB="0"/>
                </a:tc>
                <a:tc>
                  <a:txBody>
                    <a:bodyPr/>
                    <a:lstStyle/>
                    <a:p>
                      <a:pPr algn="ctr">
                        <a:lnSpc>
                          <a:spcPct val="115000"/>
                        </a:lnSpc>
                        <a:spcAft>
                          <a:spcPts val="0"/>
                        </a:spcAft>
                        <a:tabLst>
                          <a:tab pos="2276475" algn="l"/>
                        </a:tabLst>
                      </a:pPr>
                      <a:r>
                        <a:rPr lang="es-ES" sz="1800" dirty="0">
                          <a:effectLst/>
                          <a:latin typeface="Arial" panose="020B0604020202020204" pitchFamily="34" charset="0"/>
                          <a:cs typeface="Arial" panose="020B0604020202020204" pitchFamily="34" charset="0"/>
                        </a:rPr>
                        <a:t>Comité doctoral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16310" marR="16310" marT="0" marB="0" anchor="ctr"/>
                </a:tc>
                <a:tc>
                  <a:txBody>
                    <a:bodyPr/>
                    <a:lstStyle/>
                    <a:p>
                      <a:pPr algn="just">
                        <a:lnSpc>
                          <a:spcPct val="115000"/>
                        </a:lnSpc>
                        <a:spcAft>
                          <a:spcPts val="0"/>
                        </a:spcAft>
                        <a:tabLst>
                          <a:tab pos="2276475" algn="l"/>
                        </a:tabLst>
                      </a:pPr>
                      <a:r>
                        <a:rPr lang="es-MX" sz="1800" dirty="0">
                          <a:effectLst/>
                          <a:latin typeface="Arial" panose="020B0604020202020204" pitchFamily="34" charset="0"/>
                          <a:cs typeface="Arial" panose="020B0604020202020204" pitchFamily="34" charset="0"/>
                        </a:rPr>
                        <a:t>Se hace pública la matrícula oficial.</a:t>
                      </a:r>
                      <a:endParaRPr lang="en-US" sz="1800" dirty="0">
                        <a:effectLst/>
                        <a:latin typeface="Arial" panose="020B0604020202020204" pitchFamily="34" charset="0"/>
                        <a:cs typeface="Arial" panose="020B0604020202020204" pitchFamily="34" charset="0"/>
                      </a:endParaRPr>
                    </a:p>
                    <a:p>
                      <a:pPr algn="just">
                        <a:lnSpc>
                          <a:spcPct val="115000"/>
                        </a:lnSpc>
                        <a:spcAft>
                          <a:spcPts val="0"/>
                        </a:spcAft>
                        <a:tabLst>
                          <a:tab pos="2276475" algn="l"/>
                        </a:tabLst>
                      </a:pPr>
                      <a:r>
                        <a:rPr lang="es-ES" sz="1800" dirty="0">
                          <a:effectLst/>
                          <a:latin typeface="Arial" panose="020B0604020202020204" pitchFamily="34" charset="0"/>
                          <a:cs typeface="Arial" panose="020B0604020202020204" pitchFamily="34" charset="0"/>
                        </a:rPr>
                        <a:t>Se cita para un encuentro en el que se le explica el funcionamiento del Programa, con énfasis en el sistema de créditos y el cumplimiento de requisitos; en general, del plan de formación.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16310" marR="16310" marT="0" marB="0"/>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cstate="print"/>
          <a:srcRect/>
          <a:stretch>
            <a:fillRect/>
          </a:stretch>
        </p:blipFill>
        <p:spPr bwMode="auto">
          <a:xfrm>
            <a:off x="286523" y="764705"/>
            <a:ext cx="2629294" cy="4176463"/>
          </a:xfrm>
          <a:prstGeom prst="roundRect">
            <a:avLst>
              <a:gd name="adj" fmla="val 16667"/>
            </a:avLst>
          </a:prstGeom>
          <a:ln>
            <a:noFill/>
          </a:ln>
          <a:effectLst/>
        </p:spPr>
      </p:pic>
      <p:sp>
        <p:nvSpPr>
          <p:cNvPr id="2" name="1 Rectángulo"/>
          <p:cNvSpPr/>
          <p:nvPr/>
        </p:nvSpPr>
        <p:spPr>
          <a:xfrm>
            <a:off x="3275856" y="428178"/>
            <a:ext cx="5472608" cy="6001643"/>
          </a:xfrm>
          <a:prstGeom prst="rect">
            <a:avLst/>
          </a:prstGeom>
          <a:effectLst/>
        </p:spPr>
        <p:txBody>
          <a:bodyPr wrap="square">
            <a:spAutoFit/>
          </a:bodyPr>
          <a:lstStyle/>
          <a:p>
            <a:pPr algn="ctr" fontAlgn="auto">
              <a:spcBef>
                <a:spcPts val="0"/>
              </a:spcBef>
              <a:spcAft>
                <a:spcPts val="0"/>
              </a:spcAft>
              <a:defRPr/>
            </a:pPr>
            <a:r>
              <a:rPr lang="es-ES" sz="3600" i="1" dirty="0">
                <a:latin typeface="Arial" panose="020B0604020202020204" pitchFamily="34" charset="0"/>
                <a:cs typeface="Arial" panose="020B0604020202020204" pitchFamily="34" charset="0"/>
              </a:rPr>
              <a:t>“</a:t>
            </a:r>
            <a:r>
              <a:rPr lang="es-E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El primer deber de un hombre de estos días, es ser un hombre de su tiempo. No aplicar teorías ajenas, sino descubrir las propias. No estorbar a su país con abstracciones, sino inquirir la manera de hacer prácticas las útiles”  </a:t>
            </a:r>
            <a:endParaRPr lang="es-E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fontAlgn="auto">
              <a:spcBef>
                <a:spcPts val="0"/>
              </a:spcBef>
              <a:spcAft>
                <a:spcPts val="0"/>
              </a:spcAft>
              <a:defRPr/>
            </a:pPr>
            <a:endParaRPr lang="es-E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fontAlgn="auto">
              <a:spcBef>
                <a:spcPts val="0"/>
              </a:spcBef>
              <a:spcAft>
                <a:spcPts val="0"/>
              </a:spcAft>
              <a:defRPr/>
            </a:pPr>
            <a:r>
              <a:rPr lang="es-E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José Martí, O.C., T. 7, Pág. 99</a:t>
            </a:r>
            <a:endParaRPr lang="es-E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outVertic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smtClean="0"/>
              <a:t>LINEAS Y PROYECTOS DEL PDCCF</a:t>
            </a:r>
            <a:br>
              <a:rPr lang="es-MX" dirty="0" smtClean="0"/>
            </a:br>
            <a:r>
              <a:rPr lang="es-MX" dirty="0" smtClean="0"/>
              <a:t>UCCFD</a:t>
            </a:r>
            <a:endParaRPr lang="es-MX" dirty="0"/>
          </a:p>
        </p:txBody>
      </p:sp>
      <p:sp>
        <p:nvSpPr>
          <p:cNvPr id="3" name="2 Subtítulo"/>
          <p:cNvSpPr>
            <a:spLocks noGrp="1"/>
          </p:cNvSpPr>
          <p:nvPr>
            <p:ph type="subTitle" idx="1"/>
          </p:nvPr>
        </p:nvSpPr>
        <p:spPr/>
        <p:txBody>
          <a:bodyPr/>
          <a:lstStyle/>
          <a:p>
            <a:r>
              <a:rPr lang="es-MX" dirty="0" smtClean="0"/>
              <a:t>MAYO 202</a:t>
            </a:r>
            <a:r>
              <a:rPr lang="es-ES" altLang="es-MX" dirty="0" smtClean="0"/>
              <a:t>3</a:t>
            </a:r>
            <a:endParaRPr lang="es-ES" altLang="es-MX"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467543" y="404665"/>
          <a:ext cx="8280920" cy="6050593"/>
        </p:xfrm>
        <a:graphic>
          <a:graphicData uri="http://schemas.openxmlformats.org/drawingml/2006/table">
            <a:tbl>
              <a:tblPr firstRow="1" firstCol="1" bandRow="1">
                <a:tableStyleId>{5940675A-B579-460E-94D1-54222C63F5DA}</a:tableStyleId>
              </a:tblPr>
              <a:tblGrid>
                <a:gridCol w="4813656"/>
                <a:gridCol w="3467264"/>
              </a:tblGrid>
              <a:tr h="565991">
                <a:tc>
                  <a:txBody>
                    <a:bodyPr/>
                    <a:lstStyle/>
                    <a:p>
                      <a:pPr algn="ctr">
                        <a:lnSpc>
                          <a:spcPct val="115000"/>
                        </a:lnSpc>
                        <a:spcAft>
                          <a:spcPts val="0"/>
                        </a:spcAft>
                        <a:tabLst>
                          <a:tab pos="5850890" algn="l"/>
                        </a:tabLst>
                      </a:pPr>
                      <a:r>
                        <a:rPr lang="es-ES_tradnl" sz="2000">
                          <a:effectLst/>
                          <a:latin typeface="Arial" panose="020B0604020202020204" pitchFamily="34" charset="0"/>
                          <a:cs typeface="Arial" panose="020B0604020202020204" pitchFamily="34" charset="0"/>
                        </a:rPr>
                        <a:t>LÍNEAS</a:t>
                      </a:r>
                      <a:endParaRPr lang="es-MX" sz="2400">
                        <a:effectLst/>
                        <a:latin typeface="Arial" panose="020B0604020202020204" pitchFamily="34" charset="0"/>
                        <a:ea typeface="Times New Roman" panose="02020603050405020304"/>
                        <a:cs typeface="Arial" panose="020B0604020202020204" pitchFamily="34" charset="0"/>
                      </a:endParaRPr>
                    </a:p>
                  </a:txBody>
                  <a:tcPr marL="68580" marR="68580" marT="0" marB="0" anchor="ctr"/>
                </a:tc>
                <a:tc>
                  <a:txBody>
                    <a:bodyPr/>
                    <a:lstStyle/>
                    <a:p>
                      <a:pPr algn="ctr">
                        <a:lnSpc>
                          <a:spcPct val="115000"/>
                        </a:lnSpc>
                        <a:spcAft>
                          <a:spcPts val="0"/>
                        </a:spcAft>
                        <a:tabLst>
                          <a:tab pos="5850890" algn="l"/>
                        </a:tabLst>
                      </a:pPr>
                      <a:r>
                        <a:rPr lang="es-ES_tradnl" sz="2000">
                          <a:effectLst/>
                          <a:latin typeface="Arial" panose="020B0604020202020204" pitchFamily="34" charset="0"/>
                          <a:cs typeface="Arial" panose="020B0604020202020204" pitchFamily="34" charset="0"/>
                        </a:rPr>
                        <a:t>LÍDERES</a:t>
                      </a:r>
                      <a:endParaRPr lang="es-MX" sz="2400">
                        <a:effectLst/>
                        <a:latin typeface="Arial" panose="020B0604020202020204" pitchFamily="34" charset="0"/>
                        <a:ea typeface="Times New Roman" panose="02020603050405020304"/>
                        <a:cs typeface="Arial" panose="020B0604020202020204" pitchFamily="34" charset="0"/>
                      </a:endParaRPr>
                    </a:p>
                  </a:txBody>
                  <a:tcPr marL="68580" marR="68580" marT="0" marB="0" anchor="ctr"/>
                </a:tc>
              </a:tr>
              <a:tr h="1170191">
                <a:tc>
                  <a:txBody>
                    <a:bodyPr/>
                    <a:lstStyle/>
                    <a:p>
                      <a:pPr marL="342900" lvl="0" indent="-342900" algn="just">
                        <a:lnSpc>
                          <a:spcPct val="115000"/>
                        </a:lnSpc>
                        <a:spcAft>
                          <a:spcPts val="0"/>
                        </a:spcAft>
                        <a:buFont typeface="+mj-lt"/>
                        <a:buAutoNum type="arabicPeriod"/>
                        <a:tabLst>
                          <a:tab pos="5850890" algn="l"/>
                        </a:tabLst>
                      </a:pPr>
                      <a:r>
                        <a:rPr lang="es-ES_tradnl" sz="2400" dirty="0">
                          <a:effectLst/>
                          <a:latin typeface="Arial" panose="020B0604020202020204" pitchFamily="34" charset="0"/>
                          <a:cs typeface="Arial" panose="020B0604020202020204" pitchFamily="34" charset="0"/>
                        </a:rPr>
                        <a:t>Formación y preparación de los deportistas cubanos y su reserva</a:t>
                      </a:r>
                      <a:endParaRPr lang="es-MX" sz="2800" dirty="0">
                        <a:effectLst/>
                        <a:latin typeface="Arial" panose="020B0604020202020204" pitchFamily="34" charset="0"/>
                        <a:ea typeface="Times New Roman" panose="02020603050405020304"/>
                        <a:cs typeface="Arial" panose="020B0604020202020204" pitchFamily="34" charset="0"/>
                      </a:endParaRPr>
                    </a:p>
                  </a:txBody>
                  <a:tcPr marL="68580" marR="68580" marT="0" marB="0"/>
                </a:tc>
                <a:tc>
                  <a:txBody>
                    <a:bodyPr/>
                    <a:lstStyle/>
                    <a:p>
                      <a:pPr>
                        <a:lnSpc>
                          <a:spcPct val="115000"/>
                        </a:lnSpc>
                        <a:spcAft>
                          <a:spcPts val="0"/>
                        </a:spcAft>
                        <a:tabLst>
                          <a:tab pos="5850890" algn="l"/>
                        </a:tabLst>
                      </a:pPr>
                      <a:r>
                        <a:rPr lang="pt-BR" sz="2000" dirty="0">
                          <a:effectLst/>
                          <a:latin typeface="Arial" panose="020B0604020202020204" pitchFamily="34" charset="0"/>
                          <a:cs typeface="Arial" panose="020B0604020202020204" pitchFamily="34" charset="0"/>
                        </a:rPr>
                        <a:t>Dr. C. Beatriz Sánchez </a:t>
                      </a:r>
                      <a:r>
                        <a:rPr lang="pt-BR" sz="2000" dirty="0" err="1" smtClean="0">
                          <a:effectLst/>
                          <a:latin typeface="Arial" panose="020B0604020202020204" pitchFamily="34" charset="0"/>
                          <a:cs typeface="Arial" panose="020B0604020202020204" pitchFamily="34" charset="0"/>
                        </a:rPr>
                        <a:t>Córdova</a:t>
                      </a:r>
                      <a:endParaRPr lang="es-MX" sz="2400" dirty="0">
                        <a:effectLst/>
                        <a:latin typeface="Arial" panose="020B0604020202020204" pitchFamily="34" charset="0"/>
                        <a:cs typeface="Arial" panose="020B0604020202020204" pitchFamily="34" charset="0"/>
                      </a:endParaRPr>
                    </a:p>
                    <a:p>
                      <a:pPr>
                        <a:lnSpc>
                          <a:spcPct val="115000"/>
                        </a:lnSpc>
                        <a:spcAft>
                          <a:spcPts val="0"/>
                        </a:spcAft>
                        <a:tabLst>
                          <a:tab pos="5850890" algn="l"/>
                        </a:tabLst>
                      </a:pPr>
                      <a:r>
                        <a:rPr lang="pt-BR" sz="2000" dirty="0">
                          <a:effectLst/>
                          <a:latin typeface="Arial" panose="020B0604020202020204" pitchFamily="34" charset="0"/>
                          <a:cs typeface="Arial" panose="020B0604020202020204" pitchFamily="34" charset="0"/>
                        </a:rPr>
                        <a:t>Dr. C. José </a:t>
                      </a:r>
                      <a:r>
                        <a:rPr lang="pt-BR" sz="2000" dirty="0" err="1">
                          <a:effectLst/>
                          <a:latin typeface="Arial" panose="020B0604020202020204" pitchFamily="34" charset="0"/>
                          <a:cs typeface="Arial" panose="020B0604020202020204" pitchFamily="34" charset="0"/>
                        </a:rPr>
                        <a:t>Monteagudo</a:t>
                      </a:r>
                      <a:r>
                        <a:rPr lang="pt-BR" sz="2000" dirty="0">
                          <a:effectLst/>
                          <a:latin typeface="Arial" panose="020B0604020202020204" pitchFamily="34" charset="0"/>
                          <a:cs typeface="Arial" panose="020B0604020202020204" pitchFamily="34" charset="0"/>
                        </a:rPr>
                        <a:t> Soler</a:t>
                      </a:r>
                      <a:endParaRPr lang="es-MX" sz="2400" dirty="0">
                        <a:effectLst/>
                        <a:latin typeface="Arial" panose="020B0604020202020204" pitchFamily="34" charset="0"/>
                        <a:ea typeface="Times New Roman" panose="02020603050405020304"/>
                        <a:cs typeface="Arial" panose="020B0604020202020204" pitchFamily="34" charset="0"/>
                      </a:endParaRPr>
                    </a:p>
                  </a:txBody>
                  <a:tcPr marL="68580" marR="68580" marT="0" marB="0"/>
                </a:tc>
              </a:tr>
              <a:tr h="565991">
                <a:tc>
                  <a:txBody>
                    <a:bodyPr/>
                    <a:lstStyle/>
                    <a:p>
                      <a:pPr marL="0" lvl="0" indent="0" algn="just">
                        <a:lnSpc>
                          <a:spcPct val="115000"/>
                        </a:lnSpc>
                        <a:spcAft>
                          <a:spcPts val="0"/>
                        </a:spcAft>
                        <a:buFont typeface="+mj-lt"/>
                        <a:buNone/>
                        <a:tabLst>
                          <a:tab pos="5850890" algn="l"/>
                        </a:tabLst>
                      </a:pPr>
                      <a:r>
                        <a:rPr lang="es-ES_tradnl" sz="2400" dirty="0" smtClean="0">
                          <a:effectLst/>
                          <a:latin typeface="Arial" panose="020B0604020202020204" pitchFamily="34" charset="0"/>
                          <a:cs typeface="Arial" panose="020B0604020202020204" pitchFamily="34" charset="0"/>
                        </a:rPr>
                        <a:t>2. La </a:t>
                      </a:r>
                      <a:r>
                        <a:rPr lang="es-ES_tradnl" sz="2400" dirty="0">
                          <a:effectLst/>
                          <a:latin typeface="Arial" panose="020B0604020202020204" pitchFamily="34" charset="0"/>
                          <a:cs typeface="Arial" panose="020B0604020202020204" pitchFamily="34" charset="0"/>
                        </a:rPr>
                        <a:t>Psicología en </a:t>
                      </a:r>
                      <a:r>
                        <a:rPr lang="es-ES_tradnl" sz="2000" dirty="0">
                          <a:effectLst/>
                          <a:latin typeface="Arial" panose="020B0604020202020204" pitchFamily="34" charset="0"/>
                          <a:cs typeface="Arial" panose="020B0604020202020204" pitchFamily="34" charset="0"/>
                        </a:rPr>
                        <a:t>la</a:t>
                      </a:r>
                      <a:r>
                        <a:rPr lang="es-ES_tradnl" sz="2400" dirty="0">
                          <a:effectLst/>
                          <a:latin typeface="Arial" panose="020B0604020202020204" pitchFamily="34" charset="0"/>
                          <a:cs typeface="Arial" panose="020B0604020202020204" pitchFamily="34" charset="0"/>
                        </a:rPr>
                        <a:t> actividad física y el deporte</a:t>
                      </a:r>
                      <a:endParaRPr lang="es-MX" sz="2800" dirty="0">
                        <a:effectLst/>
                        <a:latin typeface="Arial" panose="020B0604020202020204" pitchFamily="34" charset="0"/>
                        <a:ea typeface="Times New Roman" panose="02020603050405020304"/>
                        <a:cs typeface="Arial" panose="020B0604020202020204" pitchFamily="34" charset="0"/>
                      </a:endParaRPr>
                    </a:p>
                  </a:txBody>
                  <a:tcPr marL="68580" marR="68580" marT="0" marB="0"/>
                </a:tc>
                <a:tc>
                  <a:txBody>
                    <a:bodyPr/>
                    <a:lstStyle/>
                    <a:p>
                      <a:pPr>
                        <a:lnSpc>
                          <a:spcPct val="115000"/>
                        </a:lnSpc>
                        <a:spcAft>
                          <a:spcPts val="0"/>
                        </a:spcAft>
                        <a:tabLst>
                          <a:tab pos="5850890" algn="l"/>
                        </a:tabLst>
                      </a:pPr>
                      <a:r>
                        <a:rPr lang="es-ES_tradnl" sz="2000" dirty="0">
                          <a:effectLst/>
                          <a:latin typeface="Arial" panose="020B0604020202020204" pitchFamily="34" charset="0"/>
                          <a:cs typeface="Arial" panose="020B0604020202020204" pitchFamily="34" charset="0"/>
                        </a:rPr>
                        <a:t>Dr. C. Marta Cañizares Hernández</a:t>
                      </a:r>
                      <a:endParaRPr lang="es-MX" sz="2400" dirty="0">
                        <a:effectLst/>
                        <a:latin typeface="Arial" panose="020B0604020202020204" pitchFamily="34" charset="0"/>
                        <a:ea typeface="Times New Roman" panose="02020603050405020304"/>
                        <a:cs typeface="Arial" panose="020B0604020202020204" pitchFamily="34" charset="0"/>
                      </a:endParaRPr>
                    </a:p>
                  </a:txBody>
                  <a:tcPr marL="68580" marR="68580" marT="0" marB="0"/>
                </a:tc>
              </a:tr>
              <a:tr h="1170191">
                <a:tc>
                  <a:txBody>
                    <a:bodyPr/>
                    <a:lstStyle/>
                    <a:p>
                      <a:pPr marL="0" lvl="0" indent="0" algn="just">
                        <a:lnSpc>
                          <a:spcPct val="115000"/>
                        </a:lnSpc>
                        <a:spcAft>
                          <a:spcPts val="0"/>
                        </a:spcAft>
                        <a:buFont typeface="+mj-lt"/>
                        <a:buNone/>
                        <a:tabLst>
                          <a:tab pos="5850890" algn="l"/>
                        </a:tabLst>
                      </a:pPr>
                      <a:r>
                        <a:rPr lang="es-ES_tradnl" sz="2400" dirty="0" smtClean="0">
                          <a:effectLst/>
                          <a:latin typeface="Arial" panose="020B0604020202020204" pitchFamily="34" charset="0"/>
                          <a:cs typeface="Arial" panose="020B0604020202020204" pitchFamily="34" charset="0"/>
                        </a:rPr>
                        <a:t>3. La </a:t>
                      </a:r>
                      <a:r>
                        <a:rPr lang="es-ES_tradnl" sz="2400" dirty="0">
                          <a:effectLst/>
                          <a:latin typeface="Arial" panose="020B0604020202020204" pitchFamily="34" charset="0"/>
                          <a:cs typeface="Arial" panose="020B0604020202020204" pitchFamily="34" charset="0"/>
                        </a:rPr>
                        <a:t>Educación Física en diferentes contextos y grupos etarios</a:t>
                      </a:r>
                      <a:endParaRPr lang="es-MX" sz="2800" dirty="0">
                        <a:effectLst/>
                        <a:latin typeface="Arial" panose="020B0604020202020204" pitchFamily="34" charset="0"/>
                        <a:ea typeface="Times New Roman" panose="02020603050405020304"/>
                        <a:cs typeface="Arial" panose="020B0604020202020204" pitchFamily="34" charset="0"/>
                      </a:endParaRPr>
                    </a:p>
                  </a:txBody>
                  <a:tcPr marL="68580" marR="68580" marT="0" marB="0"/>
                </a:tc>
                <a:tc>
                  <a:txBody>
                    <a:bodyPr/>
                    <a:lstStyle/>
                    <a:p>
                      <a:pPr>
                        <a:lnSpc>
                          <a:spcPct val="115000"/>
                        </a:lnSpc>
                        <a:spcAft>
                          <a:spcPts val="0"/>
                        </a:spcAft>
                        <a:tabLst>
                          <a:tab pos="5850890" algn="l"/>
                        </a:tabLst>
                      </a:pPr>
                      <a:r>
                        <a:rPr lang="es-ES_tradnl" sz="2000" dirty="0">
                          <a:effectLst/>
                          <a:latin typeface="Arial" panose="020B0604020202020204" pitchFamily="34" charset="0"/>
                          <a:cs typeface="Arial" panose="020B0604020202020204" pitchFamily="34" charset="0"/>
                        </a:rPr>
                        <a:t>Dr. C. Ana María Morales </a:t>
                      </a:r>
                      <a:r>
                        <a:rPr lang="es-ES_tradnl" sz="2000" dirty="0" smtClean="0">
                          <a:effectLst/>
                          <a:latin typeface="Arial" panose="020B0604020202020204" pitchFamily="34" charset="0"/>
                          <a:cs typeface="Arial" panose="020B0604020202020204" pitchFamily="34" charset="0"/>
                        </a:rPr>
                        <a:t>Ferrer</a:t>
                      </a:r>
                      <a:endParaRPr lang="es-MX" sz="2400" dirty="0">
                        <a:effectLst/>
                        <a:latin typeface="Arial" panose="020B0604020202020204" pitchFamily="34" charset="0"/>
                        <a:cs typeface="Arial" panose="020B0604020202020204" pitchFamily="34" charset="0"/>
                      </a:endParaRPr>
                    </a:p>
                  </a:txBody>
                  <a:tcPr marL="68580" marR="68580" marT="0" marB="0"/>
                </a:tc>
              </a:tr>
              <a:tr h="854753">
                <a:tc>
                  <a:txBody>
                    <a:bodyPr/>
                    <a:lstStyle/>
                    <a:p>
                      <a:pPr marL="0" lvl="0" indent="0" algn="just">
                        <a:lnSpc>
                          <a:spcPct val="115000"/>
                        </a:lnSpc>
                        <a:spcAft>
                          <a:spcPts val="0"/>
                        </a:spcAft>
                        <a:buFont typeface="+mj-lt"/>
                        <a:buNone/>
                        <a:tabLst>
                          <a:tab pos="5850890" algn="l"/>
                        </a:tabLst>
                      </a:pPr>
                      <a:r>
                        <a:rPr lang="es-ES_tradnl" sz="2400" dirty="0" smtClean="0">
                          <a:effectLst/>
                          <a:latin typeface="Arial" panose="020B0604020202020204" pitchFamily="34" charset="0"/>
                          <a:cs typeface="Arial" panose="020B0604020202020204" pitchFamily="34" charset="0"/>
                        </a:rPr>
                        <a:t>4.  </a:t>
                      </a:r>
                      <a:r>
                        <a:rPr lang="es-ES_tradnl" sz="2400" dirty="0">
                          <a:effectLst/>
                          <a:latin typeface="Arial" panose="020B0604020202020204" pitchFamily="34" charset="0"/>
                          <a:cs typeface="Arial" panose="020B0604020202020204" pitchFamily="34" charset="0"/>
                        </a:rPr>
                        <a:t>Tiempo libre, recreación y desarrollo humano</a:t>
                      </a:r>
                      <a:endParaRPr lang="es-MX" sz="2800" dirty="0">
                        <a:effectLst/>
                        <a:latin typeface="Arial" panose="020B0604020202020204" pitchFamily="34" charset="0"/>
                        <a:ea typeface="Times New Roman" panose="02020603050405020304"/>
                        <a:cs typeface="Arial" panose="020B0604020202020204" pitchFamily="34" charset="0"/>
                      </a:endParaRPr>
                    </a:p>
                  </a:txBody>
                  <a:tcPr marL="68580" marR="68580" marT="0" marB="0"/>
                </a:tc>
                <a:tc>
                  <a:txBody>
                    <a:bodyPr/>
                    <a:lstStyle/>
                    <a:p>
                      <a:pPr>
                        <a:lnSpc>
                          <a:spcPct val="115000"/>
                        </a:lnSpc>
                        <a:spcAft>
                          <a:spcPts val="0"/>
                        </a:spcAft>
                        <a:tabLst>
                          <a:tab pos="5850890" algn="l"/>
                        </a:tabLst>
                      </a:pPr>
                      <a:r>
                        <a:rPr lang="pt-BR" sz="2000" dirty="0">
                          <a:effectLst/>
                          <a:latin typeface="Arial" panose="020B0604020202020204" pitchFamily="34" charset="0"/>
                          <a:cs typeface="Arial" panose="020B0604020202020204" pitchFamily="34" charset="0"/>
                        </a:rPr>
                        <a:t>Dr. C. Aldo Pérez Sánchez</a:t>
                      </a:r>
                      <a:endParaRPr lang="es-MX" sz="2400" dirty="0">
                        <a:effectLst/>
                        <a:latin typeface="Arial" panose="020B0604020202020204" pitchFamily="34" charset="0"/>
                        <a:ea typeface="Times New Roman" panose="02020603050405020304"/>
                        <a:cs typeface="Arial" panose="020B0604020202020204" pitchFamily="34" charset="0"/>
                      </a:endParaRPr>
                    </a:p>
                  </a:txBody>
                  <a:tcPr marL="68580" marR="68580" marT="0" marB="0"/>
                </a:tc>
              </a:tr>
              <a:tr h="1170191">
                <a:tc>
                  <a:txBody>
                    <a:bodyPr/>
                    <a:lstStyle/>
                    <a:p>
                      <a:pPr marL="0" lvl="0" indent="0" algn="just">
                        <a:lnSpc>
                          <a:spcPct val="115000"/>
                        </a:lnSpc>
                        <a:spcAft>
                          <a:spcPts val="0"/>
                        </a:spcAft>
                        <a:buFont typeface="+mj-lt"/>
                        <a:buNone/>
                        <a:tabLst>
                          <a:tab pos="5850890" algn="l"/>
                        </a:tabLst>
                      </a:pPr>
                      <a:r>
                        <a:rPr lang="es-ES_tradnl" sz="2000" dirty="0" smtClean="0">
                          <a:effectLst/>
                          <a:latin typeface="Arial" panose="020B0604020202020204" pitchFamily="34" charset="0"/>
                          <a:cs typeface="Arial" panose="020B0604020202020204" pitchFamily="34" charset="0"/>
                        </a:rPr>
                        <a:t>5</a:t>
                      </a:r>
                      <a:r>
                        <a:rPr lang="es-ES_tradnl" sz="2400" dirty="0" smtClean="0">
                          <a:effectLst/>
                          <a:latin typeface="Arial" panose="020B0604020202020204" pitchFamily="34" charset="0"/>
                          <a:cs typeface="Arial" panose="020B0604020202020204" pitchFamily="34" charset="0"/>
                        </a:rPr>
                        <a:t>.</a:t>
                      </a:r>
                      <a:r>
                        <a:rPr lang="es-ES_tradnl" sz="2400" baseline="0" dirty="0" smtClean="0">
                          <a:effectLst/>
                          <a:latin typeface="Arial" panose="020B0604020202020204" pitchFamily="34" charset="0"/>
                          <a:cs typeface="Arial" panose="020B0604020202020204" pitchFamily="34" charset="0"/>
                        </a:rPr>
                        <a:t> </a:t>
                      </a:r>
                      <a:r>
                        <a:rPr lang="es-ES_tradnl" sz="2400" dirty="0" smtClean="0">
                          <a:effectLst/>
                          <a:latin typeface="Arial" panose="020B0604020202020204" pitchFamily="34" charset="0"/>
                          <a:cs typeface="Arial" panose="020B0604020202020204" pitchFamily="34" charset="0"/>
                        </a:rPr>
                        <a:t>Rehabilitación </a:t>
                      </a:r>
                      <a:r>
                        <a:rPr lang="es-ES_tradnl" sz="2400" dirty="0">
                          <a:effectLst/>
                          <a:latin typeface="Arial" panose="020B0604020202020204" pitchFamily="34" charset="0"/>
                          <a:cs typeface="Arial" panose="020B0604020202020204" pitchFamily="34" charset="0"/>
                        </a:rPr>
                        <a:t>y </a:t>
                      </a:r>
                      <a:r>
                        <a:rPr lang="es-ES_tradnl" sz="2400" dirty="0" smtClean="0">
                          <a:effectLst/>
                          <a:latin typeface="Arial" panose="020B0604020202020204" pitchFamily="34" charset="0"/>
                          <a:cs typeface="Arial" panose="020B0604020202020204" pitchFamily="34" charset="0"/>
                        </a:rPr>
                        <a:t>educación </a:t>
                      </a:r>
                      <a:r>
                        <a:rPr lang="es-ES_tradnl" sz="2400" dirty="0">
                          <a:effectLst/>
                          <a:latin typeface="Arial" panose="020B0604020202020204" pitchFamily="34" charset="0"/>
                          <a:cs typeface="Arial" panose="020B0604020202020204" pitchFamily="34" charset="0"/>
                        </a:rPr>
                        <a:t>para la </a:t>
                      </a:r>
                      <a:r>
                        <a:rPr lang="es-ES_tradnl" sz="2400" dirty="0" err="1" smtClean="0">
                          <a:effectLst/>
                          <a:latin typeface="Arial" panose="020B0604020202020204" pitchFamily="34" charset="0"/>
                          <a:cs typeface="Arial" panose="020B0604020202020204" pitchFamily="34" charset="0"/>
                        </a:rPr>
                        <a:t>ealud</a:t>
                      </a:r>
                      <a:r>
                        <a:rPr lang="es-ES_tradnl" sz="2400" dirty="0" smtClean="0">
                          <a:effectLst/>
                          <a:latin typeface="Arial" panose="020B0604020202020204" pitchFamily="34" charset="0"/>
                          <a:cs typeface="Arial" panose="020B0604020202020204" pitchFamily="34" charset="0"/>
                        </a:rPr>
                        <a:t> </a:t>
                      </a:r>
                      <a:r>
                        <a:rPr lang="es-ES_tradnl" sz="2400" dirty="0">
                          <a:effectLst/>
                          <a:latin typeface="Arial" panose="020B0604020202020204" pitchFamily="34" charset="0"/>
                          <a:cs typeface="Arial" panose="020B0604020202020204" pitchFamily="34" charset="0"/>
                        </a:rPr>
                        <a:t>desde la Cultura Física Profiláctica y Terapéutica</a:t>
                      </a:r>
                      <a:endParaRPr lang="es-MX" sz="2800" dirty="0">
                        <a:effectLst/>
                        <a:latin typeface="Arial" panose="020B0604020202020204" pitchFamily="34" charset="0"/>
                        <a:ea typeface="Times New Roman" panose="02020603050405020304"/>
                        <a:cs typeface="Arial" panose="020B0604020202020204" pitchFamily="34" charset="0"/>
                      </a:endParaRPr>
                    </a:p>
                  </a:txBody>
                  <a:tcPr marL="68580" marR="68580" marT="0" marB="0"/>
                </a:tc>
                <a:tc>
                  <a:txBody>
                    <a:bodyPr/>
                    <a:lstStyle/>
                    <a:p>
                      <a:pPr>
                        <a:lnSpc>
                          <a:spcPct val="115000"/>
                        </a:lnSpc>
                        <a:spcAft>
                          <a:spcPts val="0"/>
                        </a:spcAft>
                        <a:tabLst>
                          <a:tab pos="5850890" algn="l"/>
                        </a:tabLst>
                      </a:pPr>
                      <a:r>
                        <a:rPr lang="pt-BR" sz="2000" dirty="0">
                          <a:effectLst/>
                          <a:latin typeface="Arial" panose="020B0604020202020204" pitchFamily="34" charset="0"/>
                          <a:cs typeface="Arial" panose="020B0604020202020204" pitchFamily="34" charset="0"/>
                        </a:rPr>
                        <a:t>Dr. C. </a:t>
                      </a:r>
                      <a:r>
                        <a:rPr lang="pt-BR" sz="2000" dirty="0" err="1" smtClean="0">
                          <a:effectLst/>
                          <a:latin typeface="Arial" panose="020B0604020202020204" pitchFamily="34" charset="0"/>
                          <a:cs typeface="Arial" panose="020B0604020202020204" pitchFamily="34" charset="0"/>
                        </a:rPr>
                        <a:t>Maylene</a:t>
                      </a:r>
                      <a:r>
                        <a:rPr lang="pt-BR" sz="2000" dirty="0" smtClean="0">
                          <a:effectLst/>
                          <a:latin typeface="Arial" panose="020B0604020202020204" pitchFamily="34" charset="0"/>
                          <a:cs typeface="Arial" panose="020B0604020202020204" pitchFamily="34" charset="0"/>
                        </a:rPr>
                        <a:t> López Bueno</a:t>
                      </a:r>
                      <a:endParaRPr lang="es-MX" sz="2400" dirty="0">
                        <a:effectLst/>
                        <a:latin typeface="Arial" panose="020B0604020202020204" pitchFamily="34" charset="0"/>
                        <a:ea typeface="Times New Roman" panose="02020603050405020304"/>
                        <a:cs typeface="Arial" panose="020B0604020202020204" pitchFamily="34" charset="0"/>
                      </a:endParaRPr>
                    </a:p>
                  </a:txBody>
                  <a:tcPr marL="68580" marR="68580" marT="0" marB="0"/>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179512" y="188640"/>
          <a:ext cx="8784976" cy="6399214"/>
        </p:xfrm>
        <a:graphic>
          <a:graphicData uri="http://schemas.openxmlformats.org/drawingml/2006/table">
            <a:tbl>
              <a:tblPr firstRow="1" firstCol="1" bandRow="1">
                <a:tableStyleId>{5940675A-B579-460E-94D1-54222C63F5DA}</a:tableStyleId>
              </a:tblPr>
              <a:tblGrid>
                <a:gridCol w="8784976"/>
              </a:tblGrid>
              <a:tr h="184514">
                <a:tc>
                  <a:txBody>
                    <a:bodyPr/>
                    <a:lstStyle/>
                    <a:p>
                      <a:pPr algn="ctr">
                        <a:lnSpc>
                          <a:spcPct val="115000"/>
                        </a:lnSpc>
                        <a:spcAft>
                          <a:spcPts val="75"/>
                        </a:spcAft>
                        <a:tabLst>
                          <a:tab pos="5850890" algn="l"/>
                        </a:tabLst>
                      </a:pPr>
                      <a:r>
                        <a:rPr lang="es-ES" sz="2000" b="1" dirty="0">
                          <a:solidFill>
                            <a:srgbClr val="FF0000"/>
                          </a:solidFill>
                          <a:effectLst/>
                        </a:rPr>
                        <a:t>DEPARTAMENTOS Y DEPENDENCIAS PARTICIPANTES EN EL PROGRAMA DE DOCTORADO</a:t>
                      </a:r>
                      <a:endParaRPr lang="es-MX" sz="2000" b="1" dirty="0">
                        <a:solidFill>
                          <a:srgbClr val="FF0000"/>
                        </a:solidFill>
                        <a:effectLst/>
                        <a:latin typeface="Arial" panose="020B0604020202020204" pitchFamily="34" charset="0"/>
                        <a:ea typeface="Calibri" panose="020F0502020204030204"/>
                        <a:cs typeface="Arial" panose="020B0604020202020204" pitchFamily="34" charset="0"/>
                      </a:endParaRPr>
                    </a:p>
                  </a:txBody>
                  <a:tcPr marL="23330" marR="23330" marT="0" marB="0" anchor="ctr"/>
                </a:tc>
              </a:tr>
              <a:tr h="381182">
                <a:tc>
                  <a:txBody>
                    <a:bodyPr/>
                    <a:lstStyle/>
                    <a:p>
                      <a:pPr algn="ctr">
                        <a:lnSpc>
                          <a:spcPct val="115000"/>
                        </a:lnSpc>
                        <a:spcAft>
                          <a:spcPts val="75"/>
                        </a:spcAft>
                        <a:tabLst>
                          <a:tab pos="5850890" algn="l"/>
                        </a:tabLst>
                      </a:pPr>
                      <a:r>
                        <a:rPr lang="es-ES" sz="2000" dirty="0">
                          <a:effectLst/>
                        </a:rPr>
                        <a:t>CENTRO DE INVESTIGACIONES DEL DEPORTE CUBANO (CIDC). INDER. </a:t>
                      </a:r>
                      <a:endParaRPr lang="es-MX" sz="2000" dirty="0">
                        <a:effectLst/>
                      </a:endParaRPr>
                    </a:p>
                    <a:p>
                      <a:pPr algn="just">
                        <a:lnSpc>
                          <a:spcPct val="115000"/>
                        </a:lnSpc>
                        <a:spcAft>
                          <a:spcPts val="75"/>
                        </a:spcAft>
                        <a:tabLst>
                          <a:tab pos="5850890" algn="l"/>
                        </a:tabLst>
                      </a:pPr>
                      <a:r>
                        <a:rPr lang="es-ES" sz="2000" dirty="0" smtClean="0">
                          <a:effectLst/>
                        </a:rPr>
                        <a:t>Aporta</a:t>
                      </a:r>
                      <a:r>
                        <a:rPr lang="es-ES" sz="2000" dirty="0">
                          <a:effectLst/>
                        </a:rPr>
                        <a:t>: Laboratorios de investigación, tutores, bibliografía actualizada, servicios Internet, redes priorizadas.</a:t>
                      </a:r>
                      <a:endParaRPr lang="es-MX" sz="2000" dirty="0">
                        <a:solidFill>
                          <a:srgbClr val="000000"/>
                        </a:solidFill>
                        <a:effectLst/>
                        <a:latin typeface="Arial" panose="020B0604020202020204" pitchFamily="34" charset="0"/>
                        <a:ea typeface="Calibri" panose="020F0502020204030204"/>
                        <a:cs typeface="Arial" panose="020B0604020202020204" pitchFamily="34" charset="0"/>
                      </a:endParaRPr>
                    </a:p>
                  </a:txBody>
                  <a:tcPr marL="23330" marR="23330" marT="0" marB="0" anchor="ctr"/>
                </a:tc>
              </a:tr>
              <a:tr h="0">
                <a:tc>
                  <a:txBody>
                    <a:bodyPr/>
                    <a:lstStyle/>
                    <a:p>
                      <a:pPr algn="ctr">
                        <a:lnSpc>
                          <a:spcPct val="115000"/>
                        </a:lnSpc>
                        <a:spcAft>
                          <a:spcPts val="75"/>
                        </a:spcAft>
                        <a:tabLst>
                          <a:tab pos="5850890" algn="l"/>
                        </a:tabLst>
                      </a:pPr>
                      <a:r>
                        <a:rPr lang="es-ES" sz="2000" dirty="0">
                          <a:solidFill>
                            <a:srgbClr val="FF0000"/>
                          </a:solidFill>
                          <a:effectLst/>
                        </a:rPr>
                        <a:t>Línea 1. Formación y preparación de los deportistas cubanos y su reserva</a:t>
                      </a:r>
                      <a:endParaRPr lang="es-MX" sz="2000" dirty="0">
                        <a:solidFill>
                          <a:srgbClr val="FF0000"/>
                        </a:solidFill>
                        <a:effectLst/>
                        <a:latin typeface="Arial" panose="020B0604020202020204" pitchFamily="34" charset="0"/>
                        <a:ea typeface="Calibri" panose="020F0502020204030204"/>
                        <a:cs typeface="Arial" panose="020B0604020202020204" pitchFamily="34" charset="0"/>
                      </a:endParaRPr>
                    </a:p>
                  </a:txBody>
                  <a:tcPr marL="23330" marR="23330" marT="0" marB="0" anchor="ctr"/>
                </a:tc>
              </a:tr>
              <a:tr h="740119">
                <a:tc>
                  <a:txBody>
                    <a:bodyPr/>
                    <a:lstStyle/>
                    <a:p>
                      <a:pPr algn="just">
                        <a:lnSpc>
                          <a:spcPct val="115000"/>
                        </a:lnSpc>
                        <a:spcAft>
                          <a:spcPts val="75"/>
                        </a:spcAft>
                        <a:tabLst>
                          <a:tab pos="5850890" algn="l"/>
                        </a:tabLst>
                      </a:pPr>
                      <a:r>
                        <a:rPr lang="es-ES" sz="2000" dirty="0">
                          <a:effectLst/>
                        </a:rPr>
                        <a:t>Proyectos:</a:t>
                      </a:r>
                      <a:endParaRPr lang="es-MX" sz="2000" dirty="0">
                        <a:effectLst/>
                      </a:endParaRPr>
                    </a:p>
                    <a:p>
                      <a:pPr marL="457200" lvl="0" indent="-457200" algn="just">
                        <a:spcAft>
                          <a:spcPts val="0"/>
                        </a:spcAft>
                        <a:buFont typeface="+mj-lt"/>
                        <a:buAutoNum type="arabicPeriod"/>
                        <a:tabLst>
                          <a:tab pos="5850890" algn="l"/>
                        </a:tabLst>
                      </a:pPr>
                      <a:r>
                        <a:rPr lang="es-ES" sz="2000" dirty="0">
                          <a:effectLst/>
                        </a:rPr>
                        <a:t>La preparación olímpica PS24LH001. CIDC</a:t>
                      </a:r>
                      <a:endParaRPr lang="es-MX" sz="2000" dirty="0">
                        <a:effectLst/>
                      </a:endParaRPr>
                    </a:p>
                    <a:p>
                      <a:pPr marL="457200" lvl="0" indent="-457200" algn="just">
                        <a:spcAft>
                          <a:spcPts val="0"/>
                        </a:spcAft>
                        <a:buFont typeface="+mj-lt"/>
                        <a:buAutoNum type="arabicPeriod"/>
                        <a:tabLst>
                          <a:tab pos="5850890" algn="l"/>
                        </a:tabLst>
                      </a:pPr>
                      <a:r>
                        <a:rPr lang="es-ES" sz="2000" dirty="0">
                          <a:effectLst/>
                        </a:rPr>
                        <a:t>Estudio de patrones de lateralidad en atletas de élite de Cuba PS24LH002. CIDC</a:t>
                      </a:r>
                      <a:endParaRPr lang="es-MX" sz="2000" dirty="0">
                        <a:effectLst/>
                      </a:endParaRPr>
                    </a:p>
                    <a:p>
                      <a:pPr marL="457200" lvl="0" indent="-457200" algn="just">
                        <a:spcAft>
                          <a:spcPts val="0"/>
                        </a:spcAft>
                        <a:buFont typeface="+mj-lt"/>
                        <a:buAutoNum type="arabicPeriod"/>
                        <a:tabLst>
                          <a:tab pos="5850890" algn="l"/>
                        </a:tabLst>
                      </a:pPr>
                      <a:r>
                        <a:rPr lang="es-ES" sz="2000" dirty="0">
                          <a:effectLst/>
                        </a:rPr>
                        <a:t>Desarrollo de la potencia de extremidades inferiores para el salto en los juegos de pelota PS24LH003</a:t>
                      </a:r>
                      <a:endParaRPr lang="es-MX" sz="2000" dirty="0">
                        <a:effectLst/>
                      </a:endParaRPr>
                    </a:p>
                    <a:p>
                      <a:pPr marL="457200" lvl="0" indent="-457200" algn="just">
                        <a:spcAft>
                          <a:spcPts val="0"/>
                        </a:spcAft>
                        <a:buFont typeface="+mj-lt"/>
                        <a:buAutoNum type="arabicPeriod"/>
                        <a:tabLst>
                          <a:tab pos="5850890" algn="l"/>
                        </a:tabLst>
                      </a:pPr>
                      <a:r>
                        <a:rPr lang="es-ES" sz="2000" dirty="0">
                          <a:effectLst/>
                        </a:rPr>
                        <a:t>Observatorio de Políticas Públicas del Deporte, Educación Física, Recreación y Actividad Física PS24LH015. CIDC</a:t>
                      </a:r>
                      <a:endParaRPr lang="es-MX" sz="2000" dirty="0">
                        <a:effectLst/>
                      </a:endParaRPr>
                    </a:p>
                    <a:p>
                      <a:pPr marL="457200" lvl="0" indent="-457200" algn="just">
                        <a:spcAft>
                          <a:spcPts val="0"/>
                        </a:spcAft>
                        <a:buFont typeface="+mj-lt"/>
                        <a:buAutoNum type="arabicPeriod"/>
                        <a:tabLst>
                          <a:tab pos="5850890" algn="l"/>
                        </a:tabLst>
                      </a:pPr>
                      <a:r>
                        <a:rPr lang="es-ES" sz="2000" dirty="0">
                          <a:effectLst/>
                        </a:rPr>
                        <a:t>Selección de Talentos de esgrima para el alto rendimiento cubano P14746LH0. CIDC</a:t>
                      </a:r>
                      <a:endParaRPr lang="es-MX" sz="2000" dirty="0">
                        <a:effectLst/>
                      </a:endParaRPr>
                    </a:p>
                    <a:p>
                      <a:pPr marL="457200" lvl="0" indent="-457200">
                        <a:spcAft>
                          <a:spcPts val="0"/>
                        </a:spcAft>
                        <a:buFont typeface="+mj-lt"/>
                        <a:buAutoNum type="arabicPeriod"/>
                        <a:tabLst>
                          <a:tab pos="5850890" algn="l"/>
                        </a:tabLst>
                      </a:pPr>
                      <a:r>
                        <a:rPr lang="es-ES_tradnl" sz="2000" dirty="0">
                          <a:effectLst/>
                        </a:rPr>
                        <a:t>Perfeccionamiento de la preparación integral del Deportista (PPRED). UCCFD</a:t>
                      </a:r>
                      <a:endParaRPr lang="es-MX" sz="2000" dirty="0">
                        <a:effectLst/>
                        <a:latin typeface="Arial" panose="020B0604020202020204" pitchFamily="34" charset="0"/>
                        <a:ea typeface="Calibri" panose="020F0502020204030204"/>
                        <a:cs typeface="Arial" panose="020B0604020202020204" pitchFamily="34" charset="0"/>
                      </a:endParaRPr>
                    </a:p>
                  </a:txBody>
                  <a:tcPr marL="23330" marR="23330" marT="0" marB="0" anchor="ctr"/>
                </a:tc>
              </a:tr>
              <a:tr h="333048">
                <a:tc>
                  <a:txBody>
                    <a:bodyPr/>
                    <a:lstStyle/>
                    <a:p>
                      <a:pPr>
                        <a:spcAft>
                          <a:spcPts val="75"/>
                        </a:spcAft>
                        <a:tabLst>
                          <a:tab pos="5850890" algn="l"/>
                        </a:tabLst>
                      </a:pPr>
                      <a:r>
                        <a:rPr lang="es-ES" sz="2000" dirty="0">
                          <a:effectLst/>
                        </a:rPr>
                        <a:t>Grupos de investigación:</a:t>
                      </a:r>
                      <a:endParaRPr lang="es-MX" sz="2000" dirty="0">
                        <a:effectLst/>
                      </a:endParaRPr>
                    </a:p>
                    <a:p>
                      <a:pPr>
                        <a:spcAft>
                          <a:spcPts val="75"/>
                        </a:spcAft>
                        <a:tabLst>
                          <a:tab pos="5850890" algn="l"/>
                        </a:tabLst>
                      </a:pPr>
                      <a:r>
                        <a:rPr lang="es-MX" sz="2000" dirty="0">
                          <a:effectLst/>
                        </a:rPr>
                        <a:t>CDIC: Grupo de Entrenamiento y Resultados, Antropología funcional y prevención de lesiones, Biomecánica, </a:t>
                      </a:r>
                      <a:r>
                        <a:rPr lang="es-MX" sz="2000" dirty="0" err="1">
                          <a:effectLst/>
                        </a:rPr>
                        <a:t>Ergoespirometría</a:t>
                      </a:r>
                      <a:r>
                        <a:rPr lang="es-MX" sz="2000" dirty="0">
                          <a:effectLst/>
                        </a:rPr>
                        <a:t>, Neuropsicología e Inteligencia Deportiva.</a:t>
                      </a:r>
                      <a:endParaRPr lang="es-MX" sz="2000" dirty="0">
                        <a:effectLst/>
                      </a:endParaRPr>
                    </a:p>
                    <a:p>
                      <a:pPr>
                        <a:spcAft>
                          <a:spcPts val="75"/>
                        </a:spcAft>
                        <a:tabLst>
                          <a:tab pos="5850890" algn="l"/>
                        </a:tabLst>
                      </a:pPr>
                      <a:r>
                        <a:rPr lang="es-MX" sz="2000" dirty="0">
                          <a:effectLst/>
                        </a:rPr>
                        <a:t>UCCFD: Formación deportiva</a:t>
                      </a:r>
                      <a:endParaRPr lang="es-MX" sz="2000" dirty="0">
                        <a:solidFill>
                          <a:srgbClr val="000000"/>
                        </a:solidFill>
                        <a:effectLst/>
                        <a:latin typeface="Arial" panose="020B0604020202020204" pitchFamily="34" charset="0"/>
                        <a:ea typeface="Calibri" panose="020F0502020204030204"/>
                        <a:cs typeface="Arial" panose="020B0604020202020204" pitchFamily="34" charset="0"/>
                      </a:endParaRPr>
                    </a:p>
                  </a:txBody>
                  <a:tcPr marL="23330" marR="23330" marT="0" marB="0"/>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95536" y="476671"/>
          <a:ext cx="8280919" cy="4785740"/>
        </p:xfrm>
        <a:graphic>
          <a:graphicData uri="http://schemas.openxmlformats.org/drawingml/2006/table">
            <a:tbl>
              <a:tblPr firstRow="1" firstCol="1" bandRow="1"/>
              <a:tblGrid>
                <a:gridCol w="8280919"/>
              </a:tblGrid>
              <a:tr h="283050">
                <a:tc>
                  <a:txBody>
                    <a:bodyPr/>
                    <a:lstStyle/>
                    <a:p>
                      <a:pPr marL="0" algn="ctr" rtl="0" eaLnBrk="1" fontAlgn="ctr" latinLnBrk="0" hangingPunct="1">
                        <a:lnSpc>
                          <a:spcPct val="115000"/>
                        </a:lnSpc>
                        <a:spcBef>
                          <a:spcPts val="0"/>
                        </a:spcBef>
                        <a:spcAft>
                          <a:spcPts val="75"/>
                        </a:spcAft>
                        <a:tabLst>
                          <a:tab pos="5850890" algn="l"/>
                        </a:tabLst>
                      </a:pPr>
                      <a:r>
                        <a:rPr lang="es-MX" sz="2400" b="0" i="0" u="none" strike="noStrike" kern="1200">
                          <a:solidFill>
                            <a:srgbClr val="000000"/>
                          </a:solidFill>
                          <a:effectLst/>
                          <a:latin typeface="Calibri" panose="020F0502020204030204"/>
                        </a:rPr>
                        <a:t>CENTRO DE ESTUDIOS PSICOLÓGICOS DE LA ACTIVIDAD FÍSICA Y EL DEPORTE (CEPAFD). UCCFD</a:t>
                      </a:r>
                      <a:endParaRPr lang="es-MX" sz="3200" b="0" i="0" u="none" strike="noStrike">
                        <a:effectLst/>
                        <a:latin typeface="Arial" panose="020B0604020202020204"/>
                      </a:endParaRPr>
                    </a:p>
                    <a:p>
                      <a:pPr marL="0" algn="just" rtl="0" eaLnBrk="1" fontAlgn="ctr" latinLnBrk="0" hangingPunct="1">
                        <a:lnSpc>
                          <a:spcPct val="115000"/>
                        </a:lnSpc>
                        <a:spcBef>
                          <a:spcPts val="0"/>
                        </a:spcBef>
                        <a:spcAft>
                          <a:spcPts val="75"/>
                        </a:spcAft>
                        <a:tabLst>
                          <a:tab pos="5850890" algn="l"/>
                        </a:tabLst>
                      </a:pPr>
                      <a:r>
                        <a:rPr lang="es-MX" sz="2400" b="0" i="0" u="none" strike="noStrike" kern="1200">
                          <a:solidFill>
                            <a:srgbClr val="000000"/>
                          </a:solidFill>
                          <a:effectLst/>
                          <a:latin typeface="Calibri" panose="020F0502020204030204"/>
                        </a:rPr>
                        <a:t>Aporta: Laboratorios, tutores, bibliografía actualizada.</a:t>
                      </a:r>
                      <a:endParaRPr lang="es-MX" sz="3200" b="0" i="0" u="none" strike="noStrike">
                        <a:effectLst/>
                        <a:latin typeface="Arial" panose="020B0604020202020204"/>
                      </a:endParaRPr>
                    </a:p>
                  </a:txBody>
                  <a:tcPr marL="10204" marR="10204" marT="4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685">
                <a:tc>
                  <a:txBody>
                    <a:bodyPr/>
                    <a:lstStyle/>
                    <a:p>
                      <a:pPr marL="0" algn="ctr" rtl="0" eaLnBrk="1" fontAlgn="ctr" latinLnBrk="0" hangingPunct="1">
                        <a:lnSpc>
                          <a:spcPct val="115000"/>
                        </a:lnSpc>
                        <a:spcBef>
                          <a:spcPts val="0"/>
                        </a:spcBef>
                        <a:spcAft>
                          <a:spcPts val="75"/>
                        </a:spcAft>
                        <a:tabLst>
                          <a:tab pos="5850890" algn="l"/>
                        </a:tabLst>
                      </a:pPr>
                      <a:r>
                        <a:rPr lang="es-MX" sz="2400" b="0" i="0" u="none" strike="noStrike" kern="1200" dirty="0">
                          <a:solidFill>
                            <a:srgbClr val="FF0000"/>
                          </a:solidFill>
                          <a:effectLst/>
                          <a:latin typeface="Calibri" panose="020F0502020204030204"/>
                        </a:rPr>
                        <a:t>Línea 2. La Psicología en la actividad física y el deporte</a:t>
                      </a:r>
                      <a:endParaRPr lang="es-MX" sz="3200" b="0" i="0" u="none" strike="noStrike" dirty="0">
                        <a:solidFill>
                          <a:srgbClr val="FF0000"/>
                        </a:solidFill>
                        <a:effectLst/>
                        <a:latin typeface="Arial" panose="020B0604020202020204"/>
                      </a:endParaRPr>
                    </a:p>
                  </a:txBody>
                  <a:tcPr marL="10204" marR="10204" marT="4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717">
                <a:tc>
                  <a:txBody>
                    <a:bodyPr/>
                    <a:lstStyle/>
                    <a:p>
                      <a:pPr marL="0" algn="just" rtl="0" eaLnBrk="1" fontAlgn="ctr" latinLnBrk="0" hangingPunct="1">
                        <a:lnSpc>
                          <a:spcPct val="115000"/>
                        </a:lnSpc>
                        <a:spcBef>
                          <a:spcPts val="0"/>
                        </a:spcBef>
                        <a:spcAft>
                          <a:spcPts val="75"/>
                        </a:spcAft>
                        <a:tabLst>
                          <a:tab pos="5850890" algn="l"/>
                        </a:tabLst>
                      </a:pPr>
                      <a:r>
                        <a:rPr lang="es-MX" sz="2400" b="0" i="0" u="none" strike="noStrike" kern="1200" dirty="0">
                          <a:solidFill>
                            <a:srgbClr val="000000"/>
                          </a:solidFill>
                          <a:effectLst/>
                          <a:latin typeface="Calibri" panose="020F0502020204030204"/>
                        </a:rPr>
                        <a:t>Proyectos:</a:t>
                      </a:r>
                      <a:endParaRPr lang="es-MX" sz="3200" b="0" i="0" u="none" strike="noStrike" dirty="0">
                        <a:effectLst/>
                        <a:latin typeface="Arial" panose="020B0604020202020204"/>
                      </a:endParaRPr>
                    </a:p>
                    <a:p>
                      <a:pPr marL="457200" indent="-457200" algn="just" rtl="0" eaLnBrk="1" fontAlgn="ctr" latinLnBrk="0" hangingPunct="1">
                        <a:spcBef>
                          <a:spcPts val="0"/>
                        </a:spcBef>
                        <a:spcAft>
                          <a:spcPts val="75"/>
                        </a:spcAft>
                        <a:buFont typeface="+mj-lt"/>
                        <a:buAutoNum type="arabicPeriod"/>
                        <a:tabLst>
                          <a:tab pos="5850890" algn="l"/>
                        </a:tabLst>
                      </a:pPr>
                      <a:r>
                        <a:rPr lang="es-MX" sz="2400" b="0" i="0" u="none" strike="noStrike" kern="1200" dirty="0">
                          <a:solidFill>
                            <a:srgbClr val="000000"/>
                          </a:solidFill>
                          <a:effectLst/>
                          <a:latin typeface="Calibri" panose="020F0502020204030204"/>
                        </a:rPr>
                        <a:t>El control de la preparación psicológica en los equipos de alto rendimiento PS24LH009. UCCFD</a:t>
                      </a:r>
                      <a:endParaRPr lang="es-MX" sz="3200" b="0" i="0" u="none" strike="noStrike" dirty="0">
                        <a:effectLst/>
                        <a:latin typeface="Arial" panose="020B0604020202020204"/>
                      </a:endParaRPr>
                    </a:p>
                    <a:p>
                      <a:pPr marL="457200" indent="-457200" algn="just" rtl="0" eaLnBrk="1" fontAlgn="ctr" latinLnBrk="0" hangingPunct="1">
                        <a:spcBef>
                          <a:spcPts val="0"/>
                        </a:spcBef>
                        <a:spcAft>
                          <a:spcPts val="75"/>
                        </a:spcAft>
                        <a:buFont typeface="+mj-lt"/>
                        <a:buAutoNum type="arabicPeriod"/>
                        <a:tabLst>
                          <a:tab pos="5850890" algn="l"/>
                        </a:tabLst>
                      </a:pPr>
                      <a:r>
                        <a:rPr lang="es-MX" sz="2400" b="0" i="0" u="none" strike="noStrike" kern="1200" dirty="0">
                          <a:solidFill>
                            <a:srgbClr val="000000"/>
                          </a:solidFill>
                          <a:effectLst/>
                          <a:latin typeface="Calibri" panose="020F0502020204030204"/>
                        </a:rPr>
                        <a:t>Influencia de los factores psicológicos y psicosociales en el deporte escolar PS24LH014. UCCFD</a:t>
                      </a:r>
                      <a:endParaRPr lang="es-MX" sz="3200" b="0" i="0" u="none" strike="noStrike" dirty="0">
                        <a:effectLst/>
                        <a:latin typeface="Arial" panose="020B0604020202020204"/>
                      </a:endParaRPr>
                    </a:p>
                  </a:txBody>
                  <a:tcPr marL="10204" marR="10204" marT="4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893">
                <a:tc>
                  <a:txBody>
                    <a:bodyPr/>
                    <a:lstStyle/>
                    <a:p>
                      <a:pPr marL="0" algn="l" rtl="0" eaLnBrk="1" fontAlgn="t" latinLnBrk="0" hangingPunct="1">
                        <a:lnSpc>
                          <a:spcPct val="115000"/>
                        </a:lnSpc>
                        <a:spcBef>
                          <a:spcPts val="0"/>
                        </a:spcBef>
                        <a:spcAft>
                          <a:spcPts val="75"/>
                        </a:spcAft>
                        <a:tabLst>
                          <a:tab pos="5850890" algn="l"/>
                        </a:tabLst>
                      </a:pPr>
                      <a:r>
                        <a:rPr lang="es-ES" sz="2400" b="0" i="0" u="none" strike="noStrike" kern="1200" dirty="0">
                          <a:solidFill>
                            <a:srgbClr val="000000"/>
                          </a:solidFill>
                          <a:effectLst/>
                          <a:latin typeface="Calibri" panose="020F0502020204030204"/>
                        </a:rPr>
                        <a:t>Grupos de investigación:</a:t>
                      </a:r>
                      <a:endParaRPr lang="es-ES" sz="3200" b="0" i="0" u="none" strike="noStrike" dirty="0">
                        <a:effectLst/>
                        <a:latin typeface="Arial" panose="020B0604020202020204"/>
                      </a:endParaRPr>
                    </a:p>
                    <a:p>
                      <a:pPr marL="457200" marR="228600" indent="-457200" algn="just" rtl="0" eaLnBrk="1" fontAlgn="t" latinLnBrk="0" hangingPunct="1">
                        <a:spcBef>
                          <a:spcPts val="30"/>
                        </a:spcBef>
                        <a:spcAft>
                          <a:spcPts val="0"/>
                        </a:spcAft>
                        <a:buFont typeface="+mj-lt"/>
                        <a:buAutoNum type="arabicPeriod"/>
                        <a:tabLst>
                          <a:tab pos="5850890" algn="l"/>
                        </a:tabLst>
                      </a:pPr>
                      <a:r>
                        <a:rPr lang="es-ES" sz="2400" b="0" i="0" u="none" strike="noStrike" kern="1200" dirty="0">
                          <a:solidFill>
                            <a:srgbClr val="000000"/>
                          </a:solidFill>
                          <a:effectLst/>
                          <a:latin typeface="Calibri" panose="020F0502020204030204"/>
                        </a:rPr>
                        <a:t>Deporte escolar</a:t>
                      </a:r>
                      <a:endParaRPr lang="es-ES" sz="3200" b="0" i="0" u="none" strike="noStrike" dirty="0">
                        <a:effectLst/>
                        <a:latin typeface="Arial" panose="020B0604020202020204"/>
                      </a:endParaRPr>
                    </a:p>
                    <a:p>
                      <a:pPr marL="457200" marR="228600" indent="-457200" algn="just" rtl="0" eaLnBrk="1" fontAlgn="t" latinLnBrk="0" hangingPunct="1">
                        <a:spcBef>
                          <a:spcPts val="30"/>
                        </a:spcBef>
                        <a:spcAft>
                          <a:spcPts val="0"/>
                        </a:spcAft>
                        <a:buFont typeface="+mj-lt"/>
                        <a:buAutoNum type="arabicPeriod"/>
                        <a:tabLst>
                          <a:tab pos="5850890" algn="l"/>
                        </a:tabLst>
                      </a:pPr>
                      <a:r>
                        <a:rPr lang="es-ES" sz="2400" b="0" i="0" u="none" strike="noStrike" kern="1200" dirty="0">
                          <a:solidFill>
                            <a:srgbClr val="000000"/>
                          </a:solidFill>
                          <a:effectLst/>
                          <a:latin typeface="Calibri" panose="020F0502020204030204"/>
                        </a:rPr>
                        <a:t>Deporte de Alto Rendimiento</a:t>
                      </a:r>
                      <a:endParaRPr lang="es-ES" sz="3200" b="0" i="0" u="none" strike="noStrike" dirty="0">
                        <a:effectLst/>
                        <a:latin typeface="Arial" panose="020B0604020202020204"/>
                      </a:endParaRPr>
                    </a:p>
                  </a:txBody>
                  <a:tcPr marL="10204" marR="10204" marT="41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51520" y="-2588"/>
          <a:ext cx="8712968" cy="7148139"/>
        </p:xfrm>
        <a:graphic>
          <a:graphicData uri="http://schemas.openxmlformats.org/drawingml/2006/table">
            <a:tbl>
              <a:tblPr firstRow="1" firstCol="1" bandRow="1"/>
              <a:tblGrid>
                <a:gridCol w="8712968"/>
              </a:tblGrid>
              <a:tr h="1049157">
                <a:tc>
                  <a:txBody>
                    <a:bodyPr/>
                    <a:lstStyle/>
                    <a:p>
                      <a:pPr marL="0" algn="ctr" rtl="0" eaLnBrk="1" fontAlgn="ctr" latinLnBrk="0" hangingPunct="1">
                        <a:lnSpc>
                          <a:spcPct val="115000"/>
                        </a:lnSpc>
                        <a:spcBef>
                          <a:spcPts val="0"/>
                        </a:spcBef>
                        <a:spcAft>
                          <a:spcPts val="0"/>
                        </a:spcAft>
                        <a:tabLst>
                          <a:tab pos="5850890" algn="l"/>
                        </a:tabLst>
                      </a:pPr>
                      <a:r>
                        <a:rPr lang="es-MX" sz="2000" b="0" i="0" u="none" strike="noStrike" kern="1200" dirty="0">
                          <a:solidFill>
                            <a:srgbClr val="000000"/>
                          </a:solidFill>
                          <a:effectLst/>
                          <a:latin typeface="Calibri" panose="020F0502020204030204"/>
                        </a:rPr>
                        <a:t>DEPARTAMENTOS DE CIENCIAS BÁSICAS, APLICADAS, IDIOMA, EDUCACIÓN FÍSICA, JUEGOS DEPORTIVOS, TIEMPO Y MARCA Y DEPORTES DE APRECIACIÓN (UCCFD)</a:t>
                      </a:r>
                      <a:endParaRPr lang="es-MX" sz="2800" b="0" i="0" u="none" strike="noStrike" dirty="0">
                        <a:effectLst/>
                        <a:latin typeface="Arial" panose="020B0604020202020204"/>
                      </a:endParaRPr>
                    </a:p>
                    <a:p>
                      <a:pPr marL="0" algn="just" rtl="0" eaLnBrk="1" fontAlgn="ctr" latinLnBrk="0" hangingPunct="1">
                        <a:lnSpc>
                          <a:spcPct val="115000"/>
                        </a:lnSpc>
                        <a:spcBef>
                          <a:spcPts val="0"/>
                        </a:spcBef>
                        <a:spcAft>
                          <a:spcPts val="0"/>
                        </a:spcAft>
                        <a:tabLst>
                          <a:tab pos="5850890" algn="l"/>
                        </a:tabLst>
                      </a:pPr>
                      <a:r>
                        <a:rPr lang="es-MX" sz="2000" b="0" i="0" u="none" strike="noStrike" kern="1200" dirty="0">
                          <a:solidFill>
                            <a:srgbClr val="000000"/>
                          </a:solidFill>
                          <a:effectLst/>
                          <a:latin typeface="Calibri" panose="020F0502020204030204"/>
                        </a:rPr>
                        <a:t>Aporta: Tutores, bibliografía actualizada</a:t>
                      </a:r>
                      <a:endParaRPr lang="es-MX" sz="2800" b="0" i="0" u="none" strike="noStrike" dirty="0">
                        <a:effectLst/>
                        <a:latin typeface="Arial" panose="020B0604020202020204"/>
                      </a:endParaRPr>
                    </a:p>
                  </a:txBody>
                  <a:tcPr marL="10204" marR="10204" marT="4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160">
                <a:tc>
                  <a:txBody>
                    <a:bodyPr/>
                    <a:lstStyle/>
                    <a:p>
                      <a:pPr marL="0" algn="ctr" rtl="0" eaLnBrk="1" fontAlgn="ctr" latinLnBrk="0" hangingPunct="1">
                        <a:lnSpc>
                          <a:spcPct val="115000"/>
                        </a:lnSpc>
                        <a:spcBef>
                          <a:spcPts val="0"/>
                        </a:spcBef>
                        <a:spcAft>
                          <a:spcPts val="0"/>
                        </a:spcAft>
                        <a:tabLst>
                          <a:tab pos="5850890" algn="l"/>
                        </a:tabLst>
                      </a:pPr>
                      <a:r>
                        <a:rPr lang="es-MX" sz="2400" b="0" i="0" u="none" strike="noStrike" kern="1200" dirty="0">
                          <a:solidFill>
                            <a:srgbClr val="FF0000"/>
                          </a:solidFill>
                          <a:effectLst/>
                          <a:latin typeface="Calibri" panose="020F0502020204030204"/>
                        </a:rPr>
                        <a:t>Línea 3. La Educación Física en diferentes contextos y grupos etarios</a:t>
                      </a:r>
                      <a:endParaRPr lang="es-MX" sz="3200" b="0" i="0" u="none" strike="noStrike" dirty="0">
                        <a:solidFill>
                          <a:srgbClr val="FF0000"/>
                        </a:solidFill>
                        <a:effectLst/>
                        <a:latin typeface="Arial" panose="020B0604020202020204"/>
                      </a:endParaRPr>
                    </a:p>
                  </a:txBody>
                  <a:tcPr marL="10204" marR="10204" marT="4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4801">
                <a:tc>
                  <a:txBody>
                    <a:bodyPr/>
                    <a:lstStyle/>
                    <a:p>
                      <a:pPr marL="0" algn="l" rtl="0" eaLnBrk="1" fontAlgn="ctr" latinLnBrk="0" hangingPunct="1">
                        <a:spcBef>
                          <a:spcPts val="0"/>
                        </a:spcBef>
                        <a:spcAft>
                          <a:spcPts val="0"/>
                        </a:spcAft>
                        <a:tabLst>
                          <a:tab pos="5850890" algn="l"/>
                        </a:tabLst>
                      </a:pPr>
                      <a:r>
                        <a:rPr lang="es-MX" sz="2000" b="0" i="0" u="none" strike="noStrike" kern="1200" dirty="0">
                          <a:solidFill>
                            <a:srgbClr val="000000"/>
                          </a:solidFill>
                          <a:effectLst/>
                          <a:latin typeface="Calibri" panose="020F0502020204030204"/>
                        </a:rPr>
                        <a:t>Proyectos:</a:t>
                      </a:r>
                      <a:endParaRPr lang="es-MX" sz="2800" b="0" i="0" u="none" strike="noStrike" dirty="0">
                        <a:effectLst/>
                        <a:latin typeface="Arial" panose="020B0604020202020204"/>
                      </a:endParaRPr>
                    </a:p>
                    <a:p>
                      <a:pPr marL="457200" indent="-457200" algn="just" rtl="0" eaLnBrk="1" fontAlgn="ctr" latinLnBrk="0" hangingPunct="1">
                        <a:spcBef>
                          <a:spcPts val="0"/>
                        </a:spcBef>
                        <a:spcAft>
                          <a:spcPts val="0"/>
                        </a:spcAft>
                        <a:buFont typeface="+mj-lt"/>
                        <a:buAutoNum type="arabicPeriod"/>
                        <a:tabLst>
                          <a:tab pos="5850890" algn="l"/>
                        </a:tabLst>
                      </a:pPr>
                      <a:r>
                        <a:rPr lang="es-MX" sz="2000" b="0" i="0" u="none" strike="noStrike" kern="1200" dirty="0">
                          <a:solidFill>
                            <a:srgbClr val="000000"/>
                          </a:solidFill>
                          <a:effectLst/>
                          <a:latin typeface="Calibri" panose="020F0502020204030204"/>
                        </a:rPr>
                        <a:t>Calidad de la Educación Física (CEF). UCCFD</a:t>
                      </a:r>
                      <a:endParaRPr lang="es-MX" sz="2800" b="0" i="0" u="none" strike="noStrike" dirty="0">
                        <a:effectLst/>
                        <a:latin typeface="Arial" panose="020B0604020202020204"/>
                      </a:endParaRPr>
                    </a:p>
                    <a:p>
                      <a:pPr marL="457200" indent="-457200" algn="just" rtl="0" eaLnBrk="1" fontAlgn="ctr" latinLnBrk="0" hangingPunct="1">
                        <a:spcBef>
                          <a:spcPts val="0"/>
                        </a:spcBef>
                        <a:spcAft>
                          <a:spcPts val="0"/>
                        </a:spcAft>
                        <a:buFont typeface="+mj-lt"/>
                        <a:buAutoNum type="arabicPeriod"/>
                        <a:tabLst>
                          <a:tab pos="5850890" algn="l"/>
                        </a:tabLst>
                      </a:pPr>
                      <a:r>
                        <a:rPr lang="es-MX" sz="2000" b="0" i="0" u="none" strike="noStrike" kern="1200" dirty="0">
                          <a:solidFill>
                            <a:srgbClr val="000000"/>
                          </a:solidFill>
                          <a:effectLst/>
                          <a:latin typeface="Calibri" panose="020F0502020204030204"/>
                        </a:rPr>
                        <a:t>Soñar en Azul: Calidad de vida para los niños con Trastornos del Espectro Autista. TEA (UCCFD)</a:t>
                      </a:r>
                      <a:endParaRPr lang="es-MX" sz="2800" b="0" i="0" u="none" strike="noStrike" dirty="0">
                        <a:effectLst/>
                        <a:latin typeface="Arial" panose="020B0604020202020204"/>
                      </a:endParaRPr>
                    </a:p>
                    <a:p>
                      <a:pPr marL="457200" indent="-457200" algn="just" rtl="0" eaLnBrk="1" fontAlgn="ctr" latinLnBrk="0" hangingPunct="1">
                        <a:spcBef>
                          <a:spcPts val="0"/>
                        </a:spcBef>
                        <a:spcAft>
                          <a:spcPts val="0"/>
                        </a:spcAft>
                        <a:buFont typeface="+mj-lt"/>
                        <a:buAutoNum type="arabicPeriod"/>
                        <a:tabLst>
                          <a:tab pos="5850890" algn="l"/>
                        </a:tabLst>
                      </a:pPr>
                      <a:r>
                        <a:rPr lang="es-MX" sz="2000" b="0" i="0" u="none" strike="noStrike" kern="1200" dirty="0">
                          <a:solidFill>
                            <a:srgbClr val="000000"/>
                          </a:solidFill>
                          <a:effectLst/>
                          <a:latin typeface="Calibri" panose="020F0502020204030204"/>
                        </a:rPr>
                        <a:t>La formación profesional universitaria en Cultura Física y Deporte para la vida (FORPRUN). UCCFD</a:t>
                      </a:r>
                      <a:endParaRPr lang="es-MX" sz="2800" b="0" i="0" u="none" strike="noStrike" dirty="0">
                        <a:effectLst/>
                        <a:latin typeface="Arial" panose="020B0604020202020204"/>
                      </a:endParaRPr>
                    </a:p>
                    <a:p>
                      <a:pPr marL="457200" indent="-457200" algn="just" rtl="0" eaLnBrk="1" fontAlgn="ctr" latinLnBrk="0" hangingPunct="1">
                        <a:spcBef>
                          <a:spcPts val="0"/>
                        </a:spcBef>
                        <a:spcAft>
                          <a:spcPts val="0"/>
                        </a:spcAft>
                        <a:buFont typeface="+mj-lt"/>
                        <a:buAutoNum type="arabicPeriod"/>
                        <a:tabLst>
                          <a:tab pos="5850890" algn="l"/>
                        </a:tabLst>
                      </a:pPr>
                      <a:r>
                        <a:rPr lang="es-MX" sz="2000" b="0" i="0" u="none" strike="noStrike" kern="1200" dirty="0">
                          <a:solidFill>
                            <a:srgbClr val="000000"/>
                          </a:solidFill>
                          <a:effectLst/>
                          <a:latin typeface="Calibri" panose="020F0502020204030204"/>
                        </a:rPr>
                        <a:t>Estudios para el perfeccionamiento de los procesos de administración y gestión del Sistema organizativo de la Cultura Física y el Deporte en Cuba (AGESDE). UCCFD</a:t>
                      </a:r>
                      <a:endParaRPr lang="es-MX" sz="2800" b="0" i="0" u="none" strike="noStrike" dirty="0">
                        <a:effectLst/>
                        <a:latin typeface="Arial" panose="020B0604020202020204"/>
                      </a:endParaRPr>
                    </a:p>
                    <a:p>
                      <a:pPr marL="457200" indent="-457200" algn="just" rtl="0" eaLnBrk="1" fontAlgn="ctr" latinLnBrk="0" hangingPunct="1">
                        <a:lnSpc>
                          <a:spcPct val="115000"/>
                        </a:lnSpc>
                        <a:spcBef>
                          <a:spcPts val="0"/>
                        </a:spcBef>
                        <a:spcAft>
                          <a:spcPts val="0"/>
                        </a:spcAft>
                        <a:buFont typeface="+mj-lt"/>
                        <a:buAutoNum type="arabicPeriod"/>
                        <a:tabLst>
                          <a:tab pos="5850890" algn="l"/>
                        </a:tabLst>
                      </a:pPr>
                      <a:r>
                        <a:rPr lang="es-MX" sz="2000" b="0" i="0" u="none" strike="noStrike" kern="1200" dirty="0">
                          <a:solidFill>
                            <a:srgbClr val="000000"/>
                          </a:solidFill>
                          <a:effectLst/>
                          <a:latin typeface="Calibri" panose="020F0502020204030204"/>
                        </a:rPr>
                        <a:t>Observatorio de Políticas Públicas del Deporte, Educación Física, Recreación y Actividad Física. </a:t>
                      </a:r>
                      <a:r>
                        <a:rPr lang="es-MX" sz="2000" b="0" i="0" u="none" strike="noStrike" kern="1200" dirty="0" smtClean="0">
                          <a:solidFill>
                            <a:srgbClr val="000000"/>
                          </a:solidFill>
                          <a:effectLst/>
                          <a:latin typeface="Calibri" panose="020F0502020204030204"/>
                        </a:rPr>
                        <a:t>CIDC</a:t>
                      </a:r>
                      <a:endParaRPr lang="es-MX" sz="2800" b="0" i="0" u="none" strike="noStrike" dirty="0">
                        <a:effectLst/>
                        <a:latin typeface="Arial" panose="020B0604020202020204"/>
                      </a:endParaRPr>
                    </a:p>
                    <a:p>
                      <a:pPr marL="457200" indent="-457200" algn="just" rtl="0" eaLnBrk="1" fontAlgn="ctr" latinLnBrk="0" hangingPunct="1">
                        <a:lnSpc>
                          <a:spcPct val="115000"/>
                        </a:lnSpc>
                        <a:spcBef>
                          <a:spcPts val="0"/>
                        </a:spcBef>
                        <a:spcAft>
                          <a:spcPts val="0"/>
                        </a:spcAft>
                        <a:buFont typeface="+mj-lt"/>
                        <a:buAutoNum type="arabicPeriod"/>
                        <a:tabLst>
                          <a:tab pos="5850890" algn="l"/>
                        </a:tabLst>
                      </a:pPr>
                      <a:r>
                        <a:rPr lang="es-MX" sz="2000" b="0" i="0" u="none" strike="noStrike" kern="1200" dirty="0">
                          <a:solidFill>
                            <a:srgbClr val="000000"/>
                          </a:solidFill>
                          <a:effectLst/>
                          <a:latin typeface="Calibri" panose="020F0502020204030204"/>
                        </a:rPr>
                        <a:t>Perfeccionamiento de </a:t>
                      </a:r>
                      <a:r>
                        <a:rPr lang="es-MX" sz="2000" b="0" i="0" u="none" strike="noStrike" kern="1200" dirty="0" smtClean="0">
                          <a:solidFill>
                            <a:srgbClr val="000000"/>
                          </a:solidFill>
                          <a:effectLst/>
                          <a:latin typeface="Calibri" panose="020F0502020204030204"/>
                        </a:rPr>
                        <a:t>la </a:t>
                      </a:r>
                      <a:r>
                        <a:rPr lang="es-MX" sz="2000" b="0" i="0" u="none" strike="noStrike" kern="1200" dirty="0">
                          <a:solidFill>
                            <a:srgbClr val="000000"/>
                          </a:solidFill>
                          <a:effectLst/>
                          <a:latin typeface="Calibri" panose="020F0502020204030204"/>
                        </a:rPr>
                        <a:t>selección de talentos para el deporte de alto rendimiento y las olimpiadas especiales, desde la Educación Física escolar. UPR.</a:t>
                      </a:r>
                      <a:endParaRPr lang="es-MX" sz="2800" b="0" i="0" u="none" strike="noStrike" dirty="0">
                        <a:effectLst/>
                        <a:latin typeface="Arial" panose="020B0604020202020204"/>
                      </a:endParaRPr>
                    </a:p>
                  </a:txBody>
                  <a:tcPr marL="10204" marR="10204" marT="4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8198">
                <a:tc>
                  <a:txBody>
                    <a:bodyPr/>
                    <a:lstStyle/>
                    <a:p>
                      <a:pPr marL="0" algn="l" rtl="0" eaLnBrk="1" fontAlgn="t" latinLnBrk="0" hangingPunct="1">
                        <a:spcBef>
                          <a:spcPts val="0"/>
                        </a:spcBef>
                        <a:spcAft>
                          <a:spcPts val="0"/>
                        </a:spcAft>
                        <a:tabLst>
                          <a:tab pos="5850890" algn="l"/>
                        </a:tabLst>
                      </a:pPr>
                      <a:r>
                        <a:rPr lang="es-MX" sz="2000" b="0" i="0" u="none" strike="noStrike" kern="1200" dirty="0">
                          <a:solidFill>
                            <a:srgbClr val="000000"/>
                          </a:solidFill>
                          <a:effectLst/>
                          <a:latin typeface="Calibri" panose="020F0502020204030204"/>
                        </a:rPr>
                        <a:t>Grupos de investigación:</a:t>
                      </a:r>
                      <a:endParaRPr lang="es-MX" sz="2800" b="0" i="0" u="none" strike="noStrike" dirty="0">
                        <a:effectLst/>
                        <a:latin typeface="Arial" panose="020B0604020202020204"/>
                      </a:endParaRPr>
                    </a:p>
                    <a:p>
                      <a:pPr marL="347345" indent="-347345" algn="l" rtl="0" eaLnBrk="1" fontAlgn="t" latinLnBrk="0" hangingPunct="1">
                        <a:spcBef>
                          <a:spcPts val="0"/>
                        </a:spcBef>
                        <a:spcAft>
                          <a:spcPts val="0"/>
                        </a:spcAft>
                        <a:tabLst>
                          <a:tab pos="5850890" algn="l"/>
                        </a:tabLst>
                      </a:pPr>
                      <a:r>
                        <a:rPr lang="es-MX" sz="2000" b="0" i="0" u="none" strike="noStrike" kern="1200" dirty="0">
                          <a:solidFill>
                            <a:srgbClr val="000000"/>
                          </a:solidFill>
                          <a:effectLst/>
                          <a:latin typeface="Calibri" panose="020F0502020204030204"/>
                        </a:rPr>
                        <a:t>Calidad de la Educación Física</a:t>
                      </a:r>
                      <a:endParaRPr lang="es-MX" sz="2800" b="0" i="0" u="none" strike="noStrike" dirty="0">
                        <a:effectLst/>
                        <a:latin typeface="Arial" panose="020B0604020202020204"/>
                      </a:endParaRPr>
                    </a:p>
                    <a:p>
                      <a:pPr marL="347345" indent="-347345" algn="l" rtl="0" eaLnBrk="1" fontAlgn="t" latinLnBrk="0" hangingPunct="1">
                        <a:spcBef>
                          <a:spcPts val="0"/>
                        </a:spcBef>
                        <a:spcAft>
                          <a:spcPts val="0"/>
                        </a:spcAft>
                        <a:tabLst>
                          <a:tab pos="5850890" algn="l"/>
                        </a:tabLst>
                      </a:pPr>
                      <a:r>
                        <a:rPr lang="es-MX" sz="2000" b="0" i="0" u="none" strike="noStrike" kern="1200" dirty="0">
                          <a:solidFill>
                            <a:srgbClr val="000000"/>
                          </a:solidFill>
                          <a:effectLst/>
                          <a:latin typeface="Calibri" panose="020F0502020204030204"/>
                        </a:rPr>
                        <a:t>AFA para niños con Trastornos del Espectro </a:t>
                      </a:r>
                      <a:r>
                        <a:rPr lang="es-MX" sz="2000" b="0" i="0" u="none" strike="noStrike" kern="1200" dirty="0" smtClean="0">
                          <a:solidFill>
                            <a:srgbClr val="000000"/>
                          </a:solidFill>
                          <a:effectLst/>
                          <a:latin typeface="Calibri" panose="020F0502020204030204"/>
                        </a:rPr>
                        <a:t>Autista.</a:t>
                      </a:r>
                      <a:endParaRPr lang="es-MX" sz="2800" b="0" i="0" u="none" strike="noStrike" dirty="0">
                        <a:effectLst/>
                        <a:latin typeface="Arial" panose="020B0604020202020204"/>
                      </a:endParaRPr>
                    </a:p>
                    <a:p>
                      <a:pPr marL="347345" indent="-347345" algn="l" rtl="0" eaLnBrk="1" fontAlgn="t" latinLnBrk="0" hangingPunct="1">
                        <a:spcBef>
                          <a:spcPts val="0"/>
                        </a:spcBef>
                        <a:spcAft>
                          <a:spcPts val="0"/>
                        </a:spcAft>
                        <a:tabLst>
                          <a:tab pos="5850890" algn="l"/>
                        </a:tabLst>
                      </a:pPr>
                      <a:r>
                        <a:rPr lang="es-MX" sz="2000" b="0" i="0" u="none" strike="noStrike" kern="1200" dirty="0">
                          <a:solidFill>
                            <a:srgbClr val="000000"/>
                          </a:solidFill>
                          <a:effectLst/>
                          <a:latin typeface="Calibri" panose="020F0502020204030204"/>
                        </a:rPr>
                        <a:t>Formación del </a:t>
                      </a:r>
                      <a:r>
                        <a:rPr lang="es-MX" sz="2000" b="0" i="0" u="none" strike="noStrike" kern="1200" dirty="0" smtClean="0">
                          <a:solidFill>
                            <a:srgbClr val="000000"/>
                          </a:solidFill>
                          <a:effectLst/>
                          <a:latin typeface="Calibri" panose="020F0502020204030204"/>
                        </a:rPr>
                        <a:t>profesional.</a:t>
                      </a:r>
                      <a:r>
                        <a:rPr lang="es-MX" sz="2000" b="0" i="0" u="none" strike="noStrike" kern="1200" baseline="0" dirty="0" smtClean="0">
                          <a:solidFill>
                            <a:srgbClr val="000000"/>
                          </a:solidFill>
                          <a:effectLst/>
                          <a:latin typeface="Calibri" panose="020F0502020204030204"/>
                        </a:rPr>
                        <a:t>    </a:t>
                      </a:r>
                      <a:r>
                        <a:rPr lang="es-MX" sz="2000" b="0" i="0" u="none" strike="noStrike" kern="1200" dirty="0" smtClean="0">
                          <a:solidFill>
                            <a:srgbClr val="000000"/>
                          </a:solidFill>
                          <a:effectLst/>
                          <a:latin typeface="Calibri" panose="020F0502020204030204"/>
                        </a:rPr>
                        <a:t>Administración </a:t>
                      </a:r>
                      <a:r>
                        <a:rPr lang="es-MX" sz="2000" b="0" i="0" u="none" strike="noStrike" kern="1200" dirty="0">
                          <a:solidFill>
                            <a:srgbClr val="000000"/>
                          </a:solidFill>
                          <a:effectLst/>
                          <a:latin typeface="Calibri" panose="020F0502020204030204"/>
                        </a:rPr>
                        <a:t>y gestión en la Cultura Física</a:t>
                      </a:r>
                      <a:endParaRPr lang="es-MX" sz="2800" b="0" i="0" u="none" strike="noStrike" dirty="0">
                        <a:effectLst/>
                        <a:latin typeface="Arial" panose="020B0604020202020204"/>
                      </a:endParaRPr>
                    </a:p>
                  </a:txBody>
                  <a:tcPr marL="10204" marR="10204" marT="41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2" descr="diapo 3"/>
          <p:cNvPicPr>
            <a:picLocks noGrp="1" noChangeAspect="1" noChangeArrowheads="1"/>
          </p:cNvPicPr>
          <p:nvPr>
            <p:ph/>
          </p:nvPr>
        </p:nvPicPr>
        <p:blipFill>
          <a:blip r:embed="rId1">
            <a:extLst>
              <a:ext uri="{28A0092B-C50C-407E-A947-70E740481C1C}">
                <a14:useLocalDpi xmlns:a14="http://schemas.microsoft.com/office/drawing/2010/main" val="0"/>
              </a:ext>
            </a:extLst>
          </a:blip>
          <a:srcRect/>
          <a:stretch>
            <a:fillRect/>
          </a:stretch>
        </p:blipFill>
        <p:spPr>
          <a:xfrm>
            <a:off x="0" y="0"/>
            <a:ext cx="9144000" cy="6858000"/>
          </a:xfrm>
        </p:spPr>
      </p:pic>
      <p:sp>
        <p:nvSpPr>
          <p:cNvPr id="3" name="2 Marcador de fecha"/>
          <p:cNvSpPr>
            <a:spLocks noGrp="1"/>
          </p:cNvSpPr>
          <p:nvPr>
            <p:ph type="dt" sz="half" idx="10"/>
          </p:nvPr>
        </p:nvSpPr>
        <p:spPr/>
        <p:txBody>
          <a:bodyPr/>
          <a:lstStyle/>
          <a:p>
            <a:pPr>
              <a:defRPr/>
            </a:pPr>
            <a:fld id="{3605F9E9-4B04-4F2B-BBF1-7D8158722926}" type="datetime1">
              <a:rPr lang="es-ES"/>
            </a:fld>
            <a:endParaRPr lang="es-ES"/>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457200" y="476672"/>
          <a:ext cx="8280919" cy="2938557"/>
        </p:xfrm>
        <a:graphic>
          <a:graphicData uri="http://schemas.openxmlformats.org/drawingml/2006/table">
            <a:tbl>
              <a:tblPr firstRow="1" firstCol="1" bandRow="1"/>
              <a:tblGrid>
                <a:gridCol w="8280919"/>
              </a:tblGrid>
              <a:tr h="611280">
                <a:tc>
                  <a:txBody>
                    <a:bodyPr/>
                    <a:lstStyle/>
                    <a:p>
                      <a:pPr marL="0" algn="ctr" rtl="0" eaLnBrk="1" fontAlgn="ctr" latinLnBrk="0" hangingPunct="1">
                        <a:spcBef>
                          <a:spcPts val="0"/>
                        </a:spcBef>
                        <a:spcAft>
                          <a:spcPts val="0"/>
                        </a:spcAft>
                        <a:tabLst>
                          <a:tab pos="5850890" algn="l"/>
                        </a:tabLst>
                      </a:pPr>
                      <a:r>
                        <a:rPr lang="es-MX" sz="3200" b="0" i="0" u="none" strike="noStrike" kern="1200" dirty="0">
                          <a:solidFill>
                            <a:srgbClr val="000000"/>
                          </a:solidFill>
                          <a:effectLst/>
                          <a:latin typeface="Calibri" panose="020F0502020204030204"/>
                        </a:rPr>
                        <a:t>DEPARTAMENTO DE RECREACIÓN UCCFD</a:t>
                      </a:r>
                      <a:endParaRPr lang="es-MX" sz="4000" b="0" i="0" u="none" strike="noStrike" dirty="0">
                        <a:effectLst/>
                        <a:latin typeface="Arial" panose="020B0604020202020204"/>
                      </a:endParaRPr>
                    </a:p>
                    <a:p>
                      <a:pPr marL="0" algn="just" rtl="0" eaLnBrk="1" fontAlgn="ctr" latinLnBrk="0" hangingPunct="1">
                        <a:spcBef>
                          <a:spcPts val="0"/>
                        </a:spcBef>
                        <a:spcAft>
                          <a:spcPts val="0"/>
                        </a:spcAft>
                        <a:tabLst>
                          <a:tab pos="5850890" algn="l"/>
                        </a:tabLst>
                      </a:pPr>
                      <a:r>
                        <a:rPr lang="es-MX" sz="3200" b="0" i="0" u="none" strike="noStrike" kern="1200" dirty="0">
                          <a:solidFill>
                            <a:srgbClr val="000000"/>
                          </a:solidFill>
                          <a:effectLst/>
                          <a:latin typeface="Calibri" panose="020F0502020204030204"/>
                        </a:rPr>
                        <a:t>Aporta: Tutores, bibliografía actualizada</a:t>
                      </a:r>
                      <a:endParaRPr lang="es-MX" sz="4000" b="0" i="0" u="none" strike="noStrike" dirty="0">
                        <a:effectLst/>
                        <a:latin typeface="Arial" panose="020B0604020202020204"/>
                      </a:endParaRPr>
                    </a:p>
                  </a:txBody>
                  <a:tcPr marL="10204" marR="10204" marT="4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224">
                <a:tc>
                  <a:txBody>
                    <a:bodyPr/>
                    <a:lstStyle/>
                    <a:p>
                      <a:pPr marL="0" algn="l" rtl="0" eaLnBrk="1" fontAlgn="ctr" latinLnBrk="0" hangingPunct="1">
                        <a:spcBef>
                          <a:spcPts val="0"/>
                        </a:spcBef>
                        <a:spcAft>
                          <a:spcPts val="0"/>
                        </a:spcAft>
                        <a:tabLst>
                          <a:tab pos="5850890" algn="l"/>
                        </a:tabLst>
                      </a:pPr>
                      <a:r>
                        <a:rPr lang="es-MX" sz="3200" b="0" i="0" u="none" strike="noStrike" kern="1200" dirty="0">
                          <a:solidFill>
                            <a:srgbClr val="FF0000"/>
                          </a:solidFill>
                          <a:effectLst/>
                          <a:latin typeface="Calibri" panose="020F0502020204030204"/>
                        </a:rPr>
                        <a:t>Línea 4. Tiempo libre, recreación y desarrollo humano</a:t>
                      </a:r>
                      <a:endParaRPr lang="es-MX" sz="4000" b="0" i="0" u="none" strike="noStrike" dirty="0">
                        <a:solidFill>
                          <a:srgbClr val="FF0000"/>
                        </a:solidFill>
                        <a:effectLst/>
                        <a:latin typeface="Arial" panose="020B0604020202020204"/>
                      </a:endParaRPr>
                    </a:p>
                  </a:txBody>
                  <a:tcPr marL="10204" marR="10204" marT="4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1280">
                <a:tc>
                  <a:txBody>
                    <a:bodyPr/>
                    <a:lstStyle/>
                    <a:p>
                      <a:pPr marL="0" algn="l" rtl="0" eaLnBrk="1" fontAlgn="ctr" latinLnBrk="0" hangingPunct="1">
                        <a:spcBef>
                          <a:spcPts val="0"/>
                        </a:spcBef>
                        <a:spcAft>
                          <a:spcPts val="0"/>
                        </a:spcAft>
                        <a:tabLst>
                          <a:tab pos="5850890" algn="l"/>
                        </a:tabLst>
                      </a:pPr>
                      <a:r>
                        <a:rPr lang="es-MX" sz="3200" b="0" i="0" u="none" strike="noStrike" kern="1200" dirty="0">
                          <a:solidFill>
                            <a:srgbClr val="000000"/>
                          </a:solidFill>
                          <a:effectLst/>
                          <a:latin typeface="Calibri" panose="020F0502020204030204"/>
                        </a:rPr>
                        <a:t>Proyectos y grupo: </a:t>
                      </a:r>
                      <a:endParaRPr lang="es-MX" sz="4000" b="0" i="0" u="none" strike="noStrike" dirty="0">
                        <a:effectLst/>
                        <a:latin typeface="Arial" panose="020B0604020202020204"/>
                      </a:endParaRPr>
                    </a:p>
                    <a:p>
                      <a:pPr marL="347345" indent="-347345" algn="l" rtl="0" eaLnBrk="1" fontAlgn="ctr" latinLnBrk="0" hangingPunct="1">
                        <a:spcBef>
                          <a:spcPts val="0"/>
                        </a:spcBef>
                        <a:spcAft>
                          <a:spcPts val="0"/>
                        </a:spcAft>
                        <a:tabLst>
                          <a:tab pos="5850890" algn="l"/>
                        </a:tabLst>
                      </a:pPr>
                      <a:r>
                        <a:rPr lang="es-MX" sz="3200" b="0" i="0" u="none" strike="noStrike" kern="1200" dirty="0">
                          <a:solidFill>
                            <a:srgbClr val="000000"/>
                          </a:solidFill>
                          <a:effectLst/>
                          <a:latin typeface="Calibri" panose="020F0502020204030204"/>
                        </a:rPr>
                        <a:t>Moviendo </a:t>
                      </a:r>
                      <a:r>
                        <a:rPr lang="es-MX" sz="3200" b="0" i="0" u="none" strike="noStrike" kern="1200" dirty="0" smtClean="0">
                          <a:solidFill>
                            <a:srgbClr val="000000"/>
                          </a:solidFill>
                          <a:effectLst/>
                          <a:latin typeface="Calibri" panose="020F0502020204030204"/>
                        </a:rPr>
                        <a:t>La </a:t>
                      </a:r>
                      <a:r>
                        <a:rPr lang="es-MX" sz="3200" b="0" i="0" u="none" strike="noStrike" kern="1200" dirty="0">
                          <a:solidFill>
                            <a:srgbClr val="000000"/>
                          </a:solidFill>
                          <a:effectLst/>
                          <a:latin typeface="Calibri" panose="020F0502020204030204"/>
                        </a:rPr>
                        <a:t>Habana (MOLHA). UCCFD</a:t>
                      </a:r>
                      <a:endParaRPr lang="es-MX" sz="4000" b="0" i="0" u="none" strike="noStrike" dirty="0">
                        <a:effectLst/>
                        <a:latin typeface="Arial" panose="020B0604020202020204"/>
                      </a:endParaRPr>
                    </a:p>
                  </a:txBody>
                  <a:tcPr marL="10204" marR="10204" marT="4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51460" y="188595"/>
          <a:ext cx="8636000" cy="6390005"/>
        </p:xfrm>
        <a:graphic>
          <a:graphicData uri="http://schemas.openxmlformats.org/drawingml/2006/table">
            <a:tbl>
              <a:tblPr firstRow="1" firstCol="1" bandRow="1"/>
              <a:tblGrid>
                <a:gridCol w="8636000"/>
              </a:tblGrid>
              <a:tr h="1275080">
                <a:tc>
                  <a:txBody>
                    <a:bodyPr/>
                    <a:lstStyle/>
                    <a:p>
                      <a:pPr marL="0" algn="ctr" rtl="0" eaLnBrk="1" fontAlgn="ctr" latinLnBrk="0" hangingPunct="1">
                        <a:lnSpc>
                          <a:spcPct val="115000"/>
                        </a:lnSpc>
                        <a:spcBef>
                          <a:spcPts val="0"/>
                        </a:spcBef>
                        <a:spcAft>
                          <a:spcPts val="75"/>
                        </a:spcAft>
                        <a:tabLst>
                          <a:tab pos="5850890" algn="l"/>
                        </a:tabLst>
                      </a:pPr>
                      <a:r>
                        <a:rPr lang="es-MX" sz="2400" b="0" i="0" u="none" strike="noStrike" kern="1200" dirty="0">
                          <a:solidFill>
                            <a:srgbClr val="000000"/>
                          </a:solidFill>
                          <a:effectLst/>
                          <a:latin typeface="Calibri" panose="020F0502020204030204"/>
                        </a:rPr>
                        <a:t>CENTRO DE ESTUDIOS PARA LA ACTIVIDAD FÍSICA, EL DEPORTE Y LA PROMOCIÓN DE LA SALUD (CEADES). UCCFD</a:t>
                      </a:r>
                      <a:endParaRPr lang="es-MX" sz="3200" b="0" i="0" u="none" strike="noStrike" dirty="0">
                        <a:effectLst/>
                        <a:latin typeface="Arial" panose="020B0604020202020204"/>
                      </a:endParaRPr>
                    </a:p>
                    <a:p>
                      <a:pPr marL="0" algn="just" rtl="0" eaLnBrk="1" fontAlgn="ctr" latinLnBrk="0" hangingPunct="1">
                        <a:lnSpc>
                          <a:spcPct val="115000"/>
                        </a:lnSpc>
                        <a:spcBef>
                          <a:spcPts val="0"/>
                        </a:spcBef>
                        <a:spcAft>
                          <a:spcPts val="75"/>
                        </a:spcAft>
                        <a:tabLst>
                          <a:tab pos="5850890" algn="l"/>
                        </a:tabLst>
                      </a:pPr>
                      <a:r>
                        <a:rPr lang="es-MX" sz="2400" b="0" i="0" u="none" strike="noStrike" kern="1200" dirty="0">
                          <a:solidFill>
                            <a:srgbClr val="000000"/>
                          </a:solidFill>
                          <a:effectLst/>
                          <a:latin typeface="Calibri" panose="020F0502020204030204"/>
                        </a:rPr>
                        <a:t>Aporta: Laboratorios, tutores, bibliografía actualizada</a:t>
                      </a:r>
                      <a:endParaRPr lang="es-MX" sz="3200" b="0" i="0" u="none" strike="noStrike" dirty="0">
                        <a:effectLst/>
                        <a:latin typeface="Arial" panose="020B0604020202020204"/>
                      </a:endParaRPr>
                    </a:p>
                  </a:txBody>
                  <a:tcPr marL="10204" marR="10204" marT="4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845185">
                <a:tc>
                  <a:txBody>
                    <a:bodyPr/>
                    <a:lstStyle/>
                    <a:p>
                      <a:pPr marL="0" algn="ctr" rtl="0" eaLnBrk="1" fontAlgn="ctr" latinLnBrk="0" hangingPunct="1">
                        <a:lnSpc>
                          <a:spcPct val="115000"/>
                        </a:lnSpc>
                        <a:spcBef>
                          <a:spcPts val="0"/>
                        </a:spcBef>
                        <a:spcAft>
                          <a:spcPts val="75"/>
                        </a:spcAft>
                        <a:tabLst>
                          <a:tab pos="5850890" algn="l"/>
                        </a:tabLst>
                      </a:pPr>
                      <a:r>
                        <a:rPr lang="es-MX" sz="2400" b="0" i="0" u="none" strike="noStrike" kern="1200" dirty="0">
                          <a:solidFill>
                            <a:srgbClr val="FF0000"/>
                          </a:solidFill>
                          <a:effectLst/>
                          <a:latin typeface="Calibri" panose="020F0502020204030204"/>
                        </a:rPr>
                        <a:t>Línea 5. Rehabilitación y Educación para la Salud desde la Cultura Física Profiláctica y Terapéutica </a:t>
                      </a:r>
                      <a:endParaRPr lang="es-MX" sz="3200" b="0" i="0" u="none" strike="noStrike" dirty="0">
                        <a:solidFill>
                          <a:srgbClr val="FF0000"/>
                        </a:solidFill>
                        <a:effectLst/>
                        <a:latin typeface="Arial" panose="020B0604020202020204"/>
                      </a:endParaRPr>
                    </a:p>
                  </a:txBody>
                  <a:tcPr marL="10204" marR="10204" marT="4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2255">
                <a:tc>
                  <a:txBody>
                    <a:bodyPr/>
                    <a:lstStyle/>
                    <a:p>
                      <a:pPr marL="0" algn="just" rtl="0" eaLnBrk="1" fontAlgn="ctr" latinLnBrk="0" hangingPunct="1">
                        <a:lnSpc>
                          <a:spcPct val="115000"/>
                        </a:lnSpc>
                        <a:spcBef>
                          <a:spcPts val="0"/>
                        </a:spcBef>
                        <a:spcAft>
                          <a:spcPts val="75"/>
                        </a:spcAft>
                        <a:tabLst>
                          <a:tab pos="5850890" algn="l"/>
                        </a:tabLst>
                      </a:pPr>
                      <a:r>
                        <a:rPr lang="es-MX" sz="2400" b="0" i="0" u="none" strike="noStrike" kern="1200" dirty="0">
                          <a:solidFill>
                            <a:srgbClr val="000000"/>
                          </a:solidFill>
                          <a:effectLst/>
                          <a:latin typeface="Calibri" panose="020F0502020204030204"/>
                        </a:rPr>
                        <a:t>Proyectos:</a:t>
                      </a:r>
                      <a:endParaRPr lang="es-MX" sz="3200" b="0" i="0" u="none" strike="noStrike" dirty="0">
                        <a:effectLst/>
                        <a:latin typeface="Arial" panose="020B0604020202020204"/>
                      </a:endParaRPr>
                    </a:p>
                    <a:p>
                      <a:pPr marL="457200" indent="-457200" algn="l" rtl="0" eaLnBrk="1" fontAlgn="ctr" latinLnBrk="0" hangingPunct="1">
                        <a:spcBef>
                          <a:spcPts val="0"/>
                        </a:spcBef>
                        <a:spcAft>
                          <a:spcPts val="0"/>
                        </a:spcAft>
                        <a:buFont typeface="+mj-lt"/>
                        <a:buAutoNum type="arabicPeriod"/>
                        <a:tabLst>
                          <a:tab pos="5850890" algn="l"/>
                        </a:tabLst>
                      </a:pPr>
                      <a:r>
                        <a:rPr lang="es-MX" sz="2400" b="0" i="0" u="none" strike="noStrike" kern="1200" dirty="0">
                          <a:solidFill>
                            <a:srgbClr val="000000"/>
                          </a:solidFill>
                          <a:effectLst/>
                          <a:latin typeface="Calibri" panose="020F0502020204030204"/>
                        </a:rPr>
                        <a:t>. Actividad física en la prevención de las enfermedades no trasmisibles</a:t>
                      </a:r>
                      <a:r>
                        <a:rPr lang="es-ES" altLang="es-MX" sz="2400" b="0" i="0" u="none" strike="noStrike" kern="1200" dirty="0">
                          <a:solidFill>
                            <a:srgbClr val="000000"/>
                          </a:solidFill>
                          <a:effectLst/>
                          <a:latin typeface="Calibri" panose="020F0502020204030204"/>
                        </a:rPr>
                        <a:t> para un e</a:t>
                      </a:r>
                      <a:r>
                        <a:rPr lang="es-MX" sz="2400" dirty="0">
                          <a:solidFill>
                            <a:srgbClr val="000000"/>
                          </a:solidFill>
                          <a:effectLst/>
                          <a:latin typeface="Calibri" panose="020F0502020204030204"/>
                          <a:sym typeface="+mn-ea"/>
                        </a:rPr>
                        <a:t>nvejecimiento saludable</a:t>
                      </a:r>
                      <a:r>
                        <a:rPr lang="es-MX" sz="2400" b="0" i="0" u="none" strike="noStrike" kern="1200" dirty="0">
                          <a:solidFill>
                            <a:srgbClr val="000000"/>
                          </a:solidFill>
                          <a:effectLst/>
                          <a:latin typeface="Calibri" panose="020F0502020204030204"/>
                        </a:rPr>
                        <a:t> (AFIPRE). UCCFD</a:t>
                      </a:r>
                      <a:endParaRPr lang="es-MX" sz="3200" b="0" i="0" u="none" strike="noStrike" dirty="0">
                        <a:effectLst/>
                        <a:latin typeface="Arial" panose="020B0604020202020204"/>
                      </a:endParaRPr>
                    </a:p>
                    <a:p>
                      <a:pPr marL="457200" indent="-457200" algn="l" rtl="0" eaLnBrk="1" fontAlgn="ctr" latinLnBrk="0" hangingPunct="1">
                        <a:spcBef>
                          <a:spcPts val="0"/>
                        </a:spcBef>
                        <a:spcAft>
                          <a:spcPts val="0"/>
                        </a:spcAft>
                        <a:buFont typeface="+mj-lt"/>
                        <a:buAutoNum type="arabicPeriod"/>
                        <a:tabLst>
                          <a:tab pos="5850890" algn="l"/>
                        </a:tabLst>
                      </a:pPr>
                      <a:r>
                        <a:rPr lang="es-MX" sz="2400" b="0" i="0" u="none" strike="noStrike" kern="1200" dirty="0">
                          <a:solidFill>
                            <a:srgbClr val="000000"/>
                          </a:solidFill>
                          <a:effectLst/>
                          <a:latin typeface="Calibri" panose="020F0502020204030204"/>
                        </a:rPr>
                        <a:t>Actividad Física, Educación para la Salud Reproductiva y Bienestar Materno Infantil (AFISAL). UCCFD</a:t>
                      </a:r>
                      <a:endParaRPr lang="es-MX" sz="3200" b="0" i="0" u="none" strike="noStrike" dirty="0">
                        <a:effectLst/>
                        <a:latin typeface="Arial" panose="020B0604020202020204"/>
                      </a:endParaRPr>
                    </a:p>
                    <a:p>
                      <a:pPr marL="457200" indent="-457200" algn="l" rtl="0" eaLnBrk="1" fontAlgn="ctr" latinLnBrk="0" hangingPunct="1">
                        <a:spcBef>
                          <a:spcPts val="0"/>
                        </a:spcBef>
                        <a:spcAft>
                          <a:spcPts val="0"/>
                        </a:spcAft>
                        <a:buFont typeface="+mj-lt"/>
                        <a:buAutoNum type="arabicPeriod"/>
                        <a:tabLst>
                          <a:tab pos="5850890" algn="l"/>
                        </a:tabLst>
                      </a:pPr>
                      <a:r>
                        <a:rPr lang="es-MX" sz="2400" b="0" i="0" u="none" strike="noStrike" kern="1200" dirty="0">
                          <a:solidFill>
                            <a:srgbClr val="000000"/>
                          </a:solidFill>
                          <a:effectLst/>
                          <a:latin typeface="Calibri" panose="020F0502020204030204"/>
                        </a:rPr>
                        <a:t>Prevención de las Lesiones en la Actividad Física y el Deporte (PLAFD). UCCFD</a:t>
                      </a:r>
                      <a:endParaRPr lang="es-MX" sz="3200" b="0" i="0" u="none" strike="noStrike" dirty="0">
                        <a:effectLst/>
                        <a:latin typeface="Arial" panose="020B0604020202020204"/>
                      </a:endParaRPr>
                    </a:p>
                  </a:txBody>
                  <a:tcPr marL="10204" marR="10204" marT="4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7485">
                <a:tc>
                  <a:txBody>
                    <a:bodyPr/>
                    <a:lstStyle/>
                    <a:p>
                      <a:pPr marL="0" algn="l" rtl="0" eaLnBrk="1" fontAlgn="ctr" latinLnBrk="0" hangingPunct="1">
                        <a:spcBef>
                          <a:spcPts val="0"/>
                        </a:spcBef>
                        <a:spcAft>
                          <a:spcPts val="0"/>
                        </a:spcAft>
                        <a:tabLst>
                          <a:tab pos="5850890" algn="l"/>
                        </a:tabLst>
                      </a:pPr>
                      <a:r>
                        <a:rPr lang="es-MX" sz="2400" b="0" i="0" u="none" strike="noStrike" kern="1200" dirty="0">
                          <a:solidFill>
                            <a:srgbClr val="000000"/>
                          </a:solidFill>
                          <a:effectLst/>
                          <a:latin typeface="Calibri" panose="020F0502020204030204"/>
                        </a:rPr>
                        <a:t>Grupos de Investigación:</a:t>
                      </a:r>
                      <a:endParaRPr lang="es-MX" sz="3200" b="0" i="0" u="none" strike="noStrike" dirty="0">
                        <a:effectLst/>
                        <a:latin typeface="Arial" panose="020B0604020202020204"/>
                      </a:endParaRPr>
                    </a:p>
                    <a:p>
                      <a:pPr marL="457200" indent="-457200" algn="l" rtl="0" eaLnBrk="1" fontAlgn="ctr" latinLnBrk="0" hangingPunct="1">
                        <a:spcBef>
                          <a:spcPts val="0"/>
                        </a:spcBef>
                        <a:spcAft>
                          <a:spcPts val="0"/>
                        </a:spcAft>
                        <a:buFont typeface="+mj-lt"/>
                        <a:buAutoNum type="arabicPeriod"/>
                        <a:tabLst>
                          <a:tab pos="5850890" algn="l"/>
                        </a:tabLst>
                      </a:pPr>
                      <a:r>
                        <a:rPr lang="es-MX" sz="2400" b="0" i="0" u="none" strike="noStrike" kern="1200" dirty="0">
                          <a:solidFill>
                            <a:srgbClr val="000000"/>
                          </a:solidFill>
                          <a:effectLst/>
                          <a:latin typeface="Calibri" panose="020F0502020204030204"/>
                        </a:rPr>
                        <a:t>Envejecimiento saludable</a:t>
                      </a:r>
                      <a:endParaRPr lang="es-MX" sz="3200" b="0" i="0" u="none" strike="noStrike" dirty="0">
                        <a:effectLst/>
                        <a:latin typeface="Arial" panose="020B0604020202020204"/>
                      </a:endParaRPr>
                    </a:p>
                    <a:p>
                      <a:pPr marL="457200" indent="-457200" algn="l" rtl="0" eaLnBrk="1" fontAlgn="ctr" latinLnBrk="0" hangingPunct="1">
                        <a:spcBef>
                          <a:spcPts val="0"/>
                        </a:spcBef>
                        <a:spcAft>
                          <a:spcPts val="0"/>
                        </a:spcAft>
                        <a:buFont typeface="+mj-lt"/>
                        <a:buAutoNum type="arabicPeriod"/>
                        <a:tabLst>
                          <a:tab pos="5850890" algn="l"/>
                        </a:tabLst>
                      </a:pPr>
                      <a:r>
                        <a:rPr lang="es-MX" sz="2400" b="0" i="0" u="none" strike="noStrike" kern="1200" dirty="0">
                          <a:solidFill>
                            <a:srgbClr val="000000"/>
                          </a:solidFill>
                          <a:effectLst/>
                          <a:latin typeface="Calibri" panose="020F0502020204030204"/>
                        </a:rPr>
                        <a:t>Salud Reproductiva</a:t>
                      </a:r>
                      <a:endParaRPr lang="es-MX" sz="3200" b="0" i="0" u="none" strike="noStrike" dirty="0">
                        <a:effectLst/>
                        <a:latin typeface="Arial" panose="020B0604020202020204"/>
                      </a:endParaRPr>
                    </a:p>
                    <a:p>
                      <a:pPr marL="457200" indent="-457200" algn="l" rtl="0" eaLnBrk="1" fontAlgn="ctr" latinLnBrk="0" hangingPunct="1">
                        <a:spcBef>
                          <a:spcPts val="0"/>
                        </a:spcBef>
                        <a:spcAft>
                          <a:spcPts val="0"/>
                        </a:spcAft>
                        <a:buFont typeface="+mj-lt"/>
                        <a:buAutoNum type="arabicPeriod"/>
                        <a:tabLst>
                          <a:tab pos="5850890" algn="l"/>
                        </a:tabLst>
                      </a:pPr>
                      <a:r>
                        <a:rPr lang="es-MX" sz="2400" b="0" i="0" u="none" strike="noStrike" kern="1200" dirty="0">
                          <a:solidFill>
                            <a:srgbClr val="000000"/>
                          </a:solidFill>
                          <a:effectLst/>
                          <a:latin typeface="Calibri" panose="020F0502020204030204"/>
                        </a:rPr>
                        <a:t>Aseguramiento científico del Deporte</a:t>
                      </a:r>
                      <a:endParaRPr lang="es-MX" sz="3200" b="0" i="0" u="none" strike="noStrike" dirty="0">
                        <a:effectLst/>
                        <a:latin typeface="Arial" panose="020B0604020202020204"/>
                      </a:endParaRPr>
                    </a:p>
                  </a:txBody>
                  <a:tcPr marL="10204" marR="10204" marT="4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588814" y="913235"/>
            <a:ext cx="2031857" cy="1028758"/>
          </a:xfrm>
          <a:prstGeom prst="rect">
            <a:avLst/>
          </a:prstGeom>
          <a:noFill/>
          <a:ln>
            <a:noFill/>
          </a:ln>
        </p:spPr>
      </p:pic>
      <p:sp>
        <p:nvSpPr>
          <p:cNvPr id="9" name="8 CuadroTexto"/>
          <p:cNvSpPr txBox="1"/>
          <p:nvPr/>
        </p:nvSpPr>
        <p:spPr>
          <a:xfrm>
            <a:off x="474785" y="2471518"/>
            <a:ext cx="8366760" cy="875665"/>
          </a:xfrm>
          <a:prstGeom prst="rect">
            <a:avLst/>
          </a:prstGeom>
          <a:noFill/>
        </p:spPr>
        <p:txBody>
          <a:bodyPr wrap="square" rtlCol="0">
            <a:spAutoFit/>
          </a:bodyPr>
          <a:lstStyle/>
          <a:p>
            <a:pPr algn="ctr"/>
            <a:r>
              <a:rPr lang="es-ES" sz="2550" b="1" dirty="0" smtClean="0"/>
              <a:t>Línea 3 </a:t>
            </a:r>
            <a:endParaRPr lang="es-ES" sz="2550" b="1" dirty="0" smtClean="0"/>
          </a:p>
          <a:p>
            <a:pPr algn="ctr"/>
            <a:r>
              <a:rPr lang="es-ES" sz="2550" b="1" dirty="0" smtClean="0"/>
              <a:t>La Educación Física en diferentes contextos y grupos etarios </a:t>
            </a:r>
            <a:endParaRPr lang="es-ES" sz="2550" b="1" dirty="0"/>
          </a:p>
        </p:txBody>
      </p:sp>
      <p:sp>
        <p:nvSpPr>
          <p:cNvPr id="10" name="9 CuadroTexto"/>
          <p:cNvSpPr txBox="1"/>
          <p:nvPr/>
        </p:nvSpPr>
        <p:spPr>
          <a:xfrm>
            <a:off x="1550961" y="1922876"/>
            <a:ext cx="6668086" cy="437515"/>
          </a:xfrm>
          <a:prstGeom prst="rect">
            <a:avLst/>
          </a:prstGeom>
          <a:noFill/>
        </p:spPr>
        <p:txBody>
          <a:bodyPr wrap="square" rtlCol="0">
            <a:spAutoFit/>
          </a:bodyPr>
          <a:lstStyle/>
          <a:p>
            <a:pPr algn="ctr"/>
            <a:r>
              <a:rPr lang="es-ES" sz="2250" dirty="0" smtClean="0"/>
              <a:t>Programa doctoral en Ciencias de la Cultura Física</a:t>
            </a:r>
            <a:endParaRPr lang="es-ES" sz="2250" dirty="0"/>
          </a:p>
        </p:txBody>
      </p:sp>
      <p:grpSp>
        <p:nvGrpSpPr>
          <p:cNvPr id="17" name="16 Grupo"/>
          <p:cNvGrpSpPr/>
          <p:nvPr/>
        </p:nvGrpSpPr>
        <p:grpSpPr>
          <a:xfrm>
            <a:off x="21102" y="4128012"/>
            <a:ext cx="8923130" cy="1770815"/>
            <a:chOff x="0" y="2588400"/>
            <a:chExt cx="11897507" cy="2684700"/>
          </a:xfrm>
        </p:grpSpPr>
        <p:pic>
          <p:nvPicPr>
            <p:cNvPr id="18" name="Picture 2" descr="FIG51"/>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8582807" y="2703677"/>
              <a:ext cx="3314700"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descr="FIG56"/>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0" y="2588400"/>
              <a:ext cx="3489325"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FIG46"/>
            <p:cNvPicPr>
              <a:picLocks noChangeAspect="1" noChangeArrowheads="1"/>
            </p:cNvPicPr>
            <p:nvPr/>
          </p:nvPicPr>
          <p:blipFill>
            <a:blip r:embed="rId4">
              <a:lum contrast="20000"/>
              <a:extLst>
                <a:ext uri="{28A0092B-C50C-407E-A947-70E740481C1C}">
                  <a14:useLocalDpi xmlns:a14="http://schemas.microsoft.com/office/drawing/2010/main" val="0"/>
                </a:ext>
              </a:extLst>
            </a:blip>
            <a:srcRect/>
            <a:stretch>
              <a:fillRect/>
            </a:stretch>
          </p:blipFill>
          <p:spPr bwMode="auto">
            <a:xfrm>
              <a:off x="6808763" y="2855338"/>
              <a:ext cx="2601913" cy="241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descr="FIG42"/>
            <p:cNvPicPr>
              <a:picLocks noChangeAspect="1" noChangeArrowheads="1"/>
            </p:cNvPicPr>
            <p:nvPr/>
          </p:nvPicPr>
          <p:blipFill>
            <a:blip r:embed="rId5">
              <a:lum contrast="20000"/>
              <a:extLst>
                <a:ext uri="{28A0092B-C50C-407E-A947-70E740481C1C}">
                  <a14:useLocalDpi xmlns:a14="http://schemas.microsoft.com/office/drawing/2010/main" val="0"/>
                </a:ext>
              </a:extLst>
            </a:blip>
            <a:srcRect/>
            <a:stretch>
              <a:fillRect/>
            </a:stretch>
          </p:blipFill>
          <p:spPr bwMode="auto">
            <a:xfrm>
              <a:off x="3390315" y="3078928"/>
              <a:ext cx="3478213"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21 CuadroTexto"/>
          <p:cNvSpPr txBox="1"/>
          <p:nvPr/>
        </p:nvSpPr>
        <p:spPr>
          <a:xfrm>
            <a:off x="1698688" y="3642632"/>
            <a:ext cx="5655205" cy="783590"/>
          </a:xfrm>
          <a:prstGeom prst="rect">
            <a:avLst/>
          </a:prstGeom>
          <a:noFill/>
        </p:spPr>
        <p:txBody>
          <a:bodyPr wrap="square" rtlCol="0">
            <a:spAutoFit/>
          </a:bodyPr>
          <a:lstStyle/>
          <a:p>
            <a:r>
              <a:rPr lang="es-ES" sz="2250" dirty="0" smtClean="0"/>
              <a:t>Líderes: Dr. C. Ana María Morales Ferrer</a:t>
            </a:r>
            <a:br>
              <a:rPr lang="es-ES" sz="2250" dirty="0" smtClean="0"/>
            </a:br>
            <a:r>
              <a:rPr lang="es-ES" sz="2250" dirty="0" smtClean="0"/>
              <a:t>               Dr. C. </a:t>
            </a:r>
            <a:r>
              <a:rPr lang="es-ES" sz="2250" dirty="0" err="1" smtClean="0"/>
              <a:t>Nordis</a:t>
            </a:r>
            <a:r>
              <a:rPr lang="es-ES" sz="2250" dirty="0" smtClean="0"/>
              <a:t> Sánchez Quintero</a:t>
            </a:r>
            <a:endParaRPr lang="es-ES" sz="225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CuadroTexto"/>
          <p:cNvSpPr txBox="1"/>
          <p:nvPr/>
        </p:nvSpPr>
        <p:spPr>
          <a:xfrm>
            <a:off x="1413804" y="2165546"/>
            <a:ext cx="5771271" cy="460375"/>
          </a:xfrm>
          <a:prstGeom prst="rect">
            <a:avLst/>
          </a:prstGeom>
          <a:noFill/>
        </p:spPr>
        <p:txBody>
          <a:bodyPr wrap="square" rtlCol="0">
            <a:spAutoFit/>
          </a:bodyPr>
          <a:lstStyle/>
          <a:p>
            <a:pPr algn="ctr"/>
            <a:r>
              <a:rPr lang="es-ES" sz="2400" dirty="0" smtClean="0"/>
              <a:t>Área de conocimiento: Educación Física </a:t>
            </a:r>
            <a:endParaRPr lang="es-ES" sz="2400" dirty="0"/>
          </a:p>
        </p:txBody>
      </p:sp>
      <p:sp>
        <p:nvSpPr>
          <p:cNvPr id="17" name="16 CuadroTexto"/>
          <p:cNvSpPr txBox="1"/>
          <p:nvPr/>
        </p:nvSpPr>
        <p:spPr>
          <a:xfrm>
            <a:off x="1487658" y="3094024"/>
            <a:ext cx="6129997" cy="460375"/>
          </a:xfrm>
          <a:prstGeom prst="rect">
            <a:avLst/>
          </a:prstGeom>
          <a:noFill/>
        </p:spPr>
        <p:txBody>
          <a:bodyPr wrap="square" rtlCol="0">
            <a:spAutoFit/>
          </a:bodyPr>
          <a:lstStyle/>
          <a:p>
            <a:r>
              <a:rPr lang="es-ES" sz="2400" dirty="0" smtClean="0"/>
              <a:t>Pertenece a las líneas de investigación de:</a:t>
            </a:r>
            <a:endParaRPr lang="es-ES" sz="2400" dirty="0"/>
          </a:p>
        </p:txBody>
      </p:sp>
      <p:sp>
        <p:nvSpPr>
          <p:cNvPr id="19" name="18 CuadroTexto"/>
          <p:cNvSpPr txBox="1"/>
          <p:nvPr/>
        </p:nvSpPr>
        <p:spPr>
          <a:xfrm>
            <a:off x="2247315" y="1300383"/>
            <a:ext cx="4146452" cy="460375"/>
          </a:xfrm>
          <a:prstGeom prst="rect">
            <a:avLst/>
          </a:prstGeom>
          <a:noFill/>
        </p:spPr>
        <p:txBody>
          <a:bodyPr wrap="square" rtlCol="0">
            <a:spAutoFit/>
          </a:bodyPr>
          <a:lstStyle/>
          <a:p>
            <a:pPr algn="ctr"/>
            <a:r>
              <a:rPr lang="es-ES" sz="2400" dirty="0" smtClean="0"/>
              <a:t>Esta línea corresponde al</a:t>
            </a:r>
            <a:endParaRPr lang="es-ES" sz="2400" dirty="0"/>
          </a:p>
        </p:txBody>
      </p:sp>
      <p:sp>
        <p:nvSpPr>
          <p:cNvPr id="20" name="19 CuadroTexto"/>
          <p:cNvSpPr txBox="1"/>
          <p:nvPr/>
        </p:nvSpPr>
        <p:spPr>
          <a:xfrm>
            <a:off x="211015" y="3653202"/>
            <a:ext cx="3460652" cy="460375"/>
          </a:xfrm>
          <a:prstGeom prst="rect">
            <a:avLst/>
          </a:prstGeom>
          <a:noFill/>
        </p:spPr>
        <p:txBody>
          <a:bodyPr wrap="square" rtlCol="0">
            <a:spAutoFit/>
          </a:bodyPr>
          <a:lstStyle/>
          <a:p>
            <a:r>
              <a:rPr lang="es-ES" sz="2400" dirty="0" smtClean="0"/>
              <a:t>UCCFD “Manuel Fajardo”</a:t>
            </a:r>
            <a:endParaRPr lang="es-ES" sz="2400" dirty="0"/>
          </a:p>
        </p:txBody>
      </p:sp>
      <p:sp>
        <p:nvSpPr>
          <p:cNvPr id="22" name="21 CuadroTexto"/>
          <p:cNvSpPr txBox="1"/>
          <p:nvPr/>
        </p:nvSpPr>
        <p:spPr>
          <a:xfrm>
            <a:off x="2545232" y="4339004"/>
            <a:ext cx="3162734" cy="829945"/>
          </a:xfrm>
          <a:prstGeom prst="rect">
            <a:avLst/>
          </a:prstGeom>
          <a:noFill/>
        </p:spPr>
        <p:txBody>
          <a:bodyPr wrap="square" rtlCol="0">
            <a:spAutoFit/>
          </a:bodyPr>
          <a:lstStyle/>
          <a:p>
            <a:pPr algn="ctr"/>
            <a:r>
              <a:rPr lang="es-ES" sz="2400" dirty="0" smtClean="0"/>
              <a:t>Programa Sectorial del INDER</a:t>
            </a:r>
            <a:endParaRPr lang="es-ES" sz="2400" dirty="0"/>
          </a:p>
        </p:txBody>
      </p:sp>
      <p:sp>
        <p:nvSpPr>
          <p:cNvPr id="23" name="22 CuadroTexto"/>
          <p:cNvSpPr txBox="1"/>
          <p:nvPr/>
        </p:nvSpPr>
        <p:spPr>
          <a:xfrm>
            <a:off x="4628271" y="3653194"/>
            <a:ext cx="4515729" cy="829945"/>
          </a:xfrm>
          <a:prstGeom prst="rect">
            <a:avLst/>
          </a:prstGeom>
          <a:noFill/>
        </p:spPr>
        <p:txBody>
          <a:bodyPr wrap="square" rtlCol="0">
            <a:spAutoFit/>
          </a:bodyPr>
          <a:lstStyle/>
          <a:p>
            <a:pPr algn="ctr"/>
            <a:r>
              <a:rPr lang="es-ES" sz="2400" dirty="0" smtClean="0"/>
              <a:t>Ministerio de Educación Superior (MES)</a:t>
            </a:r>
            <a:endParaRPr lang="es-ES" sz="2400" dirty="0"/>
          </a:p>
        </p:txBody>
      </p:sp>
      <p:pic>
        <p:nvPicPr>
          <p:cNvPr id="25" name="Imagen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99655" y="5187587"/>
            <a:ext cx="8023860" cy="813163"/>
          </a:xfrm>
          <a:prstGeom prst="rect">
            <a:avLst/>
          </a:prstGeom>
        </p:spPr>
      </p:pic>
      <p:sp>
        <p:nvSpPr>
          <p:cNvPr id="26" name="25 Flecha izquierda, derecha y arriba"/>
          <p:cNvSpPr/>
          <p:nvPr/>
        </p:nvSpPr>
        <p:spPr>
          <a:xfrm rot="10800000">
            <a:off x="3439551" y="3737612"/>
            <a:ext cx="1234440" cy="548642"/>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27" name="26 Flecha abajo"/>
          <p:cNvSpPr/>
          <p:nvPr/>
        </p:nvSpPr>
        <p:spPr>
          <a:xfrm>
            <a:off x="4019840" y="1764617"/>
            <a:ext cx="263769" cy="4325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28" name="27 Flecha abajo"/>
          <p:cNvSpPr/>
          <p:nvPr/>
        </p:nvSpPr>
        <p:spPr>
          <a:xfrm>
            <a:off x="3986426" y="2754650"/>
            <a:ext cx="263769" cy="4325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Marcador de número de diapositiva 1"/>
          <p:cNvSpPr>
            <a:spLocks noGrp="1"/>
          </p:cNvSpPr>
          <p:nvPr>
            <p:ph type="sldNum" sz="quarter" idx="12"/>
          </p:nvPr>
        </p:nvSpPr>
        <p:spPr bwMode="auto">
          <a:xfrm>
            <a:off x="6457950" y="6099308"/>
            <a:ext cx="20574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28EC498-A985-4D83-87F2-9A87FB166430}" type="slidenum">
              <a:rPr lang="es-ES" altLang="es-MX" sz="900">
                <a:solidFill>
                  <a:srgbClr val="898989"/>
                </a:solidFill>
              </a:rPr>
            </a:fld>
            <a:endParaRPr lang="es-ES" altLang="es-MX" sz="900">
              <a:solidFill>
                <a:srgbClr val="898989"/>
              </a:solidFill>
            </a:endParaRPr>
          </a:p>
        </p:txBody>
      </p:sp>
      <p:sp>
        <p:nvSpPr>
          <p:cNvPr id="72707" name="Rectángulo 2"/>
          <p:cNvSpPr>
            <a:spLocks noChangeArrowheads="1"/>
          </p:cNvSpPr>
          <p:nvPr/>
        </p:nvSpPr>
        <p:spPr bwMode="auto">
          <a:xfrm>
            <a:off x="422031" y="1088867"/>
            <a:ext cx="8113541" cy="829945"/>
          </a:xfrm>
          <a:prstGeom prst="rect">
            <a:avLst/>
          </a:prstGeom>
          <a:solidFill>
            <a:schemeClr val="accent5">
              <a:lumMod val="20000"/>
              <a:lumOff val="80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s-ES" sz="2400" dirty="0" smtClean="0"/>
              <a:t>Problemas de interés científico y práctico que se investigan en esta línea del doctorado </a:t>
            </a:r>
            <a:endParaRPr lang="es-EC" altLang="es-EC" sz="2400" dirty="0">
              <a:latin typeface="Arial" panose="020B0604020202020204" pitchFamily="34" charset="0"/>
            </a:endParaRPr>
          </a:p>
        </p:txBody>
      </p:sp>
      <p:graphicFrame>
        <p:nvGraphicFramePr>
          <p:cNvPr id="10" name="9 Diagrama"/>
          <p:cNvGraphicFramePr/>
          <p:nvPr/>
        </p:nvGraphicFramePr>
        <p:xfrm>
          <a:off x="939018" y="1954530"/>
          <a:ext cx="7206175" cy="404622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Marcador de número de diapositiva 1"/>
          <p:cNvSpPr>
            <a:spLocks noGrp="1"/>
          </p:cNvSpPr>
          <p:nvPr>
            <p:ph type="sldNum" sz="quarter" idx="12"/>
          </p:nvPr>
        </p:nvSpPr>
        <p:spPr bwMode="auto">
          <a:xfrm>
            <a:off x="6457950" y="6099308"/>
            <a:ext cx="20574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28EC498-A985-4D83-87F2-9A87FB166430}" type="slidenum">
              <a:rPr lang="es-ES" altLang="es-MX" sz="900">
                <a:solidFill>
                  <a:srgbClr val="898989"/>
                </a:solidFill>
              </a:rPr>
            </a:fld>
            <a:endParaRPr lang="es-ES" altLang="es-MX" sz="900">
              <a:solidFill>
                <a:srgbClr val="898989"/>
              </a:solidFill>
            </a:endParaRPr>
          </a:p>
        </p:txBody>
      </p:sp>
      <p:sp>
        <p:nvSpPr>
          <p:cNvPr id="72707" name="Rectángulo 2"/>
          <p:cNvSpPr>
            <a:spLocks noChangeArrowheads="1"/>
          </p:cNvSpPr>
          <p:nvPr/>
        </p:nvSpPr>
        <p:spPr bwMode="auto">
          <a:xfrm>
            <a:off x="422031" y="1088867"/>
            <a:ext cx="8113541" cy="829945"/>
          </a:xfrm>
          <a:prstGeom prst="rect">
            <a:avLst/>
          </a:prstGeom>
          <a:solidFill>
            <a:schemeClr val="accent5">
              <a:lumMod val="20000"/>
              <a:lumOff val="80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s-ES" sz="2400" dirty="0" smtClean="0"/>
              <a:t>Problemas de interés científico y práctico que se investigan en esta línea del doctorado </a:t>
            </a:r>
            <a:endParaRPr lang="es-EC" altLang="es-EC" sz="2400" dirty="0">
              <a:latin typeface="Arial" panose="020B0604020202020204" pitchFamily="34" charset="0"/>
            </a:endParaRPr>
          </a:p>
        </p:txBody>
      </p:sp>
      <p:graphicFrame>
        <p:nvGraphicFramePr>
          <p:cNvPr id="10" name="9 Diagrama"/>
          <p:cNvGraphicFramePr/>
          <p:nvPr/>
        </p:nvGraphicFramePr>
        <p:xfrm>
          <a:off x="939018" y="1954530"/>
          <a:ext cx="7607105" cy="404622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8" name="Marcador de número de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63C6524-B541-4EB0-868F-95F1C0940DF7}" type="slidenum">
              <a:rPr lang="es-ES" altLang="es-MX" sz="900">
                <a:solidFill>
                  <a:srgbClr val="898989"/>
                </a:solidFill>
              </a:rPr>
            </a:fld>
            <a:endParaRPr lang="es-ES" altLang="es-MX" sz="900">
              <a:solidFill>
                <a:srgbClr val="898989"/>
              </a:solidFill>
            </a:endParaRPr>
          </a:p>
        </p:txBody>
      </p:sp>
      <p:sp>
        <p:nvSpPr>
          <p:cNvPr id="12" name="11 CuadroTexto"/>
          <p:cNvSpPr txBox="1"/>
          <p:nvPr/>
        </p:nvSpPr>
        <p:spPr>
          <a:xfrm>
            <a:off x="1244991" y="1142123"/>
            <a:ext cx="6657535" cy="829945"/>
          </a:xfrm>
          <a:prstGeom prst="rect">
            <a:avLst/>
          </a:prstGeom>
          <a:solidFill>
            <a:schemeClr val="accent5">
              <a:lumMod val="20000"/>
              <a:lumOff val="80000"/>
            </a:schemeClr>
          </a:solidFill>
        </p:spPr>
        <p:txBody>
          <a:bodyPr wrap="square" rtlCol="0">
            <a:spAutoFit/>
          </a:bodyPr>
          <a:lstStyle/>
          <a:p>
            <a:pPr algn="ctr"/>
            <a:r>
              <a:rPr lang="es-ES" sz="2400" b="1" dirty="0" smtClean="0"/>
              <a:t>Proyectos de investigación en curso asociados con</a:t>
            </a:r>
            <a:r>
              <a:rPr lang="es-ES" sz="2400" dirty="0" smtClean="0"/>
              <a:t> </a:t>
            </a:r>
            <a:r>
              <a:rPr lang="es-ES" sz="2400" b="1" dirty="0" smtClean="0"/>
              <a:t>posibilidades de inserción de doctorandos</a:t>
            </a:r>
            <a:endParaRPr lang="es-ES" sz="2400" dirty="0"/>
          </a:p>
        </p:txBody>
      </p:sp>
      <p:sp>
        <p:nvSpPr>
          <p:cNvPr id="17" name="16 CuadroTexto"/>
          <p:cNvSpPr txBox="1"/>
          <p:nvPr/>
        </p:nvSpPr>
        <p:spPr>
          <a:xfrm>
            <a:off x="1055077" y="2566475"/>
            <a:ext cx="6889652" cy="2491740"/>
          </a:xfrm>
          <a:prstGeom prst="rect">
            <a:avLst/>
          </a:prstGeom>
          <a:noFill/>
        </p:spPr>
        <p:txBody>
          <a:bodyPr wrap="square" rtlCol="0">
            <a:spAutoFit/>
          </a:bodyPr>
          <a:lstStyle/>
          <a:p>
            <a:r>
              <a:rPr lang="es-ES" sz="2400" dirty="0" smtClean="0"/>
              <a:t>Proyectos asociados al Programa Sectorial:</a:t>
            </a:r>
            <a:endParaRPr lang="es-ES" sz="2400" dirty="0" smtClean="0"/>
          </a:p>
          <a:p>
            <a:endParaRPr lang="es-ES" sz="2400" dirty="0" smtClean="0"/>
          </a:p>
          <a:p>
            <a:pPr>
              <a:lnSpc>
                <a:spcPct val="150000"/>
              </a:lnSpc>
              <a:buFont typeface="Wingdings" panose="05000000000000000000" pitchFamily="2" charset="2"/>
              <a:buChar char="ü"/>
            </a:pPr>
            <a:r>
              <a:rPr lang="es-ES" sz="2400" dirty="0" smtClean="0"/>
              <a:t> INDER/CIDC:  “Deporte y Desarrollo Humano” </a:t>
            </a:r>
            <a:endParaRPr lang="es-ES" sz="2400" dirty="0" smtClean="0"/>
          </a:p>
          <a:p>
            <a:pPr>
              <a:lnSpc>
                <a:spcPct val="150000"/>
              </a:lnSpc>
              <a:buFont typeface="Wingdings" panose="05000000000000000000" pitchFamily="2" charset="2"/>
              <a:buChar char="ü"/>
            </a:pPr>
            <a:r>
              <a:rPr lang="es-ES" sz="2400" dirty="0" smtClean="0"/>
              <a:t> MES: “Educación superior y desarrollo sostenible” </a:t>
            </a:r>
            <a:br>
              <a:rPr lang="es-ES" sz="2400" dirty="0" smtClean="0"/>
            </a:br>
            <a:endParaRPr lang="es-ES" sz="2400" dirty="0"/>
          </a:p>
        </p:txBody>
      </p:sp>
      <p:pic>
        <p:nvPicPr>
          <p:cNvPr id="18" name="Imagen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99655" y="4919297"/>
            <a:ext cx="8023860" cy="1081453"/>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648243" y="962756"/>
            <a:ext cx="3713870" cy="598805"/>
          </a:xfrm>
          <a:prstGeom prst="rect">
            <a:avLst/>
          </a:prstGeom>
          <a:solidFill>
            <a:schemeClr val="accent5">
              <a:lumMod val="20000"/>
              <a:lumOff val="80000"/>
            </a:schemeClr>
          </a:solidFill>
        </p:spPr>
        <p:txBody>
          <a:bodyPr wrap="square" rtlCol="0">
            <a:spAutoFit/>
          </a:bodyPr>
          <a:lstStyle/>
          <a:p>
            <a:pPr algn="ctr"/>
            <a:r>
              <a:rPr lang="es-ES" sz="3300" b="1" dirty="0" smtClean="0"/>
              <a:t>Proyectos</a:t>
            </a:r>
            <a:endParaRPr lang="es-ES" sz="3300" b="1" dirty="0"/>
          </a:p>
        </p:txBody>
      </p:sp>
      <p:graphicFrame>
        <p:nvGraphicFramePr>
          <p:cNvPr id="4" name="3 Tabla"/>
          <p:cNvGraphicFramePr>
            <a:graphicFrameLocks noGrp="1"/>
          </p:cNvGraphicFramePr>
          <p:nvPr/>
        </p:nvGraphicFramePr>
        <p:xfrm>
          <a:off x="432583" y="1808479"/>
          <a:ext cx="8229600" cy="4114800"/>
        </p:xfrm>
        <a:graphic>
          <a:graphicData uri="http://schemas.openxmlformats.org/drawingml/2006/table">
            <a:tbl>
              <a:tblPr firstRow="1" bandRow="1">
                <a:tableStyleId>{5FD0F851-EC5A-4D38-B0AD-8093EC10F338}</a:tableStyleId>
              </a:tblPr>
              <a:tblGrid>
                <a:gridCol w="620395"/>
                <a:gridCol w="7609205"/>
              </a:tblGrid>
              <a:tr h="370840">
                <a:tc>
                  <a:txBody>
                    <a:bodyPr/>
                    <a:lstStyle/>
                    <a:p>
                      <a:pPr algn="ctr"/>
                      <a:r>
                        <a:rPr lang="es-ES" sz="2100" dirty="0" smtClean="0"/>
                        <a:t>No.</a:t>
                      </a:r>
                      <a:endParaRPr lang="es-ES" sz="2100" dirty="0"/>
                    </a:p>
                  </a:txBody>
                  <a:tcPr marL="68580" marR="68580" marT="34290" marB="34290"/>
                </a:tc>
                <a:tc>
                  <a:txBody>
                    <a:bodyPr/>
                    <a:lstStyle/>
                    <a:p>
                      <a:pPr algn="ctr"/>
                      <a:r>
                        <a:rPr lang="es-ES" sz="2100" dirty="0" smtClean="0"/>
                        <a:t> Nombre del proyecto y responsable</a:t>
                      </a:r>
                      <a:endParaRPr lang="es-ES" sz="2100" dirty="0"/>
                    </a:p>
                  </a:txBody>
                  <a:tcPr marL="68580" marR="68580" marT="34290" marB="34290"/>
                </a:tc>
              </a:tr>
              <a:tr h="370840">
                <a:tc>
                  <a:txBody>
                    <a:bodyPr/>
                    <a:lstStyle/>
                    <a:p>
                      <a:pPr algn="ctr"/>
                      <a:r>
                        <a:rPr lang="es-ES" sz="2100" dirty="0" smtClean="0"/>
                        <a:t>1</a:t>
                      </a:r>
                      <a:endParaRPr lang="es-ES" sz="2100" dirty="0"/>
                    </a:p>
                  </a:txBody>
                  <a:tcPr marL="68580" marR="68580" marT="34290" marB="34290"/>
                </a:tc>
                <a:tc>
                  <a:txBody>
                    <a:bodyPr/>
                    <a:lstStyle/>
                    <a:p>
                      <a:r>
                        <a:rPr lang="es-ES" sz="2100" b="0" i="0" kern="1200" dirty="0" smtClean="0">
                          <a:solidFill>
                            <a:schemeClr val="tx1"/>
                          </a:solidFill>
                          <a:latin typeface="+mn-lt"/>
                          <a:ea typeface="+mn-ea"/>
                          <a:cs typeface="+mn-cs"/>
                        </a:rPr>
                        <a:t>Calidad en la Educación Física (CEF). UCCFD</a:t>
                      </a:r>
                      <a:r>
                        <a:rPr lang="es-ES" sz="2100" dirty="0" smtClean="0"/>
                        <a:t>   </a:t>
                      </a:r>
                      <a:endParaRPr lang="es-ES" sz="2100" dirty="0" smtClean="0"/>
                    </a:p>
                    <a:p>
                      <a:r>
                        <a:rPr lang="es-ES" sz="2100" dirty="0" err="1" smtClean="0"/>
                        <a:t>Resp</a:t>
                      </a:r>
                      <a:r>
                        <a:rPr lang="es-ES" sz="2100" dirty="0" smtClean="0"/>
                        <a:t>.</a:t>
                      </a:r>
                      <a:r>
                        <a:rPr lang="es-ES" sz="2100" baseline="0" dirty="0" smtClean="0"/>
                        <a:t> Dr. C. María Antonieta Laza</a:t>
                      </a:r>
                      <a:endParaRPr lang="es-ES" sz="2100" baseline="0" dirty="0" smtClean="0"/>
                    </a:p>
                    <a:p>
                      <a:endParaRPr lang="es-ES" sz="2100" dirty="0"/>
                    </a:p>
                  </a:txBody>
                  <a:tcPr marL="68580" marR="68580" marT="34290" marB="34290"/>
                </a:tc>
              </a:tr>
              <a:tr h="370840">
                <a:tc>
                  <a:txBody>
                    <a:bodyPr/>
                    <a:lstStyle/>
                    <a:p>
                      <a:pPr algn="ctr"/>
                      <a:r>
                        <a:rPr lang="es-ES" sz="2100" dirty="0" smtClean="0"/>
                        <a:t>2</a:t>
                      </a:r>
                      <a:endParaRPr lang="es-ES" sz="2100" dirty="0"/>
                    </a:p>
                  </a:txBody>
                  <a:tcPr marL="68580" marR="68580" marT="34290" marB="34290"/>
                </a:tc>
                <a:tc>
                  <a:txBody>
                    <a:bodyPr/>
                    <a:lstStyle/>
                    <a:p>
                      <a:r>
                        <a:rPr lang="es-ES" sz="2100" b="0" i="0" kern="1200" dirty="0" smtClean="0">
                          <a:solidFill>
                            <a:schemeClr val="tx1"/>
                          </a:solidFill>
                          <a:latin typeface="+mn-lt"/>
                          <a:ea typeface="+mn-ea"/>
                          <a:cs typeface="+mn-cs"/>
                        </a:rPr>
                        <a:t>Soñar en Azul: “Calidad de vida para los niños con Trastornos del Espectro Autista. TEA”. UCCFD</a:t>
                      </a:r>
                      <a:r>
                        <a:rPr lang="es-ES" sz="2100" dirty="0" smtClean="0"/>
                        <a:t>     </a:t>
                      </a:r>
                      <a:endParaRPr lang="es-ES" sz="2100" dirty="0" smtClean="0"/>
                    </a:p>
                    <a:p>
                      <a:r>
                        <a:rPr lang="es-ES" sz="2100" dirty="0" err="1" smtClean="0"/>
                        <a:t>Resp</a:t>
                      </a:r>
                      <a:r>
                        <a:rPr lang="es-ES" sz="2100" dirty="0" smtClean="0"/>
                        <a:t>. M. </a:t>
                      </a:r>
                      <a:r>
                        <a:rPr lang="es-ES" sz="2100" dirty="0" err="1" smtClean="0"/>
                        <a:t>Sc.</a:t>
                      </a:r>
                      <a:r>
                        <a:rPr lang="es-ES" sz="2100" dirty="0" smtClean="0"/>
                        <a:t> </a:t>
                      </a:r>
                      <a:r>
                        <a:rPr lang="es-ES" sz="2100" dirty="0" err="1" smtClean="0"/>
                        <a:t>Yanaisi</a:t>
                      </a:r>
                      <a:r>
                        <a:rPr lang="es-ES" sz="2100" dirty="0" smtClean="0"/>
                        <a:t> Martínez</a:t>
                      </a:r>
                      <a:endParaRPr lang="es-ES" sz="2100" dirty="0" smtClean="0"/>
                    </a:p>
                    <a:p>
                      <a:endParaRPr lang="es-ES" sz="2100" dirty="0"/>
                    </a:p>
                  </a:txBody>
                  <a:tcPr marL="68580" marR="68580" marT="34290" marB="34290"/>
                </a:tc>
              </a:tr>
              <a:tr h="370840">
                <a:tc>
                  <a:txBody>
                    <a:bodyPr/>
                    <a:lstStyle/>
                    <a:p>
                      <a:pPr algn="ctr"/>
                      <a:r>
                        <a:rPr lang="es-ES" sz="2100" dirty="0" smtClean="0"/>
                        <a:t>3</a:t>
                      </a:r>
                      <a:endParaRPr lang="es-ES" sz="2100" dirty="0"/>
                    </a:p>
                  </a:txBody>
                  <a:tcPr marL="68580" marR="68580" marT="34290" marB="34290"/>
                </a:tc>
                <a:tc>
                  <a:txBody>
                    <a:bodyPr/>
                    <a:lstStyle/>
                    <a:p>
                      <a:r>
                        <a:rPr lang="es-ES" sz="2100" b="0" i="0" kern="1200" dirty="0" smtClean="0">
                          <a:solidFill>
                            <a:schemeClr val="tx1"/>
                          </a:solidFill>
                          <a:latin typeface="+mn-lt"/>
                          <a:ea typeface="+mn-ea"/>
                          <a:cs typeface="+mn-cs"/>
                        </a:rPr>
                        <a:t>La formación profesional universitaria en Cultura Física y Deporte para la vida (FORPRUN). UCCFD.</a:t>
                      </a:r>
                      <a:r>
                        <a:rPr lang="es-ES" sz="2100" dirty="0" smtClean="0"/>
                        <a:t>     </a:t>
                      </a:r>
                      <a:endParaRPr lang="es-ES" sz="2100" dirty="0" smtClean="0"/>
                    </a:p>
                    <a:p>
                      <a:r>
                        <a:rPr lang="es-ES" sz="2100" dirty="0" err="1" smtClean="0"/>
                        <a:t>Resp</a:t>
                      </a:r>
                      <a:r>
                        <a:rPr lang="es-ES" sz="2100" dirty="0" smtClean="0"/>
                        <a:t>. Dr. C. </a:t>
                      </a:r>
                      <a:r>
                        <a:rPr lang="es-ES" sz="2100" dirty="0" err="1" smtClean="0"/>
                        <a:t>Idania</a:t>
                      </a:r>
                      <a:r>
                        <a:rPr lang="es-ES" sz="2100" dirty="0" smtClean="0"/>
                        <a:t> Olivera</a:t>
                      </a:r>
                      <a:br>
                        <a:rPr lang="es-ES" sz="2100" dirty="0" smtClean="0"/>
                      </a:br>
                      <a:endParaRPr lang="es-ES" sz="2100" dirty="0"/>
                    </a:p>
                  </a:txBody>
                  <a:tcPr marL="68580" marR="68580" marT="34290" marB="3429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648243" y="1004960"/>
            <a:ext cx="3713870" cy="598805"/>
          </a:xfrm>
          <a:prstGeom prst="rect">
            <a:avLst/>
          </a:prstGeom>
          <a:solidFill>
            <a:schemeClr val="accent5">
              <a:lumMod val="20000"/>
              <a:lumOff val="80000"/>
            </a:schemeClr>
          </a:solidFill>
        </p:spPr>
        <p:txBody>
          <a:bodyPr wrap="square" rtlCol="0">
            <a:spAutoFit/>
          </a:bodyPr>
          <a:lstStyle/>
          <a:p>
            <a:pPr algn="ctr"/>
            <a:r>
              <a:rPr lang="es-ES" sz="3300" b="1" dirty="0" smtClean="0"/>
              <a:t>Proyectos</a:t>
            </a:r>
            <a:endParaRPr lang="es-ES" sz="3300" b="1" dirty="0"/>
          </a:p>
        </p:txBody>
      </p:sp>
      <p:graphicFrame>
        <p:nvGraphicFramePr>
          <p:cNvPr id="4" name="3 Tabla"/>
          <p:cNvGraphicFramePr>
            <a:graphicFrameLocks noGrp="1"/>
          </p:cNvGraphicFramePr>
          <p:nvPr/>
        </p:nvGraphicFramePr>
        <p:xfrm>
          <a:off x="611945" y="1892887"/>
          <a:ext cx="8060690" cy="4046220"/>
        </p:xfrm>
        <a:graphic>
          <a:graphicData uri="http://schemas.openxmlformats.org/drawingml/2006/table">
            <a:tbl>
              <a:tblPr firstRow="1" bandRow="1">
                <a:tableStyleId>{5FD0F851-EC5A-4D38-B0AD-8093EC10F338}</a:tableStyleId>
              </a:tblPr>
              <a:tblGrid>
                <a:gridCol w="607695"/>
                <a:gridCol w="7452995"/>
              </a:tblGrid>
              <a:tr h="370840">
                <a:tc>
                  <a:txBody>
                    <a:bodyPr/>
                    <a:lstStyle/>
                    <a:p>
                      <a:pPr algn="ctr"/>
                      <a:r>
                        <a:rPr lang="es-ES" sz="2100" b="0" dirty="0" smtClean="0"/>
                        <a:t>4</a:t>
                      </a:r>
                      <a:endParaRPr lang="es-ES" sz="2100" b="0" dirty="0"/>
                    </a:p>
                  </a:txBody>
                  <a:tcPr marL="68580" marR="68580" marT="34290" marB="34290"/>
                </a:tc>
                <a:tc>
                  <a:txBody>
                    <a:bodyPr/>
                    <a:lstStyle/>
                    <a:p>
                      <a:r>
                        <a:rPr lang="es-ES" sz="2100" b="0" i="0" kern="1200" dirty="0" smtClean="0">
                          <a:solidFill>
                            <a:schemeClr val="tx1"/>
                          </a:solidFill>
                          <a:latin typeface="+mn-lt"/>
                          <a:ea typeface="+mn-ea"/>
                          <a:cs typeface="+mn-cs"/>
                        </a:rPr>
                        <a:t>Observatorio de Políticas Públicas del Deporte, Educación Física, Recreación y Actividad Física. CIDC.</a:t>
                      </a:r>
                      <a:r>
                        <a:rPr lang="es-ES" sz="2100" b="0" dirty="0" smtClean="0"/>
                        <a:t>   </a:t>
                      </a:r>
                      <a:endParaRPr lang="es-ES" sz="2100" b="0" dirty="0" smtClean="0"/>
                    </a:p>
                    <a:p>
                      <a:r>
                        <a:rPr lang="es-ES" sz="2100" b="0" dirty="0" err="1" smtClean="0"/>
                        <a:t>Resp</a:t>
                      </a:r>
                      <a:r>
                        <a:rPr lang="es-ES" sz="2100" b="0" dirty="0" smtClean="0"/>
                        <a:t>. Dr. C. Gladys </a:t>
                      </a:r>
                      <a:r>
                        <a:rPr lang="es-ES" sz="2100" b="0" dirty="0" err="1" smtClean="0"/>
                        <a:t>Bequer</a:t>
                      </a:r>
                      <a:endParaRPr lang="es-ES" sz="2100" b="0" dirty="0" smtClean="0"/>
                    </a:p>
                    <a:p>
                      <a:endParaRPr lang="es-ES" sz="2100" b="0" dirty="0"/>
                    </a:p>
                  </a:txBody>
                  <a:tcPr marL="68580" marR="68580" marT="34290" marB="34290"/>
                </a:tc>
              </a:tr>
              <a:tr h="370840">
                <a:tc>
                  <a:txBody>
                    <a:bodyPr/>
                    <a:lstStyle/>
                    <a:p>
                      <a:pPr algn="ctr"/>
                      <a:r>
                        <a:rPr lang="es-ES" sz="2100" b="0" dirty="0" smtClean="0"/>
                        <a:t>5</a:t>
                      </a:r>
                      <a:endParaRPr lang="es-ES" sz="2100" b="0" dirty="0"/>
                    </a:p>
                  </a:txBody>
                  <a:tcPr marL="68580" marR="68580" marT="34290" marB="34290"/>
                </a:tc>
                <a:tc>
                  <a:txBody>
                    <a:bodyPr/>
                    <a:lstStyle/>
                    <a:p>
                      <a:r>
                        <a:rPr lang="es-ES" sz="2100" b="0" kern="1200" dirty="0" smtClean="0">
                          <a:solidFill>
                            <a:schemeClr val="tx1"/>
                          </a:solidFill>
                          <a:latin typeface="+mn-lt"/>
                          <a:ea typeface="+mn-ea"/>
                          <a:cs typeface="+mn-cs"/>
                        </a:rPr>
                        <a:t>Soñando a </a:t>
                      </a:r>
                      <a:r>
                        <a:rPr lang="es-ES" sz="2100" b="0" kern="1200" dirty="0" err="1" smtClean="0">
                          <a:solidFill>
                            <a:schemeClr val="tx1"/>
                          </a:solidFill>
                          <a:latin typeface="+mn-lt"/>
                          <a:ea typeface="+mn-ea"/>
                          <a:cs typeface="+mn-cs"/>
                        </a:rPr>
                        <a:t>Capablanca</a:t>
                      </a:r>
                      <a:r>
                        <a:rPr lang="es-ES" sz="2100" b="0" kern="1200" dirty="0" smtClean="0">
                          <a:solidFill>
                            <a:schemeClr val="tx1"/>
                          </a:solidFill>
                          <a:latin typeface="+mn-lt"/>
                          <a:ea typeface="+mn-ea"/>
                          <a:cs typeface="+mn-cs"/>
                        </a:rPr>
                        <a:t>. Programa para el perfeccionamiento de las capacidades cognitivas de los niños talentos del ajedrez. </a:t>
                      </a:r>
                      <a:r>
                        <a:rPr lang="es-ES" sz="2100" b="0" i="0" kern="1200" dirty="0" smtClean="0">
                          <a:solidFill>
                            <a:schemeClr val="tx1"/>
                          </a:solidFill>
                          <a:latin typeface="+mn-lt"/>
                          <a:ea typeface="+mn-ea"/>
                          <a:cs typeface="+mn-cs"/>
                        </a:rPr>
                        <a:t>UCCFD</a:t>
                      </a:r>
                      <a:r>
                        <a:rPr lang="es-ES" sz="2100" dirty="0" smtClean="0"/>
                        <a:t> </a:t>
                      </a:r>
                      <a:endParaRPr lang="es-ES" sz="2100" b="0" kern="1200" dirty="0" smtClean="0">
                        <a:solidFill>
                          <a:schemeClr val="tx1"/>
                        </a:solidFill>
                        <a:latin typeface="+mn-lt"/>
                        <a:ea typeface="+mn-ea"/>
                        <a:cs typeface="+mn-cs"/>
                      </a:endParaRPr>
                    </a:p>
                    <a:p>
                      <a:r>
                        <a:rPr lang="es-ES" sz="2100" b="0" kern="1200" dirty="0" err="1" smtClean="0">
                          <a:solidFill>
                            <a:schemeClr val="tx1"/>
                          </a:solidFill>
                          <a:latin typeface="+mn-lt"/>
                          <a:ea typeface="+mn-ea"/>
                          <a:cs typeface="+mn-cs"/>
                        </a:rPr>
                        <a:t>Resp</a:t>
                      </a:r>
                      <a:r>
                        <a:rPr lang="es-ES" sz="2100" b="0" kern="1200" dirty="0" smtClean="0">
                          <a:solidFill>
                            <a:schemeClr val="tx1"/>
                          </a:solidFill>
                          <a:latin typeface="+mn-lt"/>
                          <a:ea typeface="+mn-ea"/>
                          <a:cs typeface="+mn-cs"/>
                        </a:rPr>
                        <a:t>. EPG. Vivian Ramón </a:t>
                      </a:r>
                      <a:endParaRPr lang="es-ES" sz="2100" b="0" kern="1200" dirty="0" smtClean="0">
                        <a:solidFill>
                          <a:schemeClr val="tx1"/>
                        </a:solidFill>
                        <a:latin typeface="+mn-lt"/>
                        <a:ea typeface="+mn-ea"/>
                        <a:cs typeface="+mn-cs"/>
                      </a:endParaRPr>
                    </a:p>
                    <a:p>
                      <a:endParaRPr lang="es-ES" sz="2100" b="0" dirty="0"/>
                    </a:p>
                  </a:txBody>
                  <a:tcPr marL="68580" marR="68580" marT="34290" marB="34290"/>
                </a:tc>
              </a:tr>
              <a:tr h="370840">
                <a:tc>
                  <a:txBody>
                    <a:bodyPr/>
                    <a:lstStyle/>
                    <a:p>
                      <a:pPr algn="ctr"/>
                      <a:r>
                        <a:rPr lang="es-ES" sz="2100" b="0" dirty="0" smtClean="0"/>
                        <a:t>6</a:t>
                      </a:r>
                      <a:endParaRPr lang="es-ES" sz="2100" b="0" dirty="0"/>
                    </a:p>
                  </a:txBody>
                  <a:tcPr marL="68580" marR="68580" marT="34290" marB="34290"/>
                </a:tc>
                <a:tc>
                  <a:txBody>
                    <a:bodyPr/>
                    <a:lstStyle/>
                    <a:p>
                      <a:r>
                        <a:rPr lang="es-ES_tradnl" sz="2100" b="0" kern="1200" dirty="0" smtClean="0">
                          <a:solidFill>
                            <a:schemeClr val="tx1"/>
                          </a:solidFill>
                          <a:latin typeface="+mn-lt"/>
                          <a:ea typeface="+mn-ea"/>
                          <a:cs typeface="+mn-cs"/>
                        </a:rPr>
                        <a:t>Tecnología Educativa y Educación a Distancia para la Cultura Física y el Deporte (TEDI). </a:t>
                      </a:r>
                      <a:r>
                        <a:rPr lang="es-ES" sz="2100" b="0" i="0" kern="1200" dirty="0" smtClean="0">
                          <a:solidFill>
                            <a:schemeClr val="tx1"/>
                          </a:solidFill>
                          <a:latin typeface="+mn-lt"/>
                          <a:ea typeface="+mn-ea"/>
                          <a:cs typeface="+mn-cs"/>
                        </a:rPr>
                        <a:t>UCCFD</a:t>
                      </a:r>
                      <a:r>
                        <a:rPr lang="es-ES" sz="2100" dirty="0" smtClean="0"/>
                        <a:t> </a:t>
                      </a:r>
                      <a:endParaRPr lang="es-ES_tradnl" sz="2100" b="0" kern="1200" dirty="0" smtClean="0">
                        <a:solidFill>
                          <a:schemeClr val="tx1"/>
                        </a:solidFill>
                        <a:latin typeface="+mn-lt"/>
                        <a:ea typeface="+mn-ea"/>
                        <a:cs typeface="+mn-cs"/>
                      </a:endParaRPr>
                    </a:p>
                    <a:p>
                      <a:r>
                        <a:rPr lang="es-ES" sz="2100" b="0" dirty="0" err="1" smtClean="0"/>
                        <a:t>Resp</a:t>
                      </a:r>
                      <a:r>
                        <a:rPr lang="es-ES" sz="2100" b="0" dirty="0" smtClean="0"/>
                        <a:t>. M. </a:t>
                      </a:r>
                      <a:r>
                        <a:rPr lang="es-ES" sz="2100" b="0" dirty="0" err="1" smtClean="0"/>
                        <a:t>Sc.</a:t>
                      </a:r>
                      <a:r>
                        <a:rPr lang="es-ES" sz="2100" b="0" baseline="0" dirty="0" smtClean="0"/>
                        <a:t> </a:t>
                      </a:r>
                      <a:r>
                        <a:rPr lang="pt-BR" sz="2100" b="0" kern="1200" dirty="0" err="1" smtClean="0">
                          <a:solidFill>
                            <a:schemeClr val="tx1"/>
                          </a:solidFill>
                          <a:latin typeface="+mn-lt"/>
                          <a:ea typeface="+mn-ea"/>
                          <a:cs typeface="+mn-cs"/>
                        </a:rPr>
                        <a:t>Leidys</a:t>
                      </a:r>
                      <a:r>
                        <a:rPr lang="pt-BR" sz="2100" b="0" kern="1200" dirty="0" smtClean="0">
                          <a:solidFill>
                            <a:schemeClr val="tx1"/>
                          </a:solidFill>
                          <a:latin typeface="+mn-lt"/>
                          <a:ea typeface="+mn-ea"/>
                          <a:cs typeface="+mn-cs"/>
                        </a:rPr>
                        <a:t> Hernández</a:t>
                      </a:r>
                      <a:endParaRPr lang="pt-BR" sz="2100" b="0" kern="1200" dirty="0" smtClean="0">
                        <a:solidFill>
                          <a:schemeClr val="tx1"/>
                        </a:solidFill>
                        <a:latin typeface="+mn-lt"/>
                        <a:ea typeface="+mn-ea"/>
                        <a:cs typeface="+mn-cs"/>
                      </a:endParaRPr>
                    </a:p>
                    <a:p>
                      <a:r>
                        <a:rPr lang="pt-BR" sz="2100" b="0" kern="1200" dirty="0" smtClean="0">
                          <a:solidFill>
                            <a:schemeClr val="tx1"/>
                          </a:solidFill>
                          <a:latin typeface="+mn-lt"/>
                          <a:ea typeface="+mn-ea"/>
                          <a:cs typeface="+mn-cs"/>
                        </a:rPr>
                        <a:t> </a:t>
                      </a:r>
                      <a:endParaRPr lang="es-ES" sz="2100" b="0" dirty="0"/>
                    </a:p>
                  </a:txBody>
                  <a:tcPr marL="68580" marR="68580" marT="34290" marB="3429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648243" y="1004960"/>
            <a:ext cx="3713870" cy="598805"/>
          </a:xfrm>
          <a:prstGeom prst="rect">
            <a:avLst/>
          </a:prstGeom>
          <a:solidFill>
            <a:schemeClr val="accent5">
              <a:lumMod val="20000"/>
              <a:lumOff val="80000"/>
            </a:schemeClr>
          </a:solidFill>
        </p:spPr>
        <p:txBody>
          <a:bodyPr wrap="square" rtlCol="0">
            <a:spAutoFit/>
          </a:bodyPr>
          <a:lstStyle/>
          <a:p>
            <a:pPr algn="ctr"/>
            <a:r>
              <a:rPr lang="es-ES" sz="3300" b="1" dirty="0" smtClean="0"/>
              <a:t>Proyectos</a:t>
            </a:r>
            <a:endParaRPr lang="es-ES" sz="3300" b="1" dirty="0"/>
          </a:p>
        </p:txBody>
      </p:sp>
      <p:graphicFrame>
        <p:nvGraphicFramePr>
          <p:cNvPr id="4" name="3 Tabla"/>
          <p:cNvGraphicFramePr>
            <a:graphicFrameLocks noGrp="1"/>
          </p:cNvGraphicFramePr>
          <p:nvPr/>
        </p:nvGraphicFramePr>
        <p:xfrm>
          <a:off x="611945" y="1861234"/>
          <a:ext cx="8060690" cy="4277995"/>
        </p:xfrm>
        <a:graphic>
          <a:graphicData uri="http://schemas.openxmlformats.org/drawingml/2006/table">
            <a:tbl>
              <a:tblPr firstRow="1" bandRow="1">
                <a:tableStyleId>{5FD0F851-EC5A-4D38-B0AD-8093EC10F338}</a:tableStyleId>
              </a:tblPr>
              <a:tblGrid>
                <a:gridCol w="607695"/>
                <a:gridCol w="7452995"/>
              </a:tblGrid>
              <a:tr h="1464310">
                <a:tc>
                  <a:txBody>
                    <a:bodyPr/>
                    <a:lstStyle/>
                    <a:p>
                      <a:pPr algn="ctr"/>
                      <a:r>
                        <a:rPr lang="es-ES" sz="2100" b="0" dirty="0" smtClean="0"/>
                        <a:t>7</a:t>
                      </a:r>
                      <a:endParaRPr lang="es-ES" sz="2100" b="0" dirty="0"/>
                    </a:p>
                  </a:txBody>
                  <a:tcPr marL="68580" marR="68580" marT="34290" marB="34290"/>
                </a:tc>
                <a:tc>
                  <a:txBody>
                    <a:bodyPr/>
                    <a:lstStyle/>
                    <a:p>
                      <a:r>
                        <a:rPr lang="es-NI" sz="2100" b="0" kern="1200" dirty="0" smtClean="0">
                          <a:solidFill>
                            <a:schemeClr val="tx1"/>
                          </a:solidFill>
                          <a:latin typeface="+mn-lt"/>
                          <a:ea typeface="+mn-ea"/>
                          <a:cs typeface="+mn-cs"/>
                        </a:rPr>
                        <a:t>Centro de Recursos para el Aprendizaje y la Investigación de la Actividad Física y el Deporte (CRAFD) </a:t>
                      </a:r>
                      <a:endParaRPr lang="es-ES" sz="2100" b="0" kern="1200" dirty="0" smtClean="0">
                        <a:solidFill>
                          <a:schemeClr val="tx1"/>
                        </a:solidFill>
                        <a:latin typeface="+mn-lt"/>
                        <a:ea typeface="+mn-ea"/>
                        <a:cs typeface="+mn-cs"/>
                      </a:endParaRPr>
                    </a:p>
                    <a:p>
                      <a:r>
                        <a:rPr lang="es-ES" sz="2100" b="0" kern="1200" dirty="0" err="1" smtClean="0">
                          <a:solidFill>
                            <a:schemeClr val="tx1"/>
                          </a:solidFill>
                          <a:latin typeface="+mn-lt"/>
                          <a:ea typeface="+mn-ea"/>
                          <a:cs typeface="+mn-cs"/>
                        </a:rPr>
                        <a:t>Resp</a:t>
                      </a:r>
                      <a:r>
                        <a:rPr lang="es-ES" sz="2100" b="0" kern="1200" dirty="0" smtClean="0">
                          <a:solidFill>
                            <a:schemeClr val="tx1"/>
                          </a:solidFill>
                          <a:latin typeface="+mn-lt"/>
                          <a:ea typeface="+mn-ea"/>
                          <a:cs typeface="+mn-cs"/>
                        </a:rPr>
                        <a:t>. </a:t>
                      </a:r>
                      <a:r>
                        <a:rPr lang="es-NI" sz="2100" b="0" kern="1200" dirty="0" err="1" smtClean="0">
                          <a:solidFill>
                            <a:schemeClr val="tx1"/>
                          </a:solidFill>
                          <a:latin typeface="+mn-lt"/>
                          <a:ea typeface="+mn-ea"/>
                          <a:cs typeface="+mn-cs"/>
                        </a:rPr>
                        <a:t>Dr.C.</a:t>
                      </a:r>
                      <a:r>
                        <a:rPr lang="es-NI" sz="2100" b="0" kern="1200" dirty="0" smtClean="0">
                          <a:solidFill>
                            <a:schemeClr val="tx1"/>
                          </a:solidFill>
                          <a:latin typeface="+mn-lt"/>
                          <a:ea typeface="+mn-ea"/>
                          <a:cs typeface="+mn-cs"/>
                        </a:rPr>
                        <a:t> Santiago René León</a:t>
                      </a:r>
                      <a:endParaRPr lang="pt-BR" sz="2100" b="0" kern="1200" dirty="0" smtClean="0">
                        <a:solidFill>
                          <a:schemeClr val="tx1"/>
                        </a:solidFill>
                        <a:latin typeface="+mn-lt"/>
                        <a:ea typeface="+mn-ea"/>
                        <a:cs typeface="+mn-cs"/>
                      </a:endParaRPr>
                    </a:p>
                    <a:p>
                      <a:endParaRPr lang="es-ES" sz="2100" b="0" kern="1200" dirty="0">
                        <a:solidFill>
                          <a:schemeClr val="tx1"/>
                        </a:solidFill>
                        <a:latin typeface="+mn-lt"/>
                        <a:ea typeface="+mn-ea"/>
                        <a:cs typeface="+mn-cs"/>
                      </a:endParaRPr>
                    </a:p>
                  </a:txBody>
                  <a:tcPr marL="68580" marR="68580" marT="34290" marB="34290"/>
                </a:tc>
              </a:tr>
              <a:tr h="1464945">
                <a:tc>
                  <a:txBody>
                    <a:bodyPr/>
                    <a:lstStyle/>
                    <a:p>
                      <a:pPr algn="ctr"/>
                      <a:r>
                        <a:rPr lang="es-ES" sz="2100" b="0" dirty="0" smtClean="0"/>
                        <a:t>8</a:t>
                      </a:r>
                      <a:endParaRPr lang="es-ES" sz="2100" b="0" dirty="0"/>
                    </a:p>
                  </a:txBody>
                  <a:tcPr marL="68580" marR="68580" marT="34290" marB="34290"/>
                </a:tc>
                <a:tc>
                  <a:txBody>
                    <a:bodyPr/>
                    <a:lstStyle/>
                    <a:p>
                      <a:r>
                        <a:rPr lang="es-ES" sz="2100" b="0" kern="1200" dirty="0" smtClean="0">
                          <a:solidFill>
                            <a:schemeClr val="tx1"/>
                          </a:solidFill>
                          <a:latin typeface="+mn-lt"/>
                          <a:ea typeface="+mn-ea"/>
                          <a:cs typeface="+mn-cs"/>
                        </a:rPr>
                        <a:t>La labor ideo-política para la formación integral de profesionales de la Cultura Física y el Deporte en Cuba.  </a:t>
                      </a:r>
                      <a:endParaRPr lang="es-ES" sz="21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es-ES" sz="2100" b="0" kern="1200" dirty="0" err="1" smtClean="0">
                          <a:solidFill>
                            <a:schemeClr val="tx1"/>
                          </a:solidFill>
                          <a:latin typeface="+mn-lt"/>
                          <a:ea typeface="+mn-ea"/>
                          <a:cs typeface="+mn-cs"/>
                        </a:rPr>
                        <a:t>Resp</a:t>
                      </a:r>
                      <a:r>
                        <a:rPr lang="es-ES" sz="2100" b="0" kern="1200" dirty="0" smtClean="0">
                          <a:solidFill>
                            <a:schemeClr val="tx1"/>
                          </a:solidFill>
                          <a:latin typeface="+mn-lt"/>
                          <a:ea typeface="+mn-ea"/>
                          <a:cs typeface="+mn-cs"/>
                        </a:rPr>
                        <a:t>. M </a:t>
                      </a:r>
                      <a:r>
                        <a:rPr lang="es-ES" sz="2100" b="0" kern="1200" dirty="0" err="1" smtClean="0">
                          <a:solidFill>
                            <a:schemeClr val="tx1"/>
                          </a:solidFill>
                          <a:latin typeface="+mn-lt"/>
                          <a:ea typeface="+mn-ea"/>
                          <a:cs typeface="+mn-cs"/>
                        </a:rPr>
                        <a:t>Sc.</a:t>
                      </a:r>
                      <a:r>
                        <a:rPr lang="es-ES" sz="2100" b="0" kern="1200" dirty="0" smtClean="0">
                          <a:solidFill>
                            <a:schemeClr val="tx1"/>
                          </a:solidFill>
                          <a:latin typeface="+mn-lt"/>
                          <a:ea typeface="+mn-ea"/>
                          <a:cs typeface="+mn-cs"/>
                        </a:rPr>
                        <a:t> Juan Carlos </a:t>
                      </a:r>
                      <a:r>
                        <a:rPr lang="es-ES" sz="2100" b="0" kern="1200" dirty="0" err="1" smtClean="0">
                          <a:solidFill>
                            <a:schemeClr val="tx1"/>
                          </a:solidFill>
                          <a:latin typeface="+mn-lt"/>
                          <a:ea typeface="+mn-ea"/>
                          <a:cs typeface="+mn-cs"/>
                        </a:rPr>
                        <a:t>Iralda</a:t>
                      </a:r>
                      <a:endParaRPr lang="es-ES" sz="2100" b="0" kern="1200" dirty="0" smtClean="0">
                        <a:solidFill>
                          <a:schemeClr val="tx1"/>
                        </a:solidFill>
                        <a:latin typeface="+mn-lt"/>
                        <a:ea typeface="+mn-ea"/>
                        <a:cs typeface="+mn-cs"/>
                      </a:endParaRPr>
                    </a:p>
                    <a:p>
                      <a:endParaRPr lang="es-ES" sz="2100" b="0" kern="1200" dirty="0">
                        <a:solidFill>
                          <a:schemeClr val="tx1"/>
                        </a:solidFill>
                        <a:latin typeface="+mn-lt"/>
                        <a:ea typeface="+mn-ea"/>
                        <a:cs typeface="+mn-cs"/>
                      </a:endParaRPr>
                    </a:p>
                  </a:txBody>
                  <a:tcPr marL="68580" marR="68580" marT="34290" marB="34290"/>
                </a:tc>
              </a:tr>
              <a:tr h="1348740">
                <a:tc>
                  <a:txBody>
                    <a:bodyPr/>
                    <a:lstStyle/>
                    <a:p>
                      <a:pPr algn="ctr"/>
                      <a:r>
                        <a:rPr lang="es-ES" sz="2100" b="0" dirty="0" smtClean="0"/>
                        <a:t>9</a:t>
                      </a:r>
                      <a:endParaRPr lang="es-ES" sz="2100" b="0" dirty="0"/>
                    </a:p>
                  </a:txBody>
                  <a:tcPr marL="68580" marR="68580" marT="34290" marB="34290"/>
                </a:tc>
                <a:tc>
                  <a:txBody>
                    <a:bodyPr/>
                    <a:lstStyle/>
                    <a:p>
                      <a:r>
                        <a:rPr lang="es-NI" sz="2100" b="0" kern="1200" dirty="0" smtClean="0">
                          <a:solidFill>
                            <a:schemeClr val="tx1"/>
                          </a:solidFill>
                          <a:latin typeface="+mn-lt"/>
                          <a:ea typeface="+mn-ea"/>
                          <a:cs typeface="+mn-cs"/>
                        </a:rPr>
                        <a:t>Formación Ambiental del profesional de la Cultura Física y el Deporte para la adaptación y mitigación a los impactos del Cambio Climático. (DEPOCA) </a:t>
                      </a:r>
                      <a:endParaRPr lang="es-ES" sz="21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es-ES" sz="2100" b="0" kern="1200" dirty="0" err="1" smtClean="0">
                          <a:solidFill>
                            <a:schemeClr val="tx1"/>
                          </a:solidFill>
                          <a:latin typeface="+mn-lt"/>
                          <a:ea typeface="+mn-ea"/>
                          <a:cs typeface="+mn-cs"/>
                        </a:rPr>
                        <a:t>Resp</a:t>
                      </a:r>
                      <a:r>
                        <a:rPr lang="es-ES" sz="2100" b="0" kern="1200" dirty="0" smtClean="0">
                          <a:solidFill>
                            <a:schemeClr val="tx1"/>
                          </a:solidFill>
                          <a:latin typeface="+mn-lt"/>
                          <a:ea typeface="+mn-ea"/>
                          <a:cs typeface="+mn-cs"/>
                        </a:rPr>
                        <a:t>. </a:t>
                      </a:r>
                      <a:r>
                        <a:rPr lang="es-NI" sz="2100" b="0" kern="1200" dirty="0" err="1" smtClean="0">
                          <a:solidFill>
                            <a:schemeClr val="tx1"/>
                          </a:solidFill>
                          <a:latin typeface="+mn-lt"/>
                          <a:ea typeface="+mn-ea"/>
                          <a:cs typeface="+mn-cs"/>
                        </a:rPr>
                        <a:t>Dr.C.</a:t>
                      </a:r>
                      <a:r>
                        <a:rPr lang="es-NI" sz="2100" b="0" kern="1200" dirty="0" smtClean="0">
                          <a:solidFill>
                            <a:schemeClr val="tx1"/>
                          </a:solidFill>
                          <a:latin typeface="+mn-lt"/>
                          <a:ea typeface="+mn-ea"/>
                          <a:cs typeface="+mn-cs"/>
                        </a:rPr>
                        <a:t> Santiago René León</a:t>
                      </a:r>
                      <a:endParaRPr lang="es-ES" sz="2100" b="0" kern="1200" dirty="0">
                        <a:solidFill>
                          <a:schemeClr val="tx1"/>
                        </a:solidFill>
                        <a:latin typeface="+mn-lt"/>
                        <a:ea typeface="+mn-ea"/>
                        <a:cs typeface="+mn-cs"/>
                      </a:endParaRPr>
                    </a:p>
                  </a:txBody>
                  <a:tcPr marL="68580" marR="68580" marT="34290" marB="3429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disco D\SOBRINO\Imágenes ESEF ISCF\ISCF Manuel Fajardo\1er Forum de Investigaciones del ISCF Manuel Fajardo\profesores (37) copia.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16632"/>
            <a:ext cx="6660232" cy="6597352"/>
          </a:xfrm>
          <a:prstGeom prst="rect">
            <a:avLst/>
          </a:prstGeom>
          <a:noFill/>
          <a:extLst>
            <a:ext uri="{909E8E84-426E-40DD-AFC4-6F175D3DCCD1}">
              <a14:hiddenFill xmlns:a14="http://schemas.microsoft.com/office/drawing/2010/main">
                <a:solidFill>
                  <a:srgbClr val="FFFFFF"/>
                </a:solidFill>
              </a14:hiddenFill>
            </a:ext>
          </a:extLst>
        </p:spPr>
      </p:pic>
      <p:pic>
        <p:nvPicPr>
          <p:cNvPr id="21507" name="Picture 3" descr="C:\disco D\SOBRINO\Imágenes ESEF ISCF\ISCF Manuel Fajardo\profesores (62) copi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4112"/>
            <a:ext cx="2688456" cy="37489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81221" y="1152671"/>
            <a:ext cx="7111219" cy="460375"/>
          </a:xfrm>
          <a:prstGeom prst="rect">
            <a:avLst/>
          </a:prstGeom>
          <a:solidFill>
            <a:schemeClr val="accent3">
              <a:lumMod val="20000"/>
              <a:lumOff val="80000"/>
            </a:schemeClr>
          </a:solidFill>
        </p:spPr>
        <p:txBody>
          <a:bodyPr wrap="square" rtlCol="0">
            <a:spAutoFit/>
          </a:bodyPr>
          <a:lstStyle/>
          <a:p>
            <a:pPr algn="ctr"/>
            <a:r>
              <a:rPr lang="es-ES" sz="2400" b="1" dirty="0" smtClean="0"/>
              <a:t>Trayectoria institucional investigativa y docente</a:t>
            </a:r>
            <a:endParaRPr lang="es-ES" sz="2400" dirty="0"/>
          </a:p>
        </p:txBody>
      </p:sp>
      <p:sp>
        <p:nvSpPr>
          <p:cNvPr id="3" name="2 Rectángulo"/>
          <p:cNvSpPr/>
          <p:nvPr/>
        </p:nvSpPr>
        <p:spPr>
          <a:xfrm>
            <a:off x="611943" y="2049491"/>
            <a:ext cx="3281290" cy="13293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smtClean="0">
              <a:solidFill>
                <a:schemeClr val="tx1"/>
              </a:solidFill>
            </a:endParaRPr>
          </a:p>
          <a:p>
            <a:pPr algn="ctr"/>
            <a:r>
              <a:rPr lang="es-ES" dirty="0" smtClean="0">
                <a:solidFill>
                  <a:schemeClr val="tx1"/>
                </a:solidFill>
              </a:rPr>
              <a:t>“El Sistema de la Cultura</a:t>
            </a:r>
            <a:br>
              <a:rPr lang="es-ES" dirty="0" smtClean="0">
                <a:solidFill>
                  <a:schemeClr val="tx1"/>
                </a:solidFill>
              </a:rPr>
            </a:br>
            <a:r>
              <a:rPr lang="es-ES" dirty="0" smtClean="0">
                <a:solidFill>
                  <a:schemeClr val="tx1"/>
                </a:solidFill>
              </a:rPr>
              <a:t>Física y su influencia en el desarrollo del niño y el joven en Cuba” (1986-90) </a:t>
            </a:r>
            <a:br>
              <a:rPr lang="es-ES" dirty="0" smtClean="0">
                <a:solidFill>
                  <a:schemeClr val="tx1"/>
                </a:solidFill>
              </a:rPr>
            </a:br>
            <a:endParaRPr lang="es-ES" dirty="0">
              <a:solidFill>
                <a:schemeClr val="tx1"/>
              </a:solidFill>
            </a:endParaRPr>
          </a:p>
        </p:txBody>
      </p:sp>
      <p:sp>
        <p:nvSpPr>
          <p:cNvPr id="4" name="3 Flecha derecha"/>
          <p:cNvSpPr/>
          <p:nvPr/>
        </p:nvSpPr>
        <p:spPr>
          <a:xfrm>
            <a:off x="4114800" y="2471521"/>
            <a:ext cx="960120" cy="7596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5" name="4 CuadroTexto"/>
          <p:cNvSpPr txBox="1"/>
          <p:nvPr/>
        </p:nvSpPr>
        <p:spPr>
          <a:xfrm>
            <a:off x="3344594" y="4339007"/>
            <a:ext cx="5655212" cy="922020"/>
          </a:xfrm>
          <a:prstGeom prst="rect">
            <a:avLst/>
          </a:prstGeom>
          <a:noFill/>
        </p:spPr>
        <p:txBody>
          <a:bodyPr wrap="square" rtlCol="0">
            <a:spAutoFit/>
          </a:bodyPr>
          <a:lstStyle/>
          <a:p>
            <a:r>
              <a:rPr lang="es-ES" dirty="0" smtClean="0"/>
              <a:t>Maestría Didáctica de la Educación Física Contemporánea</a:t>
            </a:r>
            <a:endParaRPr lang="es-ES" dirty="0" smtClean="0"/>
          </a:p>
          <a:p>
            <a:pPr algn="ctr"/>
            <a:r>
              <a:rPr lang="es-ES" dirty="0" smtClean="0"/>
              <a:t>(1999)</a:t>
            </a:r>
            <a:endParaRPr lang="es-ES" dirty="0" smtClean="0"/>
          </a:p>
          <a:p>
            <a:pPr algn="ctr"/>
            <a:r>
              <a:rPr lang="es-ES" dirty="0" smtClean="0"/>
              <a:t>Resultados investigativos  (Tesis)</a:t>
            </a:r>
            <a:endParaRPr lang="es-ES" dirty="0"/>
          </a:p>
        </p:txBody>
      </p:sp>
      <p:sp>
        <p:nvSpPr>
          <p:cNvPr id="6" name="5 CuadroTexto"/>
          <p:cNvSpPr txBox="1"/>
          <p:nvPr/>
        </p:nvSpPr>
        <p:spPr>
          <a:xfrm>
            <a:off x="5064369" y="2545376"/>
            <a:ext cx="3312942" cy="645160"/>
          </a:xfrm>
          <a:prstGeom prst="rect">
            <a:avLst/>
          </a:prstGeom>
          <a:noFill/>
        </p:spPr>
        <p:txBody>
          <a:bodyPr wrap="square" rtlCol="0">
            <a:spAutoFit/>
          </a:bodyPr>
          <a:lstStyle/>
          <a:p>
            <a:pPr algn="ctr"/>
            <a:r>
              <a:rPr lang="es-ES" dirty="0" smtClean="0"/>
              <a:t>Grupo de Estudios Didácticos de la Educación Física </a:t>
            </a:r>
            <a:endParaRPr lang="es-ES" dirty="0"/>
          </a:p>
        </p:txBody>
      </p:sp>
      <p:sp>
        <p:nvSpPr>
          <p:cNvPr id="7" name="6 Flecha abajo"/>
          <p:cNvSpPr/>
          <p:nvPr/>
        </p:nvSpPr>
        <p:spPr>
          <a:xfrm>
            <a:off x="6087794" y="3399989"/>
            <a:ext cx="791308" cy="8335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8" name="7 CuadroTexto"/>
          <p:cNvSpPr txBox="1"/>
          <p:nvPr/>
        </p:nvSpPr>
        <p:spPr>
          <a:xfrm>
            <a:off x="369277" y="3811471"/>
            <a:ext cx="2046850" cy="2030095"/>
          </a:xfrm>
          <a:prstGeom prst="rect">
            <a:avLst/>
          </a:prstGeom>
          <a:noFill/>
        </p:spPr>
        <p:txBody>
          <a:bodyPr wrap="square" rtlCol="0">
            <a:spAutoFit/>
          </a:bodyPr>
          <a:lstStyle/>
          <a:p>
            <a:pPr algn="ctr"/>
            <a:r>
              <a:rPr lang="es-ES" u="sng" dirty="0" smtClean="0"/>
              <a:t>Eventos científicos</a:t>
            </a:r>
            <a:endParaRPr lang="es-ES" u="sng" dirty="0" smtClean="0"/>
          </a:p>
          <a:p>
            <a:r>
              <a:rPr lang="es-ES" dirty="0" smtClean="0"/>
              <a:t>   Pedagogía,</a:t>
            </a:r>
            <a:br>
              <a:rPr lang="es-ES" dirty="0" smtClean="0"/>
            </a:br>
            <a:r>
              <a:rPr lang="es-ES" dirty="0" smtClean="0"/>
              <a:t>   Universidad, </a:t>
            </a:r>
            <a:endParaRPr lang="es-ES" dirty="0" smtClean="0"/>
          </a:p>
          <a:p>
            <a:r>
              <a:rPr lang="es-ES" dirty="0" smtClean="0"/>
              <a:t>   AFIDE, </a:t>
            </a:r>
            <a:endParaRPr lang="es-ES" dirty="0" smtClean="0"/>
          </a:p>
          <a:p>
            <a:r>
              <a:rPr lang="es-ES" dirty="0" smtClean="0"/>
              <a:t>   Cubamotricidad,      </a:t>
            </a:r>
            <a:endParaRPr lang="es-ES" dirty="0" smtClean="0"/>
          </a:p>
          <a:p>
            <a:r>
              <a:rPr lang="es-ES" dirty="0" smtClean="0"/>
              <a:t>   entre otros</a:t>
            </a:r>
            <a:br>
              <a:rPr lang="es-ES" dirty="0" smtClean="0"/>
            </a:br>
            <a:endParaRPr lang="es-ES" dirty="0"/>
          </a:p>
        </p:txBody>
      </p:sp>
      <p:sp>
        <p:nvSpPr>
          <p:cNvPr id="9" name="8 Flecha izquierda"/>
          <p:cNvSpPr/>
          <p:nvPr/>
        </p:nvSpPr>
        <p:spPr>
          <a:xfrm>
            <a:off x="2542736" y="4360109"/>
            <a:ext cx="675249" cy="5802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0" name="9 CuadroTexto"/>
          <p:cNvSpPr txBox="1"/>
          <p:nvPr/>
        </p:nvSpPr>
        <p:spPr>
          <a:xfrm>
            <a:off x="706901" y="3368333"/>
            <a:ext cx="3133579" cy="321945"/>
          </a:xfrm>
          <a:prstGeom prst="rect">
            <a:avLst/>
          </a:prstGeom>
          <a:noFill/>
        </p:spPr>
        <p:txBody>
          <a:bodyPr wrap="square" rtlCol="0">
            <a:spAutoFit/>
          </a:bodyPr>
          <a:lstStyle/>
          <a:p>
            <a:r>
              <a:rPr lang="es-ES" sz="1500" dirty="0" smtClean="0"/>
              <a:t>Premio Nacional de Ciencias Sociales </a:t>
            </a:r>
            <a:endParaRPr lang="es-ES" sz="1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p:bldP spid="6" grpId="0"/>
      <p:bldP spid="7" grpId="0" bldLvl="0" animBg="1"/>
      <p:bldP spid="8" grpId="0"/>
      <p:bldP spid="9" grpId="0" bldLvl="0" animBg="1"/>
      <p:bldP spid="1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361049" y="1004960"/>
            <a:ext cx="6182751" cy="460375"/>
          </a:xfrm>
          <a:prstGeom prst="rect">
            <a:avLst/>
          </a:prstGeom>
          <a:solidFill>
            <a:schemeClr val="accent3">
              <a:lumMod val="20000"/>
              <a:lumOff val="80000"/>
            </a:schemeClr>
          </a:solidFill>
        </p:spPr>
        <p:txBody>
          <a:bodyPr wrap="square" rtlCol="0">
            <a:spAutoFit/>
          </a:bodyPr>
          <a:lstStyle/>
          <a:p>
            <a:pPr algn="ctr"/>
            <a:r>
              <a:rPr lang="es-ES" sz="2400" b="1" dirty="0" smtClean="0"/>
              <a:t>Representación de doctores de la institución</a:t>
            </a:r>
            <a:endParaRPr lang="es-ES" sz="2400" b="1" dirty="0"/>
          </a:p>
        </p:txBody>
      </p:sp>
      <p:sp>
        <p:nvSpPr>
          <p:cNvPr id="3" name="2 CuadroTexto"/>
          <p:cNvSpPr txBox="1"/>
          <p:nvPr/>
        </p:nvSpPr>
        <p:spPr>
          <a:xfrm>
            <a:off x="759656" y="1521950"/>
            <a:ext cx="7406640" cy="645160"/>
          </a:xfrm>
          <a:prstGeom prst="rect">
            <a:avLst/>
          </a:prstGeom>
          <a:noFill/>
        </p:spPr>
        <p:txBody>
          <a:bodyPr wrap="square" rtlCol="0">
            <a:spAutoFit/>
          </a:bodyPr>
          <a:lstStyle/>
          <a:p>
            <a:r>
              <a:rPr lang="es-ES" dirty="0" smtClean="0"/>
              <a:t>En comisiones, organizaciones, organismos, asociaciones y redes nacionales e internacionales tales como: </a:t>
            </a:r>
            <a:endParaRPr lang="es-ES" dirty="0"/>
          </a:p>
        </p:txBody>
      </p:sp>
      <p:graphicFrame>
        <p:nvGraphicFramePr>
          <p:cNvPr id="4" name="3 Tabla"/>
          <p:cNvGraphicFramePr>
            <a:graphicFrameLocks noGrp="1"/>
          </p:cNvGraphicFramePr>
          <p:nvPr/>
        </p:nvGraphicFramePr>
        <p:xfrm>
          <a:off x="432583" y="2367682"/>
          <a:ext cx="8461375" cy="3207385"/>
        </p:xfrm>
        <a:graphic>
          <a:graphicData uri="http://schemas.openxmlformats.org/drawingml/2006/table">
            <a:tbl>
              <a:tblPr firstRow="1" bandRow="1">
                <a:tableStyleId>{5FD0F851-EC5A-4D38-B0AD-8093EC10F338}</a:tableStyleId>
              </a:tblPr>
              <a:tblGrid>
                <a:gridCol w="8461375"/>
              </a:tblGrid>
              <a:tr h="1149985">
                <a:tc>
                  <a:txBody>
                    <a:bodyPr/>
                    <a:lstStyle/>
                    <a:p>
                      <a:pPr algn="just">
                        <a:buFont typeface="Wingdings" panose="05000000000000000000" pitchFamily="2" charset="2"/>
                        <a:buChar char="ü"/>
                      </a:pPr>
                      <a:r>
                        <a:rPr lang="es-ES" sz="2100" b="0" i="0" kern="1200" dirty="0" smtClean="0">
                          <a:solidFill>
                            <a:schemeClr val="tx1"/>
                          </a:solidFill>
                          <a:latin typeface="+mn-lt"/>
                          <a:ea typeface="+mn-ea"/>
                          <a:cs typeface="+mn-cs"/>
                        </a:rPr>
                        <a:t>Organización Mundial de Educación y Desarrollo Infantil (OMEEDI).</a:t>
                      </a:r>
                      <a:endParaRPr lang="es-ES" sz="2100" b="0" i="0" kern="1200" dirty="0" smtClean="0">
                        <a:solidFill>
                          <a:schemeClr val="tx1"/>
                        </a:solidFill>
                        <a:latin typeface="+mn-lt"/>
                        <a:ea typeface="+mn-ea"/>
                        <a:cs typeface="+mn-cs"/>
                      </a:endParaRPr>
                    </a:p>
                    <a:p>
                      <a:pPr algn="just">
                        <a:buFont typeface="Wingdings" panose="05000000000000000000" pitchFamily="2" charset="2"/>
                        <a:buChar char="ü"/>
                      </a:pPr>
                      <a:r>
                        <a:rPr lang="es-ES" sz="2100" b="0" i="0" kern="1200" dirty="0" smtClean="0">
                          <a:solidFill>
                            <a:schemeClr val="tx1"/>
                          </a:solidFill>
                          <a:latin typeface="+mn-lt"/>
                          <a:ea typeface="+mn-ea"/>
                          <a:cs typeface="+mn-cs"/>
                        </a:rPr>
                        <a:t>Consejo Internacional de las Ciencias del Deporte y la Educación Física (ICSSPE)</a:t>
                      </a:r>
                      <a:endParaRPr lang="es-ES" sz="2100" dirty="0"/>
                    </a:p>
                  </a:txBody>
                  <a:tcPr marL="68580" marR="68580" marT="34290" marB="34290"/>
                </a:tc>
              </a:tr>
              <a:tr h="1028700">
                <a:tc>
                  <a:txBody>
                    <a:bodyPr/>
                    <a:lstStyle/>
                    <a:p>
                      <a:pPr>
                        <a:buFont typeface="Wingdings" panose="05000000000000000000" pitchFamily="2" charset="2"/>
                        <a:buChar char="ü"/>
                      </a:pPr>
                      <a:r>
                        <a:rPr lang="es-ES" sz="2100" b="0" i="0" kern="1200" dirty="0" smtClean="0">
                          <a:solidFill>
                            <a:schemeClr val="tx1"/>
                          </a:solidFill>
                          <a:latin typeface="+mn-lt"/>
                          <a:ea typeface="+mn-ea"/>
                          <a:cs typeface="+mn-cs"/>
                        </a:rPr>
                        <a:t>Asociación Internacional de la Educación Física y el Deporte para la Niña y la Mujer (IAPESGW)</a:t>
                      </a:r>
                      <a:r>
                        <a:rPr lang="es-ES" sz="2100" dirty="0" smtClean="0"/>
                        <a:t> </a:t>
                      </a:r>
                      <a:endParaRPr lang="es-ES" sz="2100" dirty="0" smtClean="0"/>
                    </a:p>
                    <a:p>
                      <a:pPr>
                        <a:buFont typeface="Wingdings" panose="05000000000000000000" pitchFamily="2" charset="2"/>
                        <a:buChar char="ü"/>
                      </a:pPr>
                      <a:r>
                        <a:rPr lang="es-ES" sz="2100" b="0" i="0" kern="1200" dirty="0" smtClean="0">
                          <a:solidFill>
                            <a:schemeClr val="tx1"/>
                          </a:solidFill>
                          <a:latin typeface="+mn-lt"/>
                          <a:ea typeface="+mn-ea"/>
                          <a:cs typeface="+mn-cs"/>
                        </a:rPr>
                        <a:t>Red de Actividad Física para las Américas (RAFAPANA)</a:t>
                      </a:r>
                      <a:r>
                        <a:rPr lang="es-ES" sz="2100" dirty="0" smtClean="0"/>
                        <a:t> </a:t>
                      </a:r>
                      <a:endParaRPr lang="es-ES" sz="2100" dirty="0"/>
                    </a:p>
                  </a:txBody>
                  <a:tcPr marL="68580" marR="68580" marT="34290" marB="34290"/>
                </a:tc>
              </a:tr>
              <a:tr h="1028700">
                <a:tc>
                  <a:txBody>
                    <a:bodyPr/>
                    <a:lstStyle/>
                    <a:p>
                      <a:pPr>
                        <a:buFont typeface="Wingdings" panose="05000000000000000000" pitchFamily="2" charset="2"/>
                        <a:buChar char="ü"/>
                      </a:pPr>
                      <a:r>
                        <a:rPr lang="es-ES" sz="2100" b="0" i="0" kern="1200" dirty="0" smtClean="0">
                          <a:solidFill>
                            <a:schemeClr val="tx1"/>
                          </a:solidFill>
                          <a:latin typeface="+mn-lt"/>
                          <a:ea typeface="+mn-ea"/>
                          <a:cs typeface="+mn-cs"/>
                        </a:rPr>
                        <a:t>Red internacional de profesores de la Universidad Autónoma de Chihuahua</a:t>
                      </a:r>
                      <a:endParaRPr lang="es-ES" sz="2100" b="0" i="0" kern="1200" dirty="0" smtClean="0">
                        <a:solidFill>
                          <a:schemeClr val="tx1"/>
                        </a:solidFill>
                        <a:latin typeface="+mn-lt"/>
                        <a:ea typeface="+mn-ea"/>
                        <a:cs typeface="+mn-cs"/>
                      </a:endParaRPr>
                    </a:p>
                    <a:p>
                      <a:pPr>
                        <a:buFont typeface="Wingdings" panose="05000000000000000000" pitchFamily="2" charset="2"/>
                        <a:buChar char="ü"/>
                      </a:pPr>
                      <a:r>
                        <a:rPr lang="es-ES" sz="2100" b="0" i="0" kern="1200" dirty="0" smtClean="0">
                          <a:solidFill>
                            <a:schemeClr val="tx1"/>
                          </a:solidFill>
                          <a:latin typeface="+mn-lt"/>
                          <a:ea typeface="+mn-ea"/>
                          <a:cs typeface="+mn-cs"/>
                        </a:rPr>
                        <a:t>Asociación Internacional de Deporte para Todos (TAFISA)</a:t>
                      </a:r>
                      <a:endParaRPr lang="es-ES" sz="2100" dirty="0"/>
                    </a:p>
                  </a:txBody>
                  <a:tcPr marL="68580" marR="68580" marT="34290" marB="3429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trips(downRigh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361049" y="1004960"/>
            <a:ext cx="6182751" cy="460375"/>
          </a:xfrm>
          <a:prstGeom prst="rect">
            <a:avLst/>
          </a:prstGeom>
          <a:solidFill>
            <a:schemeClr val="accent3">
              <a:lumMod val="20000"/>
              <a:lumOff val="80000"/>
            </a:schemeClr>
          </a:solidFill>
        </p:spPr>
        <p:txBody>
          <a:bodyPr wrap="square" rtlCol="0">
            <a:spAutoFit/>
          </a:bodyPr>
          <a:lstStyle/>
          <a:p>
            <a:pPr algn="ctr"/>
            <a:r>
              <a:rPr lang="es-ES" sz="2400" b="1" dirty="0" smtClean="0"/>
              <a:t>Representación de doctores de la institución</a:t>
            </a:r>
            <a:endParaRPr lang="es-ES" sz="2400" b="1" dirty="0"/>
          </a:p>
        </p:txBody>
      </p:sp>
      <p:sp>
        <p:nvSpPr>
          <p:cNvPr id="3" name="2 CuadroTexto"/>
          <p:cNvSpPr txBox="1"/>
          <p:nvPr/>
        </p:nvSpPr>
        <p:spPr>
          <a:xfrm>
            <a:off x="791308" y="1574701"/>
            <a:ext cx="7406640" cy="645160"/>
          </a:xfrm>
          <a:prstGeom prst="rect">
            <a:avLst/>
          </a:prstGeom>
          <a:noFill/>
        </p:spPr>
        <p:txBody>
          <a:bodyPr wrap="square" rtlCol="0">
            <a:spAutoFit/>
          </a:bodyPr>
          <a:lstStyle/>
          <a:p>
            <a:r>
              <a:rPr lang="es-ES" dirty="0" smtClean="0"/>
              <a:t>En comisiones, organizaciones, organismos, asociaciones y redes nacionales e internacionales tales como: </a:t>
            </a:r>
            <a:endParaRPr lang="es-ES" dirty="0"/>
          </a:p>
        </p:txBody>
      </p:sp>
      <p:graphicFrame>
        <p:nvGraphicFramePr>
          <p:cNvPr id="4" name="3 Tabla"/>
          <p:cNvGraphicFramePr>
            <a:graphicFrameLocks noGrp="1"/>
          </p:cNvGraphicFramePr>
          <p:nvPr/>
        </p:nvGraphicFramePr>
        <p:xfrm>
          <a:off x="411481" y="2367677"/>
          <a:ext cx="8461375" cy="3337560"/>
        </p:xfrm>
        <a:graphic>
          <a:graphicData uri="http://schemas.openxmlformats.org/drawingml/2006/table">
            <a:tbl>
              <a:tblPr firstRow="1" bandRow="1">
                <a:tableStyleId>{5FD0F851-EC5A-4D38-B0AD-8093EC10F338}</a:tableStyleId>
              </a:tblPr>
              <a:tblGrid>
                <a:gridCol w="8461375"/>
              </a:tblGrid>
              <a:tr h="370840">
                <a:tc>
                  <a:txBody>
                    <a:bodyPr/>
                    <a:lstStyle/>
                    <a:p>
                      <a:pPr>
                        <a:buFont typeface="Wingdings" panose="05000000000000000000" pitchFamily="2" charset="2"/>
                        <a:buChar char="ü"/>
                      </a:pPr>
                      <a:r>
                        <a:rPr lang="es-ES" sz="2100" b="0" i="0" kern="1200" dirty="0" smtClean="0">
                          <a:solidFill>
                            <a:schemeClr val="tx1"/>
                          </a:solidFill>
                          <a:latin typeface="+mn-lt"/>
                          <a:ea typeface="+mn-ea"/>
                          <a:cs typeface="+mn-cs"/>
                        </a:rPr>
                        <a:t>Comisión de Pedagogía del Comité Permanente de los Congresos Panamericanos de Educación Física. (CPEF)</a:t>
                      </a:r>
                      <a:endParaRPr lang="es-ES" sz="2100" b="0" i="0" kern="1200" dirty="0" smtClean="0">
                        <a:solidFill>
                          <a:schemeClr val="tx1"/>
                        </a:solidFill>
                        <a:latin typeface="+mn-lt"/>
                        <a:ea typeface="+mn-ea"/>
                        <a:cs typeface="+mn-cs"/>
                      </a:endParaRPr>
                    </a:p>
                    <a:p>
                      <a:pPr>
                        <a:buFont typeface="Wingdings" panose="05000000000000000000" pitchFamily="2" charset="2"/>
                        <a:buChar char="ü"/>
                      </a:pPr>
                      <a:r>
                        <a:rPr lang="es-ES" sz="2100" b="0" i="0" kern="1200" dirty="0" smtClean="0">
                          <a:solidFill>
                            <a:schemeClr val="tx1"/>
                          </a:solidFill>
                          <a:latin typeface="+mn-lt"/>
                          <a:ea typeface="+mn-ea"/>
                          <a:cs typeface="+mn-cs"/>
                        </a:rPr>
                        <a:t>Asociación Iberoamericana de Posgrado</a:t>
                      </a:r>
                      <a:r>
                        <a:rPr lang="es-ES" sz="2100" b="0" i="0" kern="1200" baseline="0" dirty="0" smtClean="0">
                          <a:solidFill>
                            <a:schemeClr val="tx1"/>
                          </a:solidFill>
                          <a:latin typeface="+mn-lt"/>
                          <a:ea typeface="+mn-ea"/>
                          <a:cs typeface="+mn-cs"/>
                        </a:rPr>
                        <a:t> </a:t>
                      </a:r>
                      <a:endParaRPr lang="es-ES" sz="2100" b="0" i="0" kern="1200" baseline="0" dirty="0" smtClean="0">
                        <a:solidFill>
                          <a:schemeClr val="tx1"/>
                        </a:solidFill>
                        <a:latin typeface="+mn-lt"/>
                        <a:ea typeface="+mn-ea"/>
                        <a:cs typeface="+mn-cs"/>
                      </a:endParaRPr>
                    </a:p>
                    <a:p>
                      <a:pPr>
                        <a:buFont typeface="Wingdings" panose="05000000000000000000" pitchFamily="2" charset="2"/>
                        <a:buChar char="ü"/>
                      </a:pPr>
                      <a:r>
                        <a:rPr lang="es-ES" sz="2100" b="0" i="0" kern="1200" dirty="0" smtClean="0">
                          <a:solidFill>
                            <a:schemeClr val="tx1"/>
                          </a:solidFill>
                          <a:latin typeface="+mn-lt"/>
                          <a:ea typeface="+mn-ea"/>
                          <a:cs typeface="+mn-cs"/>
                        </a:rPr>
                        <a:t>Sección de Ciencias de la Educación de la CNGC</a:t>
                      </a:r>
                      <a:endParaRPr lang="es-ES" sz="2100" b="0" i="0" kern="1200" dirty="0" smtClean="0">
                        <a:solidFill>
                          <a:schemeClr val="tx1"/>
                        </a:solidFill>
                        <a:latin typeface="+mn-lt"/>
                        <a:ea typeface="+mn-ea"/>
                        <a:cs typeface="+mn-cs"/>
                      </a:endParaRPr>
                    </a:p>
                    <a:p>
                      <a:pPr>
                        <a:buFont typeface="Wingdings" panose="05000000000000000000" pitchFamily="2" charset="2"/>
                        <a:buChar char="ü"/>
                      </a:pPr>
                      <a:r>
                        <a:rPr lang="es-ES" sz="2100" b="0" i="0" kern="1200" dirty="0" smtClean="0">
                          <a:solidFill>
                            <a:schemeClr val="tx1"/>
                          </a:solidFill>
                          <a:latin typeface="+mn-lt"/>
                          <a:ea typeface="+mn-ea"/>
                          <a:cs typeface="+mn-cs"/>
                        </a:rPr>
                        <a:t>Asociación de Pedagogos de Cuba</a:t>
                      </a:r>
                      <a:endParaRPr lang="es-ES" sz="2100" dirty="0"/>
                    </a:p>
                  </a:txBody>
                  <a:tcPr marL="68580" marR="68580" marT="34290" marB="34290"/>
                </a:tc>
              </a:tr>
              <a:tr h="370840">
                <a:tc>
                  <a:txBody>
                    <a:bodyPr/>
                    <a:lstStyle/>
                    <a:p>
                      <a:pPr marL="0" algn="l" defTabSz="914400" rtl="0" eaLnBrk="1" latinLnBrk="0" hangingPunct="1">
                        <a:buFont typeface="Wingdings" panose="05000000000000000000" pitchFamily="2" charset="2"/>
                        <a:buChar char="ü"/>
                      </a:pPr>
                      <a:r>
                        <a:rPr lang="es-ES" sz="2100" b="0" i="0" kern="1200" dirty="0" smtClean="0">
                          <a:solidFill>
                            <a:schemeClr val="tx1"/>
                          </a:solidFill>
                          <a:latin typeface="+mn-lt"/>
                          <a:ea typeface="+mn-ea"/>
                          <a:cs typeface="+mn-cs"/>
                        </a:rPr>
                        <a:t>Organización Mundial de Educación Preescolar (OMEP)</a:t>
                      </a:r>
                      <a:endParaRPr lang="es-ES" sz="2100" b="0" i="0" kern="1200" dirty="0" smtClean="0">
                        <a:solidFill>
                          <a:schemeClr val="tx1"/>
                        </a:solidFill>
                        <a:latin typeface="+mn-lt"/>
                        <a:ea typeface="+mn-ea"/>
                        <a:cs typeface="+mn-cs"/>
                      </a:endParaRPr>
                    </a:p>
                    <a:p>
                      <a:pPr marL="0" algn="l" defTabSz="914400" rtl="0" eaLnBrk="1" latinLnBrk="0" hangingPunct="1">
                        <a:buFont typeface="Wingdings" panose="05000000000000000000" pitchFamily="2" charset="2"/>
                        <a:buChar char="ü"/>
                      </a:pPr>
                      <a:r>
                        <a:rPr lang="es-ES" sz="2100" b="0" i="0" kern="1200" dirty="0" smtClean="0">
                          <a:solidFill>
                            <a:schemeClr val="tx1"/>
                          </a:solidFill>
                          <a:latin typeface="+mn-lt"/>
                          <a:ea typeface="+mn-ea"/>
                          <a:cs typeface="+mn-cs"/>
                        </a:rPr>
                        <a:t>Sociedad Internacional de Cultura y Deporte (ISCA)</a:t>
                      </a:r>
                      <a:endParaRPr lang="es-ES" sz="2100" b="0" i="0" kern="1200" dirty="0" smtClean="0">
                        <a:solidFill>
                          <a:schemeClr val="tx1"/>
                        </a:solidFill>
                        <a:latin typeface="+mn-lt"/>
                        <a:ea typeface="+mn-ea"/>
                        <a:cs typeface="+mn-cs"/>
                      </a:endParaRPr>
                    </a:p>
                    <a:p>
                      <a:pPr marL="0" algn="l" defTabSz="914400" rtl="0" eaLnBrk="1" latinLnBrk="0" hangingPunct="1">
                        <a:buFont typeface="Wingdings" panose="05000000000000000000" pitchFamily="2" charset="2"/>
                        <a:buChar char="ü"/>
                      </a:pPr>
                      <a:r>
                        <a:rPr lang="es-ES" sz="2100" b="0" i="0" kern="1200" dirty="0" smtClean="0">
                          <a:solidFill>
                            <a:schemeClr val="tx1"/>
                          </a:solidFill>
                          <a:latin typeface="+mn-lt"/>
                          <a:ea typeface="+mn-ea"/>
                          <a:cs typeface="+mn-cs"/>
                        </a:rPr>
                        <a:t>Comisión de Pedagogía del Comité Permanente de los Congresos Panamericanos de Educación Física. (CPEF) </a:t>
                      </a:r>
                      <a:br>
                        <a:rPr lang="es-ES" sz="2100" b="0" i="0" kern="1200" dirty="0" smtClean="0">
                          <a:solidFill>
                            <a:schemeClr val="tx1"/>
                          </a:solidFill>
                          <a:latin typeface="+mn-lt"/>
                          <a:ea typeface="+mn-ea"/>
                          <a:cs typeface="+mn-cs"/>
                        </a:rPr>
                      </a:br>
                      <a:endParaRPr lang="es-ES" sz="2100" b="0" i="0" kern="1200" dirty="0" smtClean="0">
                        <a:solidFill>
                          <a:schemeClr val="tx1"/>
                        </a:solidFill>
                        <a:latin typeface="+mn-lt"/>
                        <a:ea typeface="+mn-ea"/>
                        <a:cs typeface="+mn-cs"/>
                      </a:endParaRPr>
                    </a:p>
                  </a:txBody>
                  <a:tcPr marL="68580" marR="68580" marT="34290" marB="3429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cTn>
                              </p:par>
                              <p:par>
                                <p:cTn id="11" presetID="18" presetClass="entr" presetSubtype="12"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trips(downLeft)">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1"/>
          <a:srcRect/>
          <a:stretch>
            <a:fillRect/>
          </a:stretch>
        </p:blipFill>
        <p:spPr bwMode="auto">
          <a:xfrm>
            <a:off x="4144596" y="3632102"/>
            <a:ext cx="1899769" cy="2368649"/>
          </a:xfrm>
          <a:prstGeom prst="rect">
            <a:avLst/>
          </a:prstGeom>
          <a:noFill/>
          <a:ln w="9525">
            <a:noFill/>
            <a:miter lim="800000"/>
            <a:headEnd/>
            <a:tailEnd/>
          </a:ln>
          <a:effectLst/>
        </p:spPr>
      </p:pic>
      <p:pic>
        <p:nvPicPr>
          <p:cNvPr id="8" name="Picture 7" descr="j011867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1402" y="4273886"/>
            <a:ext cx="1632599" cy="17268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2" name="Picture 8"/>
          <p:cNvPicPr>
            <a:picLocks noChangeAspect="1" noChangeArrowheads="1"/>
          </p:cNvPicPr>
          <p:nvPr/>
        </p:nvPicPr>
        <p:blipFill>
          <a:blip r:embed="rId3"/>
          <a:srcRect/>
          <a:stretch>
            <a:fillRect/>
          </a:stretch>
        </p:blipFill>
        <p:spPr bwMode="auto">
          <a:xfrm>
            <a:off x="7498736" y="2376561"/>
            <a:ext cx="910358" cy="1175257"/>
          </a:xfrm>
          <a:prstGeom prst="rect">
            <a:avLst/>
          </a:prstGeom>
          <a:noFill/>
          <a:ln w="9525">
            <a:noFill/>
            <a:miter lim="800000"/>
            <a:headEnd/>
            <a:tailEnd/>
          </a:ln>
          <a:effectLst/>
        </p:spPr>
      </p:pic>
      <p:pic>
        <p:nvPicPr>
          <p:cNvPr id="15" name="Picture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1236" y="857251"/>
            <a:ext cx="2859259" cy="2996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srcRect/>
          <a:stretch>
            <a:fillRect/>
          </a:stretch>
        </p:blipFill>
        <p:spPr bwMode="auto">
          <a:xfrm>
            <a:off x="363663" y="1015511"/>
            <a:ext cx="1942965" cy="1329398"/>
          </a:xfrm>
          <a:prstGeom prst="rect">
            <a:avLst/>
          </a:prstGeom>
          <a:noFill/>
          <a:ln w="9525">
            <a:noFill/>
            <a:miter lim="800000"/>
            <a:headEnd/>
            <a:tailEnd/>
          </a:ln>
          <a:effectLst/>
        </p:spPr>
      </p:pic>
      <p:sp>
        <p:nvSpPr>
          <p:cNvPr id="2" name="1 CuadroTexto"/>
          <p:cNvSpPr txBox="1"/>
          <p:nvPr/>
        </p:nvSpPr>
        <p:spPr>
          <a:xfrm>
            <a:off x="2141801" y="1205426"/>
            <a:ext cx="2954216" cy="645160"/>
          </a:xfrm>
          <a:prstGeom prst="rect">
            <a:avLst/>
          </a:prstGeom>
          <a:noFill/>
        </p:spPr>
        <p:txBody>
          <a:bodyPr wrap="square" rtlCol="0">
            <a:spAutoFit/>
          </a:bodyPr>
          <a:lstStyle/>
          <a:p>
            <a:r>
              <a:rPr lang="es-ES" b="1" dirty="0" smtClean="0"/>
              <a:t>Publicaciones científicas (artículos, libros)</a:t>
            </a:r>
            <a:endParaRPr lang="es-ES" dirty="0"/>
          </a:p>
        </p:txBody>
      </p:sp>
      <p:sp>
        <p:nvSpPr>
          <p:cNvPr id="4" name="3 CuadroTexto"/>
          <p:cNvSpPr txBox="1"/>
          <p:nvPr/>
        </p:nvSpPr>
        <p:spPr>
          <a:xfrm>
            <a:off x="5831061" y="1068265"/>
            <a:ext cx="3407898" cy="645160"/>
          </a:xfrm>
          <a:prstGeom prst="rect">
            <a:avLst/>
          </a:prstGeom>
          <a:noFill/>
        </p:spPr>
        <p:txBody>
          <a:bodyPr wrap="square" rtlCol="0">
            <a:spAutoFit/>
          </a:bodyPr>
          <a:lstStyle/>
          <a:p>
            <a:r>
              <a:rPr lang="es-ES" b="1" dirty="0" smtClean="0"/>
              <a:t>Resultados científicos introducidos en la práctica social</a:t>
            </a:r>
            <a:endParaRPr lang="es-ES" dirty="0"/>
          </a:p>
        </p:txBody>
      </p:sp>
      <p:sp>
        <p:nvSpPr>
          <p:cNvPr id="5" name="4 CuadroTexto"/>
          <p:cNvSpPr txBox="1"/>
          <p:nvPr/>
        </p:nvSpPr>
        <p:spPr>
          <a:xfrm>
            <a:off x="580291" y="3779813"/>
            <a:ext cx="3745523" cy="645160"/>
          </a:xfrm>
          <a:prstGeom prst="rect">
            <a:avLst/>
          </a:prstGeom>
          <a:noFill/>
        </p:spPr>
        <p:txBody>
          <a:bodyPr wrap="square" rtlCol="0">
            <a:spAutoFit/>
          </a:bodyPr>
          <a:lstStyle/>
          <a:p>
            <a:r>
              <a:rPr lang="es-ES" b="1" dirty="0" smtClean="0"/>
              <a:t>Vinculación con la formación académica de posgrado (maestrías)</a:t>
            </a:r>
            <a:endParaRPr lang="es-ES" dirty="0"/>
          </a:p>
        </p:txBody>
      </p:sp>
      <p:sp>
        <p:nvSpPr>
          <p:cNvPr id="6" name="5 CuadroTexto"/>
          <p:cNvSpPr txBox="1"/>
          <p:nvPr/>
        </p:nvSpPr>
        <p:spPr>
          <a:xfrm>
            <a:off x="5834575" y="3874769"/>
            <a:ext cx="2933114" cy="645160"/>
          </a:xfrm>
          <a:prstGeom prst="rect">
            <a:avLst/>
          </a:prstGeom>
          <a:noFill/>
        </p:spPr>
        <p:txBody>
          <a:bodyPr wrap="square" rtlCol="0">
            <a:spAutoFit/>
          </a:bodyPr>
          <a:lstStyle/>
          <a:p>
            <a:r>
              <a:rPr lang="es-ES" b="1" dirty="0" smtClean="0"/>
              <a:t>Reconocimientos y premios por resultados científicos</a:t>
            </a:r>
            <a:r>
              <a:rPr lang="es-ES" dirty="0" smtClean="0"/>
              <a:t> </a:t>
            </a:r>
            <a:endParaRPr lang="es-ES" dirty="0"/>
          </a:p>
        </p:txBody>
      </p:sp>
      <p:sp>
        <p:nvSpPr>
          <p:cNvPr id="7" name="6 CuadroTexto"/>
          <p:cNvSpPr txBox="1"/>
          <p:nvPr/>
        </p:nvSpPr>
        <p:spPr>
          <a:xfrm>
            <a:off x="580292" y="4855991"/>
            <a:ext cx="4526280" cy="922020"/>
          </a:xfrm>
          <a:prstGeom prst="rect">
            <a:avLst/>
          </a:prstGeom>
          <a:noFill/>
        </p:spPr>
        <p:txBody>
          <a:bodyPr wrap="square" rtlCol="0">
            <a:spAutoFit/>
          </a:bodyPr>
          <a:lstStyle/>
          <a:p>
            <a:r>
              <a:rPr lang="es-ES" b="1" dirty="0" smtClean="0"/>
              <a:t>Experiencia en la formación de doctores defendidos en temas relacionados con la línea</a:t>
            </a:r>
            <a:endParaRPr lang="es-ES" dirty="0"/>
          </a:p>
        </p:txBody>
      </p:sp>
      <p:pic>
        <p:nvPicPr>
          <p:cNvPr id="1028" name="Picture 4"/>
          <p:cNvPicPr>
            <a:picLocks noChangeAspect="1" noChangeArrowheads="1"/>
          </p:cNvPicPr>
          <p:nvPr/>
        </p:nvPicPr>
        <p:blipFill>
          <a:blip r:embed="rId6"/>
          <a:srcRect/>
          <a:stretch>
            <a:fillRect/>
          </a:stretch>
        </p:blipFill>
        <p:spPr bwMode="auto">
          <a:xfrm>
            <a:off x="1477108" y="2344723"/>
            <a:ext cx="2679896" cy="1441521"/>
          </a:xfrm>
          <a:prstGeom prst="rect">
            <a:avLst/>
          </a:prstGeom>
          <a:noFill/>
          <a:ln w="9525">
            <a:noFill/>
            <a:miter lim="800000"/>
            <a:headEnd/>
            <a:tailEnd/>
          </a:ln>
          <a:effectLst/>
        </p:spPr>
      </p:pic>
      <p:pic>
        <p:nvPicPr>
          <p:cNvPr id="1030" name="Picture 6"/>
          <p:cNvPicPr>
            <a:picLocks noChangeAspect="1" noChangeArrowheads="1"/>
          </p:cNvPicPr>
          <p:nvPr/>
        </p:nvPicPr>
        <p:blipFill>
          <a:blip r:embed="rId7"/>
          <a:srcRect/>
          <a:stretch>
            <a:fillRect/>
          </a:stretch>
        </p:blipFill>
        <p:spPr bwMode="auto">
          <a:xfrm>
            <a:off x="400929" y="2394546"/>
            <a:ext cx="1165918" cy="1307893"/>
          </a:xfrm>
          <a:prstGeom prst="rect">
            <a:avLst/>
          </a:prstGeom>
          <a:noFill/>
          <a:ln w="9525">
            <a:noFill/>
            <a:miter lim="800000"/>
            <a:headEnd/>
            <a:tailEnd/>
          </a:ln>
          <a:effectLst/>
        </p:spPr>
      </p:pic>
      <p:sp>
        <p:nvSpPr>
          <p:cNvPr id="14" name="13 Rectángulo"/>
          <p:cNvSpPr/>
          <p:nvPr/>
        </p:nvSpPr>
        <p:spPr>
          <a:xfrm>
            <a:off x="4600136" y="3547697"/>
            <a:ext cx="422031" cy="284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wheel(4)">
                                      <p:cBhvr>
                                        <p:cTn id="7" dur="1000"/>
                                        <p:tgtEl>
                                          <p:spTgt spid="1032"/>
                                        </p:tgtEl>
                                      </p:cBhvr>
                                    </p:animEffect>
                                  </p:childTnLst>
                                </p:cTn>
                              </p:par>
                              <p:par>
                                <p:cTn id="8" presetID="21" presetClass="entr" presetSubtype="4" fill="hold" nodeType="withEffect">
                                  <p:stCondLst>
                                    <p:cond delay="0"/>
                                  </p:stCondLst>
                                  <p:childTnLst>
                                    <p:set>
                                      <p:cBhvr>
                                        <p:cTn id="9" dur="1" fill="hold">
                                          <p:stCondLst>
                                            <p:cond delay="0"/>
                                          </p:stCondLst>
                                        </p:cTn>
                                        <p:tgtEl>
                                          <p:spTgt spid="1031"/>
                                        </p:tgtEl>
                                        <p:attrNameLst>
                                          <p:attrName>style.visibility</p:attrName>
                                        </p:attrNameLst>
                                      </p:cBhvr>
                                      <p:to>
                                        <p:strVal val="visible"/>
                                      </p:to>
                                    </p:set>
                                    <p:animEffect transition="in" filter="wheel(4)">
                                      <p:cBhvr>
                                        <p:cTn id="10" dur="1000"/>
                                        <p:tgtEl>
                                          <p:spTgt spid="1031"/>
                                        </p:tgtEl>
                                      </p:cBhvr>
                                    </p:animEffect>
                                  </p:childTnLst>
                                </p:cTn>
                              </p:par>
                              <p:par>
                                <p:cTn id="11" presetID="21" presetClass="entr" presetSubtype="4"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wheel(4)">
                                      <p:cBhvr>
                                        <p:cTn id="13" dur="1000"/>
                                        <p:tgtEl>
                                          <p:spTgt spid="1026"/>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heel(4)">
                                      <p:cBhvr>
                                        <p:cTn id="16" dur="1000"/>
                                        <p:tgtEl>
                                          <p:spTgt spid="2"/>
                                        </p:tgtEl>
                                      </p:cBhvr>
                                    </p:animEffect>
                                  </p:childTnLst>
                                </p:cTn>
                              </p:par>
                              <p:par>
                                <p:cTn id="17" presetID="21"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4)">
                                      <p:cBhvr>
                                        <p:cTn id="19" dur="1000"/>
                                        <p:tgtEl>
                                          <p:spTgt spid="4"/>
                                        </p:tgtEl>
                                      </p:cBhvr>
                                    </p:animEffect>
                                  </p:childTnLst>
                                </p:cTn>
                              </p:par>
                              <p:par>
                                <p:cTn id="20" presetID="21" presetClass="entr" presetSubtype="4"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4)">
                                      <p:cBhvr>
                                        <p:cTn id="22" dur="1000"/>
                                        <p:tgtEl>
                                          <p:spTgt spid="5"/>
                                        </p:tgtEl>
                                      </p:cBhvr>
                                    </p:animEffect>
                                  </p:childTnLst>
                                </p:cTn>
                              </p:par>
                              <p:par>
                                <p:cTn id="23" presetID="21"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4)">
                                      <p:cBhvr>
                                        <p:cTn id="25" dur="1000"/>
                                        <p:tgtEl>
                                          <p:spTgt spid="6"/>
                                        </p:tgtEl>
                                      </p:cBhvr>
                                    </p:animEffect>
                                  </p:childTnLst>
                                </p:cTn>
                              </p:par>
                              <p:par>
                                <p:cTn id="26" presetID="21" presetClass="entr" presetSubtype="4"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4)">
                                      <p:cBhvr>
                                        <p:cTn id="28" dur="1000"/>
                                        <p:tgtEl>
                                          <p:spTgt spid="7"/>
                                        </p:tgtEl>
                                      </p:cBhvr>
                                    </p:animEffect>
                                  </p:childTnLst>
                                </p:cTn>
                              </p:par>
                              <p:par>
                                <p:cTn id="29" presetID="21"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heel(4)">
                                      <p:cBhvr>
                                        <p:cTn id="31" dur="1000"/>
                                        <p:tgtEl>
                                          <p:spTgt spid="8"/>
                                        </p:tgtEl>
                                      </p:cBhvr>
                                    </p:animEffect>
                                  </p:childTnLst>
                                </p:cTn>
                              </p:par>
                              <p:par>
                                <p:cTn id="32" presetID="21" presetClass="entr" presetSubtype="4" fill="hold" nodeType="withEffect">
                                  <p:stCondLst>
                                    <p:cond delay="0"/>
                                  </p:stCondLst>
                                  <p:childTnLst>
                                    <p:set>
                                      <p:cBhvr>
                                        <p:cTn id="33" dur="1" fill="hold">
                                          <p:stCondLst>
                                            <p:cond delay="0"/>
                                          </p:stCondLst>
                                        </p:cTn>
                                        <p:tgtEl>
                                          <p:spTgt spid="1028"/>
                                        </p:tgtEl>
                                        <p:attrNameLst>
                                          <p:attrName>style.visibility</p:attrName>
                                        </p:attrNameLst>
                                      </p:cBhvr>
                                      <p:to>
                                        <p:strVal val="visible"/>
                                      </p:to>
                                    </p:set>
                                    <p:animEffect transition="in" filter="wheel(4)">
                                      <p:cBhvr>
                                        <p:cTn id="34" dur="1000"/>
                                        <p:tgtEl>
                                          <p:spTgt spid="1028"/>
                                        </p:tgtEl>
                                      </p:cBhvr>
                                    </p:animEffect>
                                  </p:childTnLst>
                                </p:cTn>
                              </p:par>
                              <p:par>
                                <p:cTn id="35" presetID="21" presetClass="entr" presetSubtype="4" fill="hold" nodeType="withEffect">
                                  <p:stCondLst>
                                    <p:cond delay="0"/>
                                  </p:stCondLst>
                                  <p:childTnLst>
                                    <p:set>
                                      <p:cBhvr>
                                        <p:cTn id="36" dur="1" fill="hold">
                                          <p:stCondLst>
                                            <p:cond delay="0"/>
                                          </p:stCondLst>
                                        </p:cTn>
                                        <p:tgtEl>
                                          <p:spTgt spid="1030"/>
                                        </p:tgtEl>
                                        <p:attrNameLst>
                                          <p:attrName>style.visibility</p:attrName>
                                        </p:attrNameLst>
                                      </p:cBhvr>
                                      <p:to>
                                        <p:strVal val="visible"/>
                                      </p:to>
                                    </p:set>
                                    <p:animEffect transition="in" filter="wheel(4)">
                                      <p:cBhvr>
                                        <p:cTn id="37" dur="1000"/>
                                        <p:tgtEl>
                                          <p:spTgt spid="1030"/>
                                        </p:tgtEl>
                                      </p:cBhvr>
                                    </p:animEffect>
                                  </p:childTnLst>
                                </p:cTn>
                              </p:par>
                              <p:par>
                                <p:cTn id="38" presetID="5" presetClass="entr" presetSubtype="1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checkerboard(across)">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contenido"/>
          <p:cNvSpPr>
            <a:spLocks noGrp="1"/>
          </p:cNvSpPr>
          <p:nvPr>
            <p:ph idx="1"/>
          </p:nvPr>
        </p:nvSpPr>
        <p:spPr/>
        <p:txBody>
          <a:bodyPr/>
          <a:lstStyle/>
          <a:p>
            <a:pPr marL="0" indent="0">
              <a:buNone/>
            </a:pPr>
            <a:r>
              <a:rPr lang="es-ES_tradnl" b="1" dirty="0"/>
              <a:t> </a:t>
            </a:r>
            <a:endParaRPr lang="es-ES" dirty="0"/>
          </a:p>
          <a:p>
            <a:pPr marL="0" indent="0">
              <a:buNone/>
            </a:pPr>
            <a:endParaRPr lang="es-ES_tradnl" b="1" dirty="0" smtClean="0"/>
          </a:p>
          <a:p>
            <a:pPr marL="0" indent="0" algn="ctr">
              <a:buNone/>
            </a:pPr>
            <a:r>
              <a:rPr lang="es-MX" b="1" dirty="0" smtClean="0"/>
              <a:t>SEMINARIO DE PREPARACIÓN PARA EL INGRESO AL DOCTORADO</a:t>
            </a:r>
            <a:endParaRPr lang="es-ES_tradnl" b="1" dirty="0" smtClean="0"/>
          </a:p>
          <a:p>
            <a:pPr marL="0" indent="0" algn="ctr">
              <a:buNone/>
            </a:pPr>
            <a:r>
              <a:rPr lang="es-ES" b="1" dirty="0" smtClean="0"/>
              <a:t>9 Y 10 DE MAYO 2023</a:t>
            </a:r>
            <a:endParaRPr lang="es-ES" b="1" dirty="0" smtClean="0"/>
          </a:p>
          <a:p>
            <a:pPr marL="0" indent="0" algn="ctr">
              <a:buNone/>
            </a:pPr>
            <a:endParaRPr lang="es-ES" b="1" dirty="0"/>
          </a:p>
          <a:p>
            <a:pPr marL="0" indent="0" algn="ctr">
              <a:buNone/>
            </a:pPr>
            <a:endParaRPr lang="es-ES" dirty="0"/>
          </a:p>
        </p:txBody>
      </p:sp>
      <p:pic>
        <p:nvPicPr>
          <p:cNvPr id="4099"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113838" y="1268760"/>
            <a:ext cx="4212468"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1439652" y="1214754"/>
          <a:ext cx="6326660" cy="412176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5" name="Picture 2" descr="Estudiantes Ilustraciones Stock, Vectores, Y Clipart – (63,713  Ilustraciones Stoc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8215" y="3183305"/>
            <a:ext cx="1344811" cy="107692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nvGraphicFramePr>
        <p:xfrm>
          <a:off x="197514" y="998730"/>
          <a:ext cx="8748972" cy="500202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contenido"/>
          <p:cNvSpPr>
            <a:spLocks noGrp="1"/>
          </p:cNvSpPr>
          <p:nvPr>
            <p:ph idx="1"/>
          </p:nvPr>
        </p:nvSpPr>
        <p:spPr>
          <a:xfrm>
            <a:off x="1493658" y="2186863"/>
            <a:ext cx="6172200" cy="3394472"/>
          </a:xfrm>
        </p:spPr>
        <p:txBody>
          <a:bodyPr>
            <a:normAutofit fontScale="90000" lnSpcReduction="10000"/>
          </a:bodyPr>
          <a:lstStyle/>
          <a:p>
            <a:pPr marL="0" indent="0">
              <a:buNone/>
            </a:pPr>
            <a:r>
              <a:rPr lang="es-ES_tradnl" b="1" dirty="0"/>
              <a:t> </a:t>
            </a:r>
            <a:endParaRPr lang="es-ES" dirty="0"/>
          </a:p>
          <a:p>
            <a:pPr marL="0" indent="0">
              <a:buNone/>
            </a:pPr>
            <a:endParaRPr lang="es-ES_tradnl" b="1" dirty="0" smtClean="0"/>
          </a:p>
          <a:p>
            <a:pPr marL="0" indent="0" algn="ctr">
              <a:buNone/>
            </a:pPr>
            <a:r>
              <a:rPr lang="es-ES" b="1" dirty="0" smtClean="0">
                <a:latin typeface="Arial Black" panose="020B0A04020102020204" pitchFamily="34" charset="0"/>
              </a:rPr>
              <a:t>TEMA 3</a:t>
            </a:r>
            <a:endParaRPr lang="es-ES" b="1" dirty="0" smtClean="0">
              <a:latin typeface="Arial Black" panose="020B0A04020102020204" pitchFamily="34" charset="0"/>
            </a:endParaRPr>
          </a:p>
          <a:p>
            <a:endParaRPr lang="es-ES" dirty="0"/>
          </a:p>
          <a:p>
            <a:pPr marL="0" indent="0" algn="ctr">
              <a:buNone/>
            </a:pPr>
            <a:r>
              <a:rPr lang="es-ES" b="1" dirty="0" smtClean="0">
                <a:latin typeface="Arial Black" panose="020B0A04020102020204" pitchFamily="34" charset="0"/>
              </a:rPr>
              <a:t>DOCUMENTO </a:t>
            </a:r>
            <a:r>
              <a:rPr lang="es-ES" b="1" dirty="0">
                <a:latin typeface="Arial Black" panose="020B0A04020102020204" pitchFamily="34" charset="0"/>
              </a:rPr>
              <a:t>DE PRESENTACIÓN </a:t>
            </a:r>
            <a:r>
              <a:rPr lang="es-ES" b="1" dirty="0" smtClean="0">
                <a:latin typeface="Arial Black" panose="020B0A04020102020204" pitchFamily="34" charset="0"/>
              </a:rPr>
              <a:t>DEL </a:t>
            </a:r>
            <a:r>
              <a:rPr lang="es-ES" b="1" dirty="0">
                <a:latin typeface="Arial Black" panose="020B0A04020102020204" pitchFamily="34" charset="0"/>
              </a:rPr>
              <a:t>TEMA DE TESIS DOCTORAL </a:t>
            </a:r>
            <a:endParaRPr lang="es-ES" b="1" dirty="0">
              <a:latin typeface="Arial Black" panose="020B0A04020102020204" pitchFamily="34" charset="0"/>
            </a:endParaRPr>
          </a:p>
          <a:p>
            <a:pPr marL="0" indent="0" algn="ctr">
              <a:buNone/>
            </a:pPr>
            <a:endParaRPr lang="es-ES" dirty="0"/>
          </a:p>
        </p:txBody>
      </p:sp>
      <p:pic>
        <p:nvPicPr>
          <p:cNvPr id="4099"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113838" y="1268760"/>
            <a:ext cx="4212468"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 </a:t>
            </a:r>
            <a:r>
              <a:rPr lang="es-ES" b="1" dirty="0"/>
              <a:t>CONTENIDO DEL DOCUMENTO </a:t>
            </a:r>
            <a:endParaRPr lang="es-ES" dirty="0"/>
          </a:p>
        </p:txBody>
      </p:sp>
      <p:sp>
        <p:nvSpPr>
          <p:cNvPr id="3" name="Marcador de contenido 2"/>
          <p:cNvSpPr>
            <a:spLocks noGrp="1"/>
          </p:cNvSpPr>
          <p:nvPr>
            <p:ph idx="1"/>
          </p:nvPr>
        </p:nvSpPr>
        <p:spPr>
          <a:xfrm>
            <a:off x="1485900" y="2057402"/>
            <a:ext cx="6172200" cy="3747863"/>
          </a:xfrm>
        </p:spPr>
        <p:txBody>
          <a:bodyPr>
            <a:normAutofit fontScale="70000"/>
          </a:bodyPr>
          <a:lstStyle/>
          <a:p>
            <a:pPr marL="0" indent="0">
              <a:buNone/>
            </a:pPr>
            <a:r>
              <a:rPr lang="es-ES" dirty="0" smtClean="0"/>
              <a:t> </a:t>
            </a:r>
            <a:endParaRPr lang="es-ES" dirty="0"/>
          </a:p>
          <a:p>
            <a:r>
              <a:rPr lang="es-ES" dirty="0"/>
              <a:t>El título del tema </a:t>
            </a:r>
            <a:endParaRPr lang="es-ES" dirty="0"/>
          </a:p>
          <a:p>
            <a:r>
              <a:rPr lang="es-ES" dirty="0" smtClean="0"/>
              <a:t>La </a:t>
            </a:r>
            <a:r>
              <a:rPr lang="es-ES" dirty="0"/>
              <a:t>fundamentación del problema científico </a:t>
            </a:r>
            <a:endParaRPr lang="es-ES" dirty="0"/>
          </a:p>
          <a:p>
            <a:r>
              <a:rPr lang="es-ES" dirty="0" smtClean="0"/>
              <a:t>El </a:t>
            </a:r>
            <a:r>
              <a:rPr lang="es-ES" dirty="0"/>
              <a:t>problema científico </a:t>
            </a:r>
            <a:endParaRPr lang="es-ES" dirty="0"/>
          </a:p>
          <a:p>
            <a:r>
              <a:rPr lang="es-ES" dirty="0" smtClean="0"/>
              <a:t>El </a:t>
            </a:r>
            <a:r>
              <a:rPr lang="es-ES" dirty="0"/>
              <a:t>posible resultado a obtener </a:t>
            </a:r>
            <a:endParaRPr lang="es-ES" dirty="0"/>
          </a:p>
          <a:p>
            <a:r>
              <a:rPr lang="es-ES" dirty="0" smtClean="0"/>
              <a:t>Las </a:t>
            </a:r>
            <a:r>
              <a:rPr lang="es-ES" dirty="0"/>
              <a:t>referencias bibliográficas (APA 7ma. Edición) </a:t>
            </a:r>
            <a:endParaRPr lang="es-ES" dirty="0"/>
          </a:p>
          <a:p>
            <a:pPr marL="0" indent="0">
              <a:buNone/>
            </a:pPr>
            <a:endParaRPr lang="es-ES" dirty="0" smtClean="0"/>
          </a:p>
          <a:p>
            <a:pPr marL="0" indent="0">
              <a:buNone/>
            </a:pPr>
            <a:r>
              <a:rPr lang="es-ES" dirty="0" smtClean="0"/>
              <a:t>Requisitos </a:t>
            </a:r>
            <a:r>
              <a:rPr lang="es-ES" dirty="0"/>
              <a:t>para la presentación del documento </a:t>
            </a:r>
            <a:endParaRPr lang="es-ES" dirty="0"/>
          </a:p>
          <a:p>
            <a:pPr marL="0" indent="0">
              <a:buNone/>
            </a:pPr>
            <a:endParaRPr lang="es-E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 </a:t>
            </a:r>
            <a:r>
              <a:rPr lang="es-ES" sz="3000" b="1" dirty="0"/>
              <a:t>ASPECTOS IMPORTANTES A CONSIDERAR</a:t>
            </a:r>
            <a:r>
              <a:rPr lang="es-ES" b="1" dirty="0" smtClean="0"/>
              <a:t>: </a:t>
            </a:r>
            <a:endParaRPr lang="es-ES" dirty="0"/>
          </a:p>
        </p:txBody>
      </p:sp>
      <p:sp>
        <p:nvSpPr>
          <p:cNvPr id="3" name="Marcador de contenido 2"/>
          <p:cNvSpPr>
            <a:spLocks noGrp="1"/>
          </p:cNvSpPr>
          <p:nvPr>
            <p:ph idx="1"/>
          </p:nvPr>
        </p:nvSpPr>
        <p:spPr/>
        <p:txBody>
          <a:bodyPr>
            <a:normAutofit/>
          </a:bodyPr>
          <a:lstStyle/>
          <a:p>
            <a:pPr marL="0" indent="0">
              <a:buNone/>
            </a:pPr>
            <a:endParaRPr lang="es-ES" dirty="0"/>
          </a:p>
          <a:p>
            <a:r>
              <a:rPr lang="es-ES" b="1" dirty="0"/>
              <a:t>El título del tema </a:t>
            </a:r>
            <a:r>
              <a:rPr lang="es-ES" dirty="0"/>
              <a:t>no es el título de la tesis </a:t>
            </a:r>
            <a:endParaRPr lang="es-ES" dirty="0"/>
          </a:p>
          <a:p>
            <a:pPr marL="0" indent="0">
              <a:buNone/>
            </a:pPr>
            <a:endParaRPr lang="es-ES" dirty="0" smtClean="0"/>
          </a:p>
          <a:p>
            <a:pPr marL="0" indent="0">
              <a:buNone/>
            </a:pPr>
            <a:r>
              <a:rPr lang="es-ES" dirty="0" smtClean="0"/>
              <a:t>Ejemplo:</a:t>
            </a:r>
            <a:endParaRPr lang="es-ES" dirty="0" smtClean="0"/>
          </a:p>
          <a:p>
            <a:pPr marL="0" indent="0">
              <a:buNone/>
            </a:pPr>
            <a:r>
              <a:rPr lang="es-ES" dirty="0" smtClean="0"/>
              <a:t>Título del tema: </a:t>
            </a:r>
            <a:endParaRPr lang="es-ES" dirty="0" smtClean="0"/>
          </a:p>
          <a:p>
            <a:pPr marL="0" indent="0">
              <a:buNone/>
            </a:pPr>
            <a:r>
              <a:rPr lang="es-ES" dirty="0" smtClean="0"/>
              <a:t>Título de la tesis:</a:t>
            </a:r>
            <a:endParaRPr lang="es-E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342900" y="1071546"/>
          <a:ext cx="8465344" cy="528641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3 CuadroTexto"/>
          <p:cNvSpPr txBox="1">
            <a:spLocks noChangeArrowheads="1"/>
          </p:cNvSpPr>
          <p:nvPr/>
        </p:nvSpPr>
        <p:spPr bwMode="auto">
          <a:xfrm>
            <a:off x="539553" y="188640"/>
            <a:ext cx="82089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2400" b="1" dirty="0"/>
              <a:t>ETAPAS DE LA FORMACIÓN DOCTORAL EN CCF</a:t>
            </a:r>
            <a:endParaRPr lang="es-ES" altLang="es-ES" sz="2400" b="1" dirty="0"/>
          </a:p>
          <a:p>
            <a:pPr algn="ctr" eaLnBrk="1" hangingPunct="1"/>
            <a:r>
              <a:rPr lang="es-MX" altLang="es-ES" sz="2400" b="1" dirty="0"/>
              <a:t>HECHOS DETERMINANTES</a:t>
            </a:r>
            <a:endParaRPr lang="es-ES" altLang="es-ES" sz="2400" b="1"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5900" y="1063229"/>
            <a:ext cx="6272454" cy="637580"/>
          </a:xfrm>
        </p:spPr>
        <p:txBody>
          <a:bodyPr>
            <a:normAutofit fontScale="90000"/>
          </a:bodyPr>
          <a:lstStyle/>
          <a:p>
            <a:r>
              <a:rPr lang="es-ES" dirty="0" smtClean="0"/>
              <a:t> </a:t>
            </a:r>
            <a:br>
              <a:rPr lang="es-ES" sz="2700" dirty="0"/>
            </a:br>
            <a:r>
              <a:rPr lang="es-ES" sz="2700" b="1" dirty="0"/>
              <a:t>La fundamentación del problema científico</a:t>
            </a:r>
            <a:r>
              <a:rPr lang="es-ES" sz="2700" dirty="0"/>
              <a:t>. </a:t>
            </a:r>
            <a:br>
              <a:rPr lang="es-ES" sz="2700" dirty="0"/>
            </a:br>
            <a:r>
              <a:rPr lang="es-ES" b="1" dirty="0" smtClean="0"/>
              <a:t> </a:t>
            </a:r>
            <a:endParaRPr lang="es-ES" dirty="0"/>
          </a:p>
        </p:txBody>
      </p:sp>
      <p:sp>
        <p:nvSpPr>
          <p:cNvPr id="3" name="Marcador de contenido 2"/>
          <p:cNvSpPr>
            <a:spLocks noGrp="1"/>
          </p:cNvSpPr>
          <p:nvPr>
            <p:ph idx="1"/>
          </p:nvPr>
        </p:nvSpPr>
        <p:spPr/>
        <p:txBody>
          <a:bodyPr>
            <a:normAutofit fontScale="82500"/>
          </a:bodyPr>
          <a:lstStyle/>
          <a:p>
            <a:pPr algn="just"/>
            <a:r>
              <a:rPr lang="es-ES" dirty="0" smtClean="0"/>
              <a:t>Se </a:t>
            </a:r>
            <a:r>
              <a:rPr lang="es-ES" dirty="0"/>
              <a:t>fundamenta científicamente la existencia, actualidad e importancia del problema científico. </a:t>
            </a:r>
            <a:endParaRPr lang="es-ES" dirty="0"/>
          </a:p>
          <a:p>
            <a:pPr marL="0" indent="0">
              <a:buNone/>
            </a:pPr>
            <a:endParaRPr lang="es-ES" dirty="0"/>
          </a:p>
          <a:p>
            <a:pPr algn="just"/>
            <a:r>
              <a:rPr lang="es-ES" dirty="0"/>
              <a:t>Hay que rebasar el nivel empírico de exposición. </a:t>
            </a:r>
            <a:endParaRPr lang="es-ES" dirty="0" smtClean="0"/>
          </a:p>
          <a:p>
            <a:endParaRPr lang="es-ES" dirty="0"/>
          </a:p>
          <a:p>
            <a:pPr algn="just"/>
            <a:r>
              <a:rPr lang="es-ES" dirty="0" smtClean="0"/>
              <a:t>Referirse </a:t>
            </a:r>
            <a:r>
              <a:rPr lang="es-ES" dirty="0"/>
              <a:t>a antecedentes del problema (contexto en el que surge, conocimientos científicos acumulados al respecto, investigaciones realizadas, etc.) y necesidad de resolver el problema (comparación del estado real y el estado deseado). </a:t>
            </a:r>
            <a:endParaRPr lang="es-ES" dirty="0"/>
          </a:p>
          <a:p>
            <a:pPr algn="just"/>
            <a:endParaRPr lang="es-ES" dirty="0"/>
          </a:p>
          <a:p>
            <a:pPr marL="0" indent="0">
              <a:buNone/>
            </a:pPr>
            <a:endParaRPr lang="es-ES"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5900" y="1063229"/>
            <a:ext cx="6272454" cy="637580"/>
          </a:xfrm>
        </p:spPr>
        <p:txBody>
          <a:bodyPr>
            <a:normAutofit fontScale="90000"/>
          </a:bodyPr>
          <a:lstStyle/>
          <a:p>
            <a:r>
              <a:rPr lang="es-ES" dirty="0" smtClean="0"/>
              <a:t> </a:t>
            </a:r>
            <a:br>
              <a:rPr lang="es-ES" sz="2700" dirty="0"/>
            </a:br>
            <a:r>
              <a:rPr lang="es-ES" sz="2700" b="1" dirty="0"/>
              <a:t>La fundamentación del problema científico</a:t>
            </a:r>
            <a:r>
              <a:rPr lang="es-ES" sz="2700" dirty="0"/>
              <a:t>. </a:t>
            </a:r>
            <a:br>
              <a:rPr lang="es-ES" sz="2700" dirty="0"/>
            </a:br>
            <a:r>
              <a:rPr lang="es-ES" b="1" dirty="0" smtClean="0"/>
              <a:t> </a:t>
            </a:r>
            <a:endParaRPr lang="es-ES" dirty="0"/>
          </a:p>
        </p:txBody>
      </p:sp>
      <p:sp>
        <p:nvSpPr>
          <p:cNvPr id="3" name="Marcador de contenido 2"/>
          <p:cNvSpPr>
            <a:spLocks noGrp="1"/>
          </p:cNvSpPr>
          <p:nvPr>
            <p:ph idx="1"/>
          </p:nvPr>
        </p:nvSpPr>
        <p:spPr>
          <a:xfrm>
            <a:off x="1331640" y="2057402"/>
            <a:ext cx="6426714" cy="3394472"/>
          </a:xfrm>
        </p:spPr>
        <p:txBody>
          <a:bodyPr>
            <a:normAutofit lnSpcReduction="20000"/>
          </a:bodyPr>
          <a:lstStyle/>
          <a:p>
            <a:endParaRPr lang="es-ES" dirty="0"/>
          </a:p>
          <a:p>
            <a:pPr algn="just"/>
            <a:r>
              <a:rPr lang="es-ES" dirty="0" smtClean="0"/>
              <a:t>No </a:t>
            </a:r>
            <a:r>
              <a:rPr lang="es-ES" dirty="0"/>
              <a:t>debe faltar la expresión y demostración de la dificultad, contradicción, carencia, limitación, divergencia o incongruencia que realmente existe en el objeto (fenómeno o proceso) de la práctica social que estudia. </a:t>
            </a:r>
            <a:endParaRPr lang="es-ES" dirty="0"/>
          </a:p>
          <a:p>
            <a:pPr algn="just"/>
            <a:endParaRPr lang="es-ES" dirty="0"/>
          </a:p>
          <a:p>
            <a:pPr marL="0" indent="0">
              <a:buNone/>
            </a:pPr>
            <a:endParaRPr lang="es-ES"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5900" y="1063229"/>
            <a:ext cx="6272454" cy="637580"/>
          </a:xfrm>
        </p:spPr>
        <p:txBody>
          <a:bodyPr>
            <a:noAutofit/>
          </a:bodyPr>
          <a:lstStyle/>
          <a:p>
            <a:r>
              <a:rPr lang="es-ES" sz="4050" dirty="0"/>
              <a:t> </a:t>
            </a:r>
            <a:r>
              <a:rPr lang="es-ES" b="1" dirty="0" smtClean="0"/>
              <a:t>El problema científico</a:t>
            </a:r>
            <a:endParaRPr lang="es-ES" sz="4050" dirty="0"/>
          </a:p>
        </p:txBody>
      </p:sp>
      <p:sp>
        <p:nvSpPr>
          <p:cNvPr id="3" name="Marcador de contenido 2"/>
          <p:cNvSpPr>
            <a:spLocks noGrp="1"/>
          </p:cNvSpPr>
          <p:nvPr>
            <p:ph idx="1"/>
          </p:nvPr>
        </p:nvSpPr>
        <p:spPr>
          <a:xfrm>
            <a:off x="1331640" y="2057402"/>
            <a:ext cx="6426714" cy="3394472"/>
          </a:xfrm>
        </p:spPr>
        <p:txBody>
          <a:bodyPr>
            <a:normAutofit lnSpcReduction="10000"/>
          </a:bodyPr>
          <a:lstStyle/>
          <a:p>
            <a:pPr marL="0" indent="0">
              <a:buNone/>
            </a:pPr>
            <a:r>
              <a:rPr lang="es-ES" dirty="0" smtClean="0"/>
              <a:t> </a:t>
            </a:r>
            <a:endParaRPr lang="es-ES" dirty="0"/>
          </a:p>
          <a:p>
            <a:pPr algn="just"/>
            <a:r>
              <a:rPr lang="es-ES" dirty="0" smtClean="0"/>
              <a:t>Se </a:t>
            </a:r>
            <a:r>
              <a:rPr lang="es-ES" dirty="0"/>
              <a:t>formula en forma oracional o interrogativa, de manera breve, que incluya claramente el punto de conflicto en el que se va a centrar la atención y la relación con la situación de dificultad. </a:t>
            </a:r>
            <a:endParaRPr lang="es-ES" dirty="0"/>
          </a:p>
          <a:p>
            <a:pPr algn="just"/>
            <a:endParaRPr lang="es-ES" dirty="0"/>
          </a:p>
          <a:p>
            <a:pPr marL="0" indent="0">
              <a:buNone/>
            </a:pPr>
            <a:endParaRPr lang="es-ES"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El posible resultado a obtener</a:t>
            </a:r>
            <a:endParaRPr lang="es-ES" dirty="0"/>
          </a:p>
        </p:txBody>
      </p:sp>
      <p:sp>
        <p:nvSpPr>
          <p:cNvPr id="3" name="Marcador de texto 2"/>
          <p:cNvSpPr>
            <a:spLocks noGrp="1"/>
          </p:cNvSpPr>
          <p:nvPr>
            <p:ph type="body" idx="1"/>
          </p:nvPr>
        </p:nvSpPr>
        <p:spPr>
          <a:xfrm>
            <a:off x="1485900" y="2450878"/>
            <a:ext cx="5786400" cy="479822"/>
          </a:xfrm>
        </p:spPr>
        <p:txBody>
          <a:bodyPr>
            <a:normAutofit/>
          </a:bodyPr>
          <a:lstStyle/>
          <a:p>
            <a:r>
              <a:rPr lang="es-ES" sz="2100" dirty="0"/>
              <a:t>Ejemplos de soluciones (resultados) </a:t>
            </a:r>
            <a:endParaRPr lang="es-ES" sz="2100" dirty="0"/>
          </a:p>
        </p:txBody>
      </p:sp>
      <p:sp>
        <p:nvSpPr>
          <p:cNvPr id="4" name="Marcador de contenido 3"/>
          <p:cNvSpPr>
            <a:spLocks noGrp="1"/>
          </p:cNvSpPr>
          <p:nvPr>
            <p:ph sz="half" idx="2"/>
          </p:nvPr>
        </p:nvSpPr>
        <p:spPr>
          <a:xfrm>
            <a:off x="1485900" y="2928158"/>
            <a:ext cx="3356130" cy="2364978"/>
          </a:xfrm>
        </p:spPr>
        <p:txBody>
          <a:bodyPr>
            <a:noAutofit/>
          </a:bodyPr>
          <a:lstStyle/>
          <a:p>
            <a:pPr marL="0" indent="0">
              <a:spcBef>
                <a:spcPts val="0"/>
              </a:spcBef>
              <a:buNone/>
            </a:pPr>
            <a:r>
              <a:rPr lang="es-ES" sz="2100" dirty="0"/>
              <a:t>Una estrategia</a:t>
            </a:r>
            <a:endParaRPr lang="es-ES" sz="2100" dirty="0"/>
          </a:p>
          <a:p>
            <a:pPr marL="0" indent="0">
              <a:spcBef>
                <a:spcPts val="0"/>
              </a:spcBef>
              <a:buNone/>
            </a:pPr>
            <a:r>
              <a:rPr lang="es-ES" sz="2100" dirty="0"/>
              <a:t>Un programa </a:t>
            </a:r>
            <a:endParaRPr lang="es-ES" sz="2100" dirty="0"/>
          </a:p>
          <a:p>
            <a:pPr marL="0" indent="0">
              <a:spcBef>
                <a:spcPts val="0"/>
              </a:spcBef>
              <a:buNone/>
            </a:pPr>
            <a:r>
              <a:rPr lang="es-ES" sz="2100" dirty="0"/>
              <a:t>Un modelo </a:t>
            </a:r>
            <a:endParaRPr lang="es-ES" sz="2100" dirty="0"/>
          </a:p>
          <a:p>
            <a:pPr marL="0" indent="0">
              <a:spcBef>
                <a:spcPts val="0"/>
              </a:spcBef>
              <a:buNone/>
            </a:pPr>
            <a:r>
              <a:rPr lang="es-ES" sz="2100" dirty="0"/>
              <a:t>Un sistema</a:t>
            </a:r>
            <a:endParaRPr lang="es-ES" sz="2100" dirty="0"/>
          </a:p>
          <a:p>
            <a:pPr marL="0" indent="0">
              <a:spcBef>
                <a:spcPts val="0"/>
              </a:spcBef>
              <a:buNone/>
            </a:pPr>
            <a:r>
              <a:rPr lang="es-ES" sz="2100" dirty="0"/>
              <a:t>Una metodología</a:t>
            </a:r>
            <a:endParaRPr lang="es-ES" sz="2100" dirty="0"/>
          </a:p>
          <a:p>
            <a:pPr marL="0" indent="0">
              <a:spcBef>
                <a:spcPts val="0"/>
              </a:spcBef>
              <a:buNone/>
            </a:pPr>
            <a:r>
              <a:rPr lang="es-ES" sz="2100" dirty="0"/>
              <a:t>Una alternativa metodológica</a:t>
            </a:r>
            <a:endParaRPr lang="es-ES" sz="2100" dirty="0"/>
          </a:p>
          <a:p>
            <a:pPr marL="0" indent="0">
              <a:spcBef>
                <a:spcPts val="0"/>
              </a:spcBef>
              <a:buNone/>
            </a:pPr>
            <a:r>
              <a:rPr lang="es-ES" sz="2100" dirty="0"/>
              <a:t> </a:t>
            </a:r>
            <a:endParaRPr lang="es-ES" sz="2100" dirty="0"/>
          </a:p>
        </p:txBody>
      </p:sp>
      <p:sp>
        <p:nvSpPr>
          <p:cNvPr id="5" name="Marcador de texto 4"/>
          <p:cNvSpPr>
            <a:spLocks noGrp="1"/>
          </p:cNvSpPr>
          <p:nvPr>
            <p:ph type="body" sz="quarter" idx="3"/>
          </p:nvPr>
        </p:nvSpPr>
        <p:spPr>
          <a:xfrm>
            <a:off x="1485900" y="1808820"/>
            <a:ext cx="6380466" cy="642058"/>
          </a:xfrm>
        </p:spPr>
        <p:txBody>
          <a:bodyPr>
            <a:normAutofit fontScale="25000" lnSpcReduction="20000"/>
          </a:bodyPr>
          <a:lstStyle/>
          <a:p>
            <a:endParaRPr lang="es-ES" dirty="0" smtClean="0"/>
          </a:p>
          <a:p>
            <a:endParaRPr lang="es-ES" dirty="0"/>
          </a:p>
          <a:p>
            <a:pPr algn="ctr"/>
            <a:r>
              <a:rPr lang="es-ES" sz="7200" dirty="0">
                <a:solidFill>
                  <a:srgbClr val="FF0000"/>
                </a:solidFill>
                <a:latin typeface="Arial Black" panose="020B0A04020102020204" pitchFamily="34" charset="0"/>
              </a:rPr>
              <a:t>Es la solución que va a dar al problema científico</a:t>
            </a:r>
            <a:endParaRPr lang="es-ES" sz="7200" dirty="0">
              <a:solidFill>
                <a:srgbClr val="FF0000"/>
              </a:solidFill>
              <a:latin typeface="Arial Black" panose="020B0A04020102020204" pitchFamily="34" charset="0"/>
            </a:endParaRPr>
          </a:p>
          <a:p>
            <a:endParaRPr lang="es-ES" dirty="0"/>
          </a:p>
        </p:txBody>
      </p:sp>
      <p:sp>
        <p:nvSpPr>
          <p:cNvPr id="6" name="Marcador de contenido 5"/>
          <p:cNvSpPr>
            <a:spLocks noGrp="1"/>
          </p:cNvSpPr>
          <p:nvPr>
            <p:ph sz="quarter" idx="4"/>
          </p:nvPr>
        </p:nvSpPr>
        <p:spPr>
          <a:xfrm>
            <a:off x="4940951" y="2981976"/>
            <a:ext cx="2708059" cy="1506793"/>
          </a:xfrm>
        </p:spPr>
        <p:txBody>
          <a:bodyPr>
            <a:noAutofit/>
          </a:bodyPr>
          <a:lstStyle/>
          <a:p>
            <a:pPr marL="0" indent="0">
              <a:spcBef>
                <a:spcPts val="0"/>
              </a:spcBef>
              <a:buNone/>
            </a:pPr>
            <a:r>
              <a:rPr lang="es-ES" sz="2100" dirty="0"/>
              <a:t>Un test</a:t>
            </a:r>
            <a:endParaRPr lang="es-ES" sz="2100" dirty="0"/>
          </a:p>
          <a:p>
            <a:pPr marL="0" indent="0">
              <a:spcBef>
                <a:spcPts val="0"/>
              </a:spcBef>
              <a:buNone/>
            </a:pPr>
            <a:r>
              <a:rPr lang="es-ES" sz="2100" dirty="0"/>
              <a:t>Una batería de test</a:t>
            </a:r>
            <a:endParaRPr lang="es-ES" sz="2100" dirty="0"/>
          </a:p>
          <a:p>
            <a:pPr marL="0" indent="0">
              <a:spcBef>
                <a:spcPts val="0"/>
              </a:spcBef>
              <a:buNone/>
            </a:pPr>
            <a:r>
              <a:rPr lang="es-ES" sz="2100" dirty="0"/>
              <a:t>Una caracterización</a:t>
            </a:r>
            <a:endParaRPr lang="es-ES" sz="2100" dirty="0"/>
          </a:p>
          <a:p>
            <a:pPr marL="0" indent="0">
              <a:spcBef>
                <a:spcPts val="0"/>
              </a:spcBef>
              <a:buNone/>
            </a:pPr>
            <a:r>
              <a:rPr lang="es-ES" sz="2100" dirty="0"/>
              <a:t>Otros </a:t>
            </a:r>
            <a:endParaRPr lang="es-ES" sz="2100" dirty="0"/>
          </a:p>
        </p:txBody>
      </p:sp>
      <p:sp>
        <p:nvSpPr>
          <p:cNvPr id="8" name="Rectángulo 7"/>
          <p:cNvSpPr/>
          <p:nvPr/>
        </p:nvSpPr>
        <p:spPr>
          <a:xfrm>
            <a:off x="1979712" y="5344413"/>
            <a:ext cx="5184576" cy="56253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sz="1350" dirty="0"/>
          </a:p>
        </p:txBody>
      </p:sp>
      <p:sp>
        <p:nvSpPr>
          <p:cNvPr id="7" name="Rectángulo 6"/>
          <p:cNvSpPr/>
          <p:nvPr/>
        </p:nvSpPr>
        <p:spPr>
          <a:xfrm>
            <a:off x="2249742" y="5421312"/>
            <a:ext cx="5022558" cy="368300"/>
          </a:xfrm>
          <a:prstGeom prst="rect">
            <a:avLst/>
          </a:prstGeom>
        </p:spPr>
        <p:txBody>
          <a:bodyPr wrap="square">
            <a:spAutoFit/>
          </a:bodyPr>
          <a:lstStyle/>
          <a:p>
            <a:r>
              <a:rPr lang="es-ES" dirty="0"/>
              <a:t>Estudiar AFTM 19.03.21 (Los productos científicos)</a:t>
            </a:r>
            <a:endParaRPr lang="es-E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66909" y="944724"/>
            <a:ext cx="6172200" cy="486054"/>
          </a:xfrm>
        </p:spPr>
        <p:txBody>
          <a:bodyPr>
            <a:normAutofit fontScale="90000"/>
          </a:bodyPr>
          <a:lstStyle/>
          <a:p>
            <a:br>
              <a:rPr lang="es-ES" dirty="0"/>
            </a:br>
            <a:r>
              <a:rPr lang="es-ES" b="1" dirty="0" smtClean="0"/>
              <a:t>Lista </a:t>
            </a:r>
            <a:r>
              <a:rPr lang="es-ES" b="1" dirty="0"/>
              <a:t>de </a:t>
            </a:r>
            <a:r>
              <a:rPr lang="es-ES" b="1" dirty="0" smtClean="0"/>
              <a:t>referencias</a:t>
            </a:r>
            <a:br>
              <a:rPr lang="es-ES" dirty="0"/>
            </a:br>
            <a:endParaRPr lang="es-ES" dirty="0"/>
          </a:p>
        </p:txBody>
      </p:sp>
      <p:sp>
        <p:nvSpPr>
          <p:cNvPr id="3" name="Marcador de contenido 2"/>
          <p:cNvSpPr>
            <a:spLocks noGrp="1"/>
          </p:cNvSpPr>
          <p:nvPr>
            <p:ph idx="1"/>
          </p:nvPr>
        </p:nvSpPr>
        <p:spPr>
          <a:xfrm>
            <a:off x="251520" y="1430778"/>
            <a:ext cx="8802978" cy="4428492"/>
          </a:xfrm>
        </p:spPr>
        <p:txBody>
          <a:bodyPr>
            <a:normAutofit fontScale="92500" lnSpcReduction="10000"/>
          </a:bodyPr>
          <a:lstStyle/>
          <a:p>
            <a:pPr algn="just"/>
            <a:r>
              <a:rPr lang="es-ES" sz="1800" b="1" dirty="0">
                <a:latin typeface="Arial" panose="020B0604020202020204" pitchFamily="34" charset="0"/>
                <a:cs typeface="Arial" panose="020B0604020202020204" pitchFamily="34" charset="0"/>
              </a:rPr>
              <a:t>REFERENCIAS  </a:t>
            </a:r>
            <a:r>
              <a:rPr lang="es-ES" sz="1800" b="1" dirty="0">
                <a:solidFill>
                  <a:srgbClr val="FF0000"/>
                </a:solidFill>
                <a:latin typeface="Arial" panose="020B0604020202020204" pitchFamily="34" charset="0"/>
                <a:cs typeface="Arial" panose="020B0604020202020204" pitchFamily="34" charset="0"/>
              </a:rPr>
              <a:t>no</a:t>
            </a:r>
            <a:r>
              <a:rPr lang="es-ES" sz="1800" b="1" dirty="0">
                <a:latin typeface="Arial" panose="020B0604020202020204" pitchFamily="34" charset="0"/>
                <a:cs typeface="Arial" panose="020B0604020202020204" pitchFamily="34" charset="0"/>
              </a:rPr>
              <a:t> REFERENCIAS BIBLIOGRÁFICAS</a:t>
            </a:r>
            <a:endParaRPr lang="es-ES" sz="1800" b="1" dirty="0">
              <a:latin typeface="Arial" panose="020B0604020202020204" pitchFamily="34" charset="0"/>
              <a:cs typeface="Arial" panose="020B0604020202020204" pitchFamily="34" charset="0"/>
            </a:endParaRPr>
          </a:p>
          <a:p>
            <a:pPr algn="just"/>
            <a:r>
              <a:rPr lang="es-ES" sz="2100" dirty="0">
                <a:latin typeface="Arial" panose="020B0604020202020204" pitchFamily="34" charset="0"/>
                <a:cs typeface="Arial" panose="020B0604020202020204" pitchFamily="34" charset="0"/>
              </a:rPr>
              <a:t>Son todas las fuentes que se citan en el texto. </a:t>
            </a:r>
            <a:endParaRPr lang="es-ES" sz="2100" dirty="0">
              <a:latin typeface="Arial" panose="020B0604020202020204" pitchFamily="34" charset="0"/>
              <a:cs typeface="Arial" panose="020B0604020202020204" pitchFamily="34" charset="0"/>
            </a:endParaRPr>
          </a:p>
          <a:p>
            <a:pPr algn="just"/>
            <a:r>
              <a:rPr lang="es-ES" sz="2100" dirty="0">
                <a:latin typeface="Arial" panose="020B0604020202020204" pitchFamily="34" charset="0"/>
                <a:cs typeface="Arial" panose="020B0604020202020204" pitchFamily="34" charset="0"/>
              </a:rPr>
              <a:t> </a:t>
            </a:r>
            <a:r>
              <a:rPr lang="es-MX" sz="2100" dirty="0">
                <a:latin typeface="Arial" panose="020B0604020202020204" pitchFamily="34" charset="0"/>
                <a:cs typeface="Arial" panose="020B0604020202020204" pitchFamily="34" charset="0"/>
              </a:rPr>
              <a:t>Cada fuente que se cite en el documento debe aparecer en la lista de referencias; por lo tanto, cada entrada en la lista de referencia debe haber sido citada en el texto. </a:t>
            </a:r>
            <a:endParaRPr lang="es-MX" sz="2100" dirty="0">
              <a:latin typeface="Arial" panose="020B0604020202020204" pitchFamily="34" charset="0"/>
              <a:cs typeface="Arial" panose="020B0604020202020204" pitchFamily="34" charset="0"/>
            </a:endParaRPr>
          </a:p>
          <a:p>
            <a:pPr algn="just"/>
            <a:r>
              <a:rPr lang="es-ES_tradnl" sz="2100" dirty="0">
                <a:latin typeface="Arial" panose="020B0604020202020204" pitchFamily="34" charset="0"/>
                <a:cs typeface="Arial" panose="020B0604020202020204" pitchFamily="34" charset="0"/>
              </a:rPr>
              <a:t>Se asume que las </a:t>
            </a:r>
            <a:r>
              <a:rPr lang="es-ES_tradnl" sz="2100" b="1" dirty="0">
                <a:latin typeface="Arial" panose="020B0604020202020204" pitchFamily="34" charset="0"/>
                <a:cs typeface="Arial" panose="020B0604020202020204" pitchFamily="34" charset="0"/>
              </a:rPr>
              <a:t>Referencias</a:t>
            </a:r>
            <a:r>
              <a:rPr lang="es-ES_tradnl" sz="2100" dirty="0">
                <a:latin typeface="Arial" panose="020B0604020202020204" pitchFamily="34" charset="0"/>
                <a:cs typeface="Arial" panose="020B0604020202020204" pitchFamily="34" charset="0"/>
              </a:rPr>
              <a:t> son aquellas anotaciones que se encuentran dentro del cuerpo del documento en donde se especifica el autor de la idea, cita o párrafo que se está utilizando.</a:t>
            </a:r>
            <a:endParaRPr lang="es-ES_tradnl" sz="2100" dirty="0">
              <a:latin typeface="Arial" panose="020B0604020202020204" pitchFamily="34" charset="0"/>
              <a:cs typeface="Arial" panose="020B0604020202020204" pitchFamily="34" charset="0"/>
            </a:endParaRPr>
          </a:p>
          <a:p>
            <a:endParaRPr lang="es-ES" sz="2100" dirty="0"/>
          </a:p>
          <a:p>
            <a:pPr marL="0" indent="0" algn="just">
              <a:buNone/>
            </a:pPr>
            <a:r>
              <a:rPr lang="es-ES" sz="2250" b="1" dirty="0" smtClean="0">
                <a:solidFill>
                  <a:srgbClr val="FF0000"/>
                </a:solidFill>
              </a:rPr>
              <a:t>Se advierte: </a:t>
            </a:r>
            <a:endParaRPr lang="es-ES" sz="2250" b="1" dirty="0" smtClean="0">
              <a:solidFill>
                <a:srgbClr val="FF0000"/>
              </a:solidFill>
            </a:endParaRPr>
          </a:p>
          <a:p>
            <a:pPr marL="0" indent="0" algn="just">
              <a:buNone/>
            </a:pPr>
            <a:r>
              <a:rPr lang="es-ES" sz="2250" b="1" dirty="0" smtClean="0">
                <a:solidFill>
                  <a:srgbClr val="FF0000"/>
                </a:solidFill>
              </a:rPr>
              <a:t>No referenciar autores en el documento que no aparecen en la lista de referencias, no asentar autores en la lista de referencias que no estén relacionados con el uso directo que de ellos se hace en el documento, no utilizar palabras o conceptos de otro autor, sin señalar la fuente. </a:t>
            </a:r>
            <a:endParaRPr lang="es-ES" sz="2250" b="1" dirty="0" smtClean="0">
              <a:solidFill>
                <a:srgbClr val="FF0000"/>
              </a:solidFill>
            </a:endParaRPr>
          </a:p>
          <a:p>
            <a:pPr marL="0" indent="0" algn="just">
              <a:buNone/>
            </a:pPr>
            <a:endParaRPr lang="es-ES" sz="21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5900" y="1052736"/>
            <a:ext cx="6172200" cy="972108"/>
          </a:xfrm>
        </p:spPr>
        <p:txBody>
          <a:bodyPr>
            <a:normAutofit fontScale="90000"/>
          </a:bodyPr>
          <a:lstStyle/>
          <a:p>
            <a:br>
              <a:rPr lang="es-ES" dirty="0"/>
            </a:br>
            <a:r>
              <a:rPr lang="es-ES" b="1" dirty="0" smtClean="0"/>
              <a:t>USO CORRECTO DE LA APA7 </a:t>
            </a:r>
            <a:br>
              <a:rPr lang="es-ES" b="1" dirty="0" smtClean="0"/>
            </a:br>
            <a:r>
              <a:rPr lang="es-ES" b="1" dirty="0" smtClean="0"/>
              <a:t>CITAS Y REFERENCIAS </a:t>
            </a:r>
            <a:br>
              <a:rPr lang="es-ES" dirty="0"/>
            </a:br>
            <a:endParaRPr lang="es-ES" dirty="0"/>
          </a:p>
        </p:txBody>
      </p:sp>
      <p:sp>
        <p:nvSpPr>
          <p:cNvPr id="3" name="Marcador de contenido 2"/>
          <p:cNvSpPr>
            <a:spLocks noGrp="1"/>
          </p:cNvSpPr>
          <p:nvPr>
            <p:ph idx="1"/>
          </p:nvPr>
        </p:nvSpPr>
        <p:spPr>
          <a:xfrm>
            <a:off x="1381767" y="2510898"/>
            <a:ext cx="6380466" cy="3099791"/>
          </a:xfrm>
        </p:spPr>
        <p:txBody>
          <a:bodyPr>
            <a:normAutofit/>
          </a:bodyPr>
          <a:lstStyle/>
          <a:p>
            <a:pPr marL="0" indent="0" algn="just">
              <a:buNone/>
            </a:pPr>
            <a:r>
              <a:rPr lang="es-ES" sz="2100" b="1" dirty="0">
                <a:latin typeface="Arial" panose="020B0604020202020204" pitchFamily="34" charset="0"/>
                <a:cs typeface="Arial" panose="020B0604020202020204" pitchFamily="34" charset="0"/>
              </a:rPr>
              <a:t>ESTUDIAR </a:t>
            </a:r>
            <a:endParaRPr lang="es-ES" sz="2100" b="1" dirty="0">
              <a:latin typeface="Arial" panose="020B0604020202020204" pitchFamily="34" charset="0"/>
              <a:cs typeface="Arial" panose="020B0604020202020204" pitchFamily="34" charset="0"/>
            </a:endParaRPr>
          </a:p>
          <a:p>
            <a:pPr marL="0" indent="0" algn="ctr">
              <a:buNone/>
            </a:pPr>
            <a:endParaRPr lang="es-ES" sz="2100" b="1" dirty="0" smtClean="0"/>
          </a:p>
          <a:p>
            <a:pPr marL="0" indent="0" algn="ctr">
              <a:buNone/>
            </a:pPr>
            <a:r>
              <a:rPr lang="es-ES" sz="2100" b="1" dirty="0" smtClean="0"/>
              <a:t>ACTIVIDAD </a:t>
            </a:r>
            <a:r>
              <a:rPr lang="es-ES" sz="2100" b="1" dirty="0"/>
              <a:t>DE FORMACIÓN TEÓRICO-METODOLÓGICA</a:t>
            </a:r>
            <a:endParaRPr lang="es-ES" sz="2100" dirty="0"/>
          </a:p>
          <a:p>
            <a:pPr marL="0" indent="0" algn="ctr">
              <a:buNone/>
            </a:pPr>
            <a:endParaRPr lang="es-ES" sz="2100" dirty="0" smtClean="0">
              <a:solidFill>
                <a:srgbClr val="FF0000"/>
              </a:solidFill>
              <a:latin typeface="Arial Black" panose="020B0A04020102020204" pitchFamily="34" charset="0"/>
              <a:cs typeface="Arial" panose="020B0604020202020204" pitchFamily="34" charset="0"/>
            </a:endParaRPr>
          </a:p>
          <a:p>
            <a:pPr marL="0" indent="0" algn="ctr">
              <a:buNone/>
            </a:pPr>
            <a:r>
              <a:rPr lang="es-ES" sz="2100" dirty="0" smtClean="0">
                <a:solidFill>
                  <a:srgbClr val="FF0000"/>
                </a:solidFill>
                <a:latin typeface="Arial Black" panose="020B0A04020102020204" pitchFamily="34" charset="0"/>
                <a:cs typeface="Arial" panose="020B0604020202020204" pitchFamily="34" charset="0"/>
              </a:rPr>
              <a:t>AFTM </a:t>
            </a:r>
            <a:r>
              <a:rPr lang="es-ES" sz="2100" b="1" dirty="0" smtClean="0">
                <a:solidFill>
                  <a:srgbClr val="FF0000"/>
                </a:solidFill>
              </a:rPr>
              <a:t>NORMAS </a:t>
            </a:r>
            <a:r>
              <a:rPr lang="es-ES" sz="2100" b="1" dirty="0">
                <a:solidFill>
                  <a:srgbClr val="FF0000"/>
                </a:solidFill>
              </a:rPr>
              <a:t>APA 7ma. EDICIÓN. SOLUCIONANDO ERRORES MÁS </a:t>
            </a:r>
            <a:r>
              <a:rPr lang="es-ES" sz="2100" b="1" dirty="0" smtClean="0">
                <a:solidFill>
                  <a:srgbClr val="FF0000"/>
                </a:solidFill>
              </a:rPr>
              <a:t>FRECUENTES 10.07.21</a:t>
            </a:r>
            <a:endParaRPr lang="es-ES" sz="2100" b="1" dirty="0" smtClean="0">
              <a:solidFill>
                <a:srgbClr val="FF0000"/>
              </a:solidFill>
            </a:endParaRPr>
          </a:p>
          <a:p>
            <a:pPr marL="0" indent="0" algn="ctr">
              <a:buNone/>
            </a:pPr>
            <a:endParaRPr lang="es-ES" sz="2100" b="1" dirty="0" smtClean="0"/>
          </a:p>
          <a:p>
            <a:pPr marL="0" indent="0" algn="ctr">
              <a:buNone/>
            </a:pPr>
            <a:r>
              <a:rPr lang="es-ES" sz="2100" b="1" dirty="0">
                <a:solidFill>
                  <a:srgbClr val="FF0000"/>
                </a:solidFill>
                <a:latin typeface="Arial" panose="020B0604020202020204" pitchFamily="34" charset="0"/>
                <a:cs typeface="Arial" panose="020B0604020202020204" pitchFamily="34" charset="0"/>
              </a:rPr>
              <a:t>AFTM EXPERIENCIAS APA7 17. </a:t>
            </a:r>
            <a:r>
              <a:rPr lang="es-ES" sz="2100" b="1" dirty="0" smtClean="0">
                <a:solidFill>
                  <a:srgbClr val="FF0000"/>
                </a:solidFill>
                <a:latin typeface="Arial" panose="020B0604020202020204" pitchFamily="34" charset="0"/>
                <a:cs typeface="Arial" panose="020B0604020202020204" pitchFamily="34" charset="0"/>
              </a:rPr>
              <a:t>06.22</a:t>
            </a:r>
            <a:endParaRPr lang="es-ES" sz="2100" b="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1550" y="944724"/>
            <a:ext cx="8154906" cy="432048"/>
          </a:xfrm>
        </p:spPr>
        <p:txBody>
          <a:bodyPr>
            <a:noAutofit/>
          </a:bodyPr>
          <a:lstStyle/>
          <a:p>
            <a:r>
              <a:rPr lang="es-ES" sz="2700" b="1" dirty="0"/>
              <a:t>Requisitos para la presentación del documento </a:t>
            </a:r>
            <a:endParaRPr lang="es-ES" dirty="0"/>
          </a:p>
        </p:txBody>
      </p:sp>
      <p:sp>
        <p:nvSpPr>
          <p:cNvPr id="3" name="Marcador de contenido 2"/>
          <p:cNvSpPr>
            <a:spLocks noGrp="1"/>
          </p:cNvSpPr>
          <p:nvPr>
            <p:ph idx="1"/>
          </p:nvPr>
        </p:nvSpPr>
        <p:spPr>
          <a:xfrm>
            <a:off x="359532" y="1487683"/>
            <a:ext cx="8694966" cy="4425593"/>
          </a:xfrm>
        </p:spPr>
        <p:txBody>
          <a:bodyPr>
            <a:normAutofit fontScale="25000" lnSpcReduction="20000"/>
          </a:bodyPr>
          <a:lstStyle/>
          <a:p>
            <a:pPr algn="just">
              <a:lnSpc>
                <a:spcPct val="120000"/>
              </a:lnSpc>
            </a:pPr>
            <a:r>
              <a:rPr lang="es-ES" sz="8400" b="1" dirty="0" smtClean="0"/>
              <a:t>Cumplimiento </a:t>
            </a:r>
            <a:r>
              <a:rPr lang="es-ES" sz="8400" b="1" dirty="0"/>
              <a:t>de las normas de redacción y ortografía: </a:t>
            </a:r>
            <a:r>
              <a:rPr lang="es-ES" sz="8400" b="1" u="sng" dirty="0"/>
              <a:t>no se admiten 6 o más errores ortográficos.</a:t>
            </a:r>
            <a:endParaRPr lang="es-ES" sz="8400" b="1" u="sng" dirty="0"/>
          </a:p>
          <a:p>
            <a:pPr marL="0" indent="0" algn="just">
              <a:lnSpc>
                <a:spcPct val="120000"/>
              </a:lnSpc>
              <a:buNone/>
            </a:pPr>
            <a:r>
              <a:rPr lang="es-ES" sz="8400" b="1" dirty="0"/>
              <a:t>Se tienen en cuenta:</a:t>
            </a:r>
            <a:endParaRPr lang="es-ES" sz="8400" b="1" dirty="0"/>
          </a:p>
          <a:p>
            <a:pPr algn="just">
              <a:lnSpc>
                <a:spcPct val="120000"/>
              </a:lnSpc>
              <a:buFont typeface="Wingdings" panose="05000000000000000000" pitchFamily="2" charset="2"/>
              <a:buChar char="ü"/>
            </a:pPr>
            <a:r>
              <a:rPr lang="es-ES" sz="7200" b="1" dirty="0" smtClean="0"/>
              <a:t>errores de adición, </a:t>
            </a:r>
            <a:endParaRPr lang="es-ES" sz="7200" b="1" dirty="0" smtClean="0"/>
          </a:p>
          <a:p>
            <a:pPr algn="just">
              <a:lnSpc>
                <a:spcPct val="120000"/>
              </a:lnSpc>
              <a:buFont typeface="Wingdings" panose="05000000000000000000" pitchFamily="2" charset="2"/>
              <a:buChar char="ü"/>
            </a:pPr>
            <a:r>
              <a:rPr lang="es-ES" sz="7200" b="1" dirty="0" smtClean="0"/>
              <a:t>omisión o cambio de letras, </a:t>
            </a:r>
            <a:endParaRPr lang="es-ES" sz="7200" b="1" dirty="0" smtClean="0"/>
          </a:p>
          <a:p>
            <a:pPr algn="just">
              <a:lnSpc>
                <a:spcPct val="120000"/>
              </a:lnSpc>
              <a:buFont typeface="Wingdings" panose="05000000000000000000" pitchFamily="2" charset="2"/>
              <a:buChar char="ü"/>
            </a:pPr>
            <a:r>
              <a:rPr lang="es-ES" sz="7200" b="1" dirty="0" smtClean="0"/>
              <a:t>incorrecto uso de mayúsculas y minúsculas, </a:t>
            </a:r>
            <a:endParaRPr lang="es-ES" sz="7200" b="1" dirty="0" smtClean="0"/>
          </a:p>
          <a:p>
            <a:pPr algn="just">
              <a:lnSpc>
                <a:spcPct val="120000"/>
              </a:lnSpc>
              <a:buFont typeface="Wingdings" panose="05000000000000000000" pitchFamily="2" charset="2"/>
              <a:buChar char="ü"/>
            </a:pPr>
            <a:r>
              <a:rPr lang="es-ES" sz="7200" b="1" dirty="0" smtClean="0"/>
              <a:t>errores de acentuación (dos problemas de acentuación se cuentan como un error), </a:t>
            </a:r>
            <a:endParaRPr lang="es-ES" sz="7200" b="1" dirty="0" smtClean="0"/>
          </a:p>
          <a:p>
            <a:pPr algn="just">
              <a:lnSpc>
                <a:spcPct val="120000"/>
              </a:lnSpc>
              <a:buFont typeface="Wingdings" panose="05000000000000000000" pitchFamily="2" charset="2"/>
              <a:buChar char="ü"/>
            </a:pPr>
            <a:r>
              <a:rPr lang="es-ES" sz="7200" b="1" dirty="0" smtClean="0"/>
              <a:t>errores en el empleo de signos de puntuación (cuando afecten la claridad del enunciado), </a:t>
            </a:r>
            <a:endParaRPr lang="es-ES" sz="7200" b="1" dirty="0" smtClean="0"/>
          </a:p>
          <a:p>
            <a:pPr algn="just">
              <a:lnSpc>
                <a:spcPct val="120000"/>
              </a:lnSpc>
              <a:buFont typeface="Wingdings" panose="05000000000000000000" pitchFamily="2" charset="2"/>
              <a:buChar char="ü"/>
            </a:pPr>
            <a:r>
              <a:rPr lang="es-ES" sz="7200" b="1" dirty="0" smtClean="0"/>
              <a:t>errores sintácticos tales como: falta de concordancia; mal uso de pronombres, preposiciones, conjunciones, verbos, adverbios, </a:t>
            </a:r>
            <a:endParaRPr lang="es-ES" sz="7200" b="1" dirty="0" smtClean="0"/>
          </a:p>
          <a:p>
            <a:pPr algn="just">
              <a:lnSpc>
                <a:spcPct val="120000"/>
              </a:lnSpc>
              <a:buFont typeface="Wingdings" panose="05000000000000000000" pitchFamily="2" charset="2"/>
              <a:buChar char="ü"/>
            </a:pPr>
            <a:r>
              <a:rPr lang="es-ES" sz="7200" b="1" dirty="0" smtClean="0"/>
              <a:t>errores en el orden oracional, errores que afectan la unidad de sentido (secuencia lógica de las oraciones en el párrafo y de los párrafos que conforman el texto; pérdida, fragmentación o repetición innecesaria de la idea central). </a:t>
            </a:r>
            <a:endParaRPr lang="es-ES" sz="7200" b="1" dirty="0" smtClean="0"/>
          </a:p>
          <a:p>
            <a:pPr>
              <a:buFont typeface="Wingdings" panose="05000000000000000000" pitchFamily="2" charset="2"/>
              <a:buChar char="ü"/>
            </a:pPr>
            <a:endParaRPr lang="es-ES" sz="18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944724"/>
            <a:ext cx="7776864" cy="540060"/>
          </a:xfrm>
        </p:spPr>
        <p:txBody>
          <a:bodyPr>
            <a:noAutofit/>
          </a:bodyPr>
          <a:lstStyle/>
          <a:p>
            <a:r>
              <a:rPr lang="es-ES" sz="3000" b="1" dirty="0"/>
              <a:t>Requisitos para la presentación del documento </a:t>
            </a:r>
            <a:endParaRPr lang="es-ES" sz="3600" dirty="0"/>
          </a:p>
        </p:txBody>
      </p:sp>
      <p:sp>
        <p:nvSpPr>
          <p:cNvPr id="3" name="Marcador de contenido 2"/>
          <p:cNvSpPr>
            <a:spLocks noGrp="1"/>
          </p:cNvSpPr>
          <p:nvPr>
            <p:ph idx="1"/>
          </p:nvPr>
        </p:nvSpPr>
        <p:spPr>
          <a:xfrm>
            <a:off x="197514" y="2024844"/>
            <a:ext cx="8856984" cy="3888432"/>
          </a:xfrm>
        </p:spPr>
        <p:txBody>
          <a:bodyPr>
            <a:normAutofit fontScale="70000"/>
          </a:bodyPr>
          <a:lstStyle/>
          <a:p>
            <a:pPr algn="just"/>
            <a:r>
              <a:rPr lang="es-ES" dirty="0"/>
              <a:t>Comunicación escrita: impersonalidad, estilo claro, breve y preciso. </a:t>
            </a:r>
            <a:endParaRPr lang="es-ES" dirty="0"/>
          </a:p>
          <a:p>
            <a:pPr algn="just"/>
            <a:r>
              <a:rPr lang="es-ES" dirty="0" smtClean="0"/>
              <a:t>Correcto </a:t>
            </a:r>
            <a:r>
              <a:rPr lang="es-ES" dirty="0"/>
              <a:t>uso de la norma APA 7 para citación y referenciación, especial atención al uso de los paréntesis al hacer referencias dentro del texto, no referenciar autores en el documento que no aparecen en la lista de referencias, no asentar autores en la lista de referencias que no estén relacionados con el uso directo que de ellos se hace en el documento, no utilizar palabras o conceptos de otro autor, sin señalar la fuente. </a:t>
            </a:r>
            <a:endParaRPr lang="es-ES" dirty="0" smtClean="0"/>
          </a:p>
          <a:p>
            <a:pPr marL="0" indent="0" algn="r">
              <a:buNone/>
            </a:pPr>
            <a:r>
              <a:rPr lang="es-ES" dirty="0" smtClean="0">
                <a:solidFill>
                  <a:srgbClr val="FF0000"/>
                </a:solidFill>
              </a:rPr>
              <a:t>No debe exceder las 5 páginas</a:t>
            </a:r>
            <a:endParaRPr lang="es-ES" dirty="0" smtClean="0">
              <a:solidFill>
                <a:srgbClr val="FF0000"/>
              </a:solidFill>
            </a:endParaRPr>
          </a:p>
          <a:p>
            <a:pPr>
              <a:buFont typeface="Wingdings" panose="05000000000000000000" pitchFamily="2" charset="2"/>
              <a:buChar char="ü"/>
            </a:pPr>
            <a:endParaRPr lang="es-ES" sz="1800" dirty="0">
              <a:solidFill>
                <a:srgbClr val="FF0000"/>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322767"/>
            <a:ext cx="8229600" cy="4129109"/>
          </a:xfrm>
        </p:spPr>
        <p:txBody>
          <a:bodyPr>
            <a:normAutofit/>
          </a:bodyPr>
          <a:lstStyle/>
          <a:p>
            <a:pPr algn="just"/>
            <a:r>
              <a:rPr lang="es-ES" sz="3000" dirty="0" smtClean="0"/>
              <a:t>NO SE ADMITE UNA FUNDAMENTACIÓN DEL PROBLEMA CIENTÍFICO SIN CITAR AUTORES.</a:t>
            </a:r>
            <a:endParaRPr lang="es-ES" sz="3000" dirty="0" smtClean="0"/>
          </a:p>
          <a:p>
            <a:pPr algn="just"/>
            <a:endParaRPr lang="es-ES" sz="3000" dirty="0"/>
          </a:p>
          <a:p>
            <a:pPr algn="just"/>
            <a:endParaRPr lang="es-ES" sz="3000" dirty="0" smtClean="0"/>
          </a:p>
          <a:p>
            <a:pPr marL="0" indent="0" algn="just">
              <a:buNone/>
            </a:pPr>
            <a:endParaRPr lang="es-ES" sz="3000" dirty="0" smtClean="0"/>
          </a:p>
          <a:p>
            <a:pPr algn="just"/>
            <a:r>
              <a:rPr lang="es-ES" sz="3000" dirty="0" smtClean="0"/>
              <a:t>NO SE ADMITE UNA FUNDAMENTACIÓN </a:t>
            </a:r>
            <a:r>
              <a:rPr lang="es-ES" sz="3000" dirty="0"/>
              <a:t>DEL PROBLEMA </a:t>
            </a:r>
            <a:r>
              <a:rPr lang="es-ES" sz="3000" dirty="0" smtClean="0"/>
              <a:t>CIENTÍFICO SIN CITAS DE LOS ÚLTIMOS CINCO AÑOS. </a:t>
            </a:r>
            <a:endParaRPr lang="es-ES" sz="30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857250"/>
            <a:ext cx="8229600" cy="519522"/>
          </a:xfrm>
        </p:spPr>
        <p:txBody>
          <a:bodyPr>
            <a:noAutofit/>
          </a:bodyPr>
          <a:lstStyle/>
          <a:p>
            <a:r>
              <a:rPr lang="es-ES" sz="2400" dirty="0">
                <a:latin typeface="Arial Black" panose="020B0A04020102020204" pitchFamily="34" charset="0"/>
              </a:rPr>
              <a:t>Tema 4</a:t>
            </a:r>
            <a:r>
              <a:rPr lang="es-ES" sz="2400" dirty="0" smtClean="0">
                <a:latin typeface="Arial Black" panose="020B0A04020102020204" pitchFamily="34" charset="0"/>
              </a:rPr>
              <a:t>.  </a:t>
            </a:r>
            <a:r>
              <a:rPr lang="es-ES" sz="2400" b="1" dirty="0">
                <a:latin typeface="Arial Black" panose="020B0A04020102020204" pitchFamily="34" charset="0"/>
              </a:rPr>
              <a:t>EXPEDIENTE DEL SOLICITANTE </a:t>
            </a:r>
            <a:endParaRPr lang="es-ES" sz="2400" dirty="0">
              <a:latin typeface="Arial Black" panose="020B0A04020102020204" pitchFamily="34" charset="0"/>
            </a:endParaRPr>
          </a:p>
        </p:txBody>
      </p:sp>
      <p:sp>
        <p:nvSpPr>
          <p:cNvPr id="3" name="Marcador de contenido 2"/>
          <p:cNvSpPr>
            <a:spLocks noGrp="1"/>
          </p:cNvSpPr>
          <p:nvPr>
            <p:ph idx="1"/>
          </p:nvPr>
        </p:nvSpPr>
        <p:spPr>
          <a:xfrm>
            <a:off x="143508" y="1384083"/>
            <a:ext cx="8856984" cy="4475187"/>
          </a:xfrm>
        </p:spPr>
        <p:txBody>
          <a:bodyPr>
            <a:normAutofit fontScale="25000" lnSpcReduction="20000"/>
          </a:bodyPr>
          <a:lstStyle/>
          <a:p>
            <a:pPr marL="0" indent="0" algn="ctr">
              <a:buNone/>
            </a:pPr>
            <a:r>
              <a:rPr lang="es-ES" sz="5550" b="1" dirty="0" smtClean="0"/>
              <a:t>COMPONENTES </a:t>
            </a:r>
            <a:r>
              <a:rPr lang="es-ES" sz="5550" b="1" dirty="0"/>
              <a:t>DEL </a:t>
            </a:r>
            <a:r>
              <a:rPr lang="es-ES" sz="5550" b="1" dirty="0" smtClean="0"/>
              <a:t>EXPEDIENTE</a:t>
            </a:r>
            <a:endParaRPr lang="es-ES" sz="5550" b="1" dirty="0" smtClean="0"/>
          </a:p>
          <a:p>
            <a:pPr marL="0" indent="0" algn="ctr">
              <a:buNone/>
            </a:pPr>
            <a:endParaRPr lang="es-ES" sz="5550" b="1" dirty="0"/>
          </a:p>
          <a:p>
            <a:pPr marL="271780" indent="-271780">
              <a:buFont typeface="+mj-lt"/>
              <a:buAutoNum type="arabicPeriod"/>
            </a:pPr>
            <a:r>
              <a:rPr lang="es-ES" sz="7200" dirty="0" smtClean="0">
                <a:latin typeface="Arial Narrow" panose="020B0606020202030204" pitchFamily="34" charset="0"/>
              </a:rPr>
              <a:t>Carpeta </a:t>
            </a:r>
            <a:r>
              <a:rPr lang="es-ES" sz="7200" dirty="0">
                <a:latin typeface="Arial Narrow" panose="020B0606020202030204" pitchFamily="34" charset="0"/>
              </a:rPr>
              <a:t>(file o cubierta que lo proteja adecuadamente). </a:t>
            </a:r>
            <a:endParaRPr lang="es-ES" sz="7200" dirty="0">
              <a:latin typeface="Arial Narrow" panose="020B0606020202030204" pitchFamily="34" charset="0"/>
            </a:endParaRPr>
          </a:p>
          <a:p>
            <a:pPr marL="271780" indent="-271780">
              <a:buFont typeface="+mj-lt"/>
              <a:buAutoNum type="arabicPeriod"/>
            </a:pPr>
            <a:r>
              <a:rPr lang="it-IT" sz="7200" dirty="0" smtClean="0">
                <a:latin typeface="Arial Narrow" panose="020B0606020202030204" pitchFamily="34" charset="0"/>
              </a:rPr>
              <a:t>Una </a:t>
            </a:r>
            <a:r>
              <a:rPr lang="it-IT" sz="7200" dirty="0">
                <a:latin typeface="Arial Narrow" panose="020B0606020202030204" pitchFamily="34" charset="0"/>
              </a:rPr>
              <a:t>foto tipo carnet </a:t>
            </a:r>
            <a:endParaRPr lang="it-IT" sz="7200" dirty="0">
              <a:latin typeface="Arial Narrow" panose="020B0606020202030204" pitchFamily="34" charset="0"/>
            </a:endParaRPr>
          </a:p>
          <a:p>
            <a:pPr marL="271780" indent="-271780">
              <a:buFont typeface="+mj-lt"/>
              <a:buAutoNum type="arabicPeriod"/>
            </a:pPr>
            <a:r>
              <a:rPr lang="es-ES" sz="7200" dirty="0" smtClean="0">
                <a:latin typeface="Arial Narrow" panose="020B0606020202030204" pitchFamily="34" charset="0"/>
              </a:rPr>
              <a:t>Fotocopia </a:t>
            </a:r>
            <a:r>
              <a:rPr lang="es-ES" sz="7200" dirty="0">
                <a:latin typeface="Arial Narrow" panose="020B0606020202030204" pitchFamily="34" charset="0"/>
              </a:rPr>
              <a:t>del carnet de identidad </a:t>
            </a:r>
            <a:endParaRPr lang="es-ES" sz="7200" dirty="0">
              <a:latin typeface="Arial Narrow" panose="020B0606020202030204" pitchFamily="34" charset="0"/>
            </a:endParaRPr>
          </a:p>
          <a:p>
            <a:pPr marL="271780" indent="-271780">
              <a:buFont typeface="+mj-lt"/>
              <a:buAutoNum type="arabicPeriod"/>
            </a:pPr>
            <a:r>
              <a:rPr lang="es-ES" sz="7200" dirty="0" smtClean="0">
                <a:latin typeface="Arial Narrow" panose="020B0606020202030204" pitchFamily="34" charset="0"/>
              </a:rPr>
              <a:t>Fotocopia </a:t>
            </a:r>
            <a:r>
              <a:rPr lang="es-ES" sz="7200" dirty="0">
                <a:latin typeface="Arial Narrow" panose="020B0606020202030204" pitchFamily="34" charset="0"/>
              </a:rPr>
              <a:t>del título de graduado de la Educación Superior cotejado por la institución de educación superior que emitió el título y legalizado en el caso de graduados en instituciones extranjeras. </a:t>
            </a:r>
            <a:endParaRPr lang="es-ES" sz="7200" dirty="0">
              <a:latin typeface="Arial Narrow" panose="020B0606020202030204" pitchFamily="34" charset="0"/>
            </a:endParaRPr>
          </a:p>
          <a:p>
            <a:pPr marL="271780" indent="-271780">
              <a:buFont typeface="+mj-lt"/>
              <a:buAutoNum type="arabicPeriod"/>
            </a:pPr>
            <a:r>
              <a:rPr lang="es-ES" sz="7200" dirty="0" smtClean="0">
                <a:latin typeface="Arial Narrow" panose="020B0606020202030204" pitchFamily="34" charset="0"/>
              </a:rPr>
              <a:t>Currículum </a:t>
            </a:r>
            <a:r>
              <a:rPr lang="es-ES" sz="7200" dirty="0">
                <a:latin typeface="Arial Narrow" panose="020B0606020202030204" pitchFamily="34" charset="0"/>
              </a:rPr>
              <a:t>vitae. </a:t>
            </a:r>
            <a:endParaRPr lang="es-ES" sz="7200" dirty="0">
              <a:latin typeface="Arial Narrow" panose="020B0606020202030204" pitchFamily="34" charset="0"/>
            </a:endParaRPr>
          </a:p>
          <a:p>
            <a:pPr marL="271780" indent="-271780">
              <a:buFont typeface="+mj-lt"/>
              <a:buAutoNum type="arabicPeriod"/>
            </a:pPr>
            <a:r>
              <a:rPr lang="es-ES" sz="7200" dirty="0" smtClean="0">
                <a:latin typeface="Arial Narrow" panose="020B0606020202030204" pitchFamily="34" charset="0"/>
              </a:rPr>
              <a:t>Modelo </a:t>
            </a:r>
            <a:r>
              <a:rPr lang="es-ES" sz="7200" dirty="0">
                <a:latin typeface="Arial Narrow" panose="020B0606020202030204" pitchFamily="34" charset="0"/>
              </a:rPr>
              <a:t>de datos personales del solicitante </a:t>
            </a:r>
            <a:endParaRPr lang="es-ES" sz="7200" dirty="0">
              <a:latin typeface="Arial Narrow" panose="020B0606020202030204" pitchFamily="34" charset="0"/>
            </a:endParaRPr>
          </a:p>
          <a:p>
            <a:pPr marL="271780" indent="-271780">
              <a:buFont typeface="+mj-lt"/>
              <a:buAutoNum type="arabicPeriod"/>
            </a:pPr>
            <a:r>
              <a:rPr lang="es-ES" sz="7200" dirty="0" smtClean="0">
                <a:latin typeface="Arial Narrow" panose="020B0606020202030204" pitchFamily="34" charset="0"/>
              </a:rPr>
              <a:t>Carta </a:t>
            </a:r>
            <a:r>
              <a:rPr lang="es-ES" sz="7200" dirty="0">
                <a:latin typeface="Arial Narrow" panose="020B0606020202030204" pitchFamily="34" charset="0"/>
              </a:rPr>
              <a:t>de autorización del Jefe de la Institución donde labora el solicitante, en la que se manifieste el compromiso de la misma, de facilitar el cumplimiento de las actividades del plan de formación. </a:t>
            </a:r>
            <a:endParaRPr lang="es-ES" sz="7200" dirty="0">
              <a:latin typeface="Arial Narrow" panose="020B0606020202030204" pitchFamily="34" charset="0"/>
            </a:endParaRPr>
          </a:p>
          <a:p>
            <a:pPr marL="271780" indent="-271780">
              <a:buFont typeface="+mj-lt"/>
              <a:buAutoNum type="arabicPeriod"/>
            </a:pPr>
            <a:r>
              <a:rPr lang="es-ES" sz="7200" dirty="0" smtClean="0">
                <a:latin typeface="Arial Narrow" panose="020B0606020202030204" pitchFamily="34" charset="0"/>
              </a:rPr>
              <a:t>Solicitud </a:t>
            </a:r>
            <a:r>
              <a:rPr lang="es-ES" sz="7200" dirty="0">
                <a:latin typeface="Arial Narrow" panose="020B0606020202030204" pitchFamily="34" charset="0"/>
              </a:rPr>
              <a:t>personal de ingreso al doctorado. </a:t>
            </a:r>
            <a:endParaRPr lang="es-ES" sz="7200" dirty="0">
              <a:latin typeface="Arial Narrow" panose="020B0606020202030204" pitchFamily="34" charset="0"/>
            </a:endParaRPr>
          </a:p>
          <a:p>
            <a:pPr marL="271780" indent="-271780">
              <a:buFont typeface="+mj-lt"/>
              <a:buAutoNum type="arabicPeriod"/>
            </a:pPr>
            <a:r>
              <a:rPr lang="es-ES" sz="7200" dirty="0" smtClean="0">
                <a:latin typeface="Arial Narrow" panose="020B0606020202030204" pitchFamily="34" charset="0"/>
              </a:rPr>
              <a:t>Aval </a:t>
            </a:r>
            <a:r>
              <a:rPr lang="es-ES" sz="7200" dirty="0">
                <a:latin typeface="Arial Narrow" panose="020B0606020202030204" pitchFamily="34" charset="0"/>
              </a:rPr>
              <a:t>de pertenencia del tema al proyecto de investigación </a:t>
            </a:r>
            <a:endParaRPr lang="es-ES" sz="7200" dirty="0">
              <a:latin typeface="Arial Narrow" panose="020B0606020202030204" pitchFamily="34" charset="0"/>
            </a:endParaRPr>
          </a:p>
          <a:p>
            <a:pPr marL="271780" indent="-271780">
              <a:buFont typeface="+mj-lt"/>
              <a:buAutoNum type="arabicPeriod"/>
            </a:pPr>
            <a:r>
              <a:rPr lang="es-ES" sz="7200" dirty="0" smtClean="0">
                <a:latin typeface="Arial Narrow" panose="020B0606020202030204" pitchFamily="34" charset="0"/>
              </a:rPr>
              <a:t> </a:t>
            </a:r>
            <a:r>
              <a:rPr lang="es-ES" sz="7200" dirty="0">
                <a:latin typeface="Arial Narrow" panose="020B0606020202030204" pitchFamily="34" charset="0"/>
              </a:rPr>
              <a:t>Documento de presentación del tema de doctorado. </a:t>
            </a:r>
            <a:endParaRPr lang="es-ES" sz="7200" dirty="0">
              <a:latin typeface="Arial Narrow" panose="020B0606020202030204" pitchFamily="34" charset="0"/>
            </a:endParaRPr>
          </a:p>
          <a:p>
            <a:pPr marL="271780" indent="-271780">
              <a:buFont typeface="+mj-lt"/>
              <a:buAutoNum type="arabicPeriod"/>
            </a:pPr>
            <a:r>
              <a:rPr lang="es-ES" sz="7200" dirty="0" smtClean="0">
                <a:latin typeface="Arial Narrow" panose="020B0606020202030204" pitchFamily="34" charset="0"/>
              </a:rPr>
              <a:t>Dictamen </a:t>
            </a:r>
            <a:r>
              <a:rPr lang="es-ES" sz="7200" dirty="0">
                <a:latin typeface="Arial Narrow" panose="020B0606020202030204" pitchFamily="34" charset="0"/>
              </a:rPr>
              <a:t>del aprobación del tema por la CGC </a:t>
            </a:r>
            <a:endParaRPr lang="es-ES" sz="7200" dirty="0">
              <a:latin typeface="Arial Narrow" panose="020B0606020202030204" pitchFamily="34" charset="0"/>
            </a:endParaRPr>
          </a:p>
          <a:p>
            <a:pPr marL="271780" indent="-271780">
              <a:buFont typeface="+mj-lt"/>
              <a:buAutoNum type="arabicPeriod"/>
            </a:pPr>
            <a:r>
              <a:rPr lang="es-ES" sz="7200" dirty="0" smtClean="0">
                <a:latin typeface="Arial Narrow" panose="020B0606020202030204" pitchFamily="34" charset="0"/>
              </a:rPr>
              <a:t> </a:t>
            </a:r>
            <a:r>
              <a:rPr lang="es-ES" sz="7200" dirty="0">
                <a:latin typeface="Arial Narrow" panose="020B0606020202030204" pitchFamily="34" charset="0"/>
              </a:rPr>
              <a:t>Documento de formalización de matrícula de ingreso al programa del solicitante </a:t>
            </a:r>
            <a:endParaRPr lang="es-ES" sz="7200" dirty="0">
              <a:latin typeface="Arial Narrow" panose="020B0606020202030204" pitchFamily="34" charset="0"/>
            </a:endParaRPr>
          </a:p>
          <a:p>
            <a:pPr marL="271780" indent="-271780">
              <a:buFont typeface="+mj-lt"/>
              <a:buAutoNum type="arabicPeriod"/>
            </a:pPr>
            <a:r>
              <a:rPr lang="es-ES" sz="7200" dirty="0" smtClean="0">
                <a:latin typeface="Arial Narrow" panose="020B0606020202030204" pitchFamily="34" charset="0"/>
              </a:rPr>
              <a:t>Plan </a:t>
            </a:r>
            <a:r>
              <a:rPr lang="es-ES" sz="7200" dirty="0">
                <a:latin typeface="Arial Narrow" panose="020B0606020202030204" pitchFamily="34" charset="0"/>
              </a:rPr>
              <a:t>de formación general del doctorando. </a:t>
            </a:r>
            <a:endParaRPr lang="es-ES" sz="7200" dirty="0">
              <a:latin typeface="Arial Narrow" panose="020B0606020202030204" pitchFamily="34" charset="0"/>
            </a:endParaRPr>
          </a:p>
          <a:p>
            <a:pPr marL="0" indent="0" algn="ctr">
              <a:buNone/>
            </a:pPr>
            <a:endParaRPr lang="es-ES" sz="27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251520" y="157957"/>
            <a:ext cx="5266928" cy="2507695"/>
          </a:xfrm>
          <a:prstGeom prst="roundRect">
            <a:avLst>
              <a:gd name="adj" fmla="val 10000"/>
            </a:avLst>
          </a:prstGeom>
          <a:blipFill rotWithShape="0">
            <a:blip r:embed="rId1"/>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 name="Rectángulo redondeado 4"/>
          <p:cNvSpPr/>
          <p:nvPr/>
        </p:nvSpPr>
        <p:spPr bwMode="auto">
          <a:xfrm>
            <a:off x="1835696" y="2924944"/>
            <a:ext cx="6624736" cy="3327648"/>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lvl="0" algn="ctr"/>
            <a:r>
              <a:rPr lang="es-ES" sz="3200" b="1" dirty="0">
                <a:latin typeface="Arial" panose="020B0604020202020204" pitchFamily="34" charset="0"/>
                <a:cs typeface="Arial" panose="020B0604020202020204" pitchFamily="34" charset="0"/>
              </a:rPr>
              <a:t>El 2 de diciembre de  </a:t>
            </a:r>
            <a:r>
              <a:rPr lang="es-ES" sz="3200" b="1" dirty="0">
                <a:solidFill>
                  <a:srgbClr val="FF0000"/>
                </a:solidFill>
                <a:latin typeface="Arial" panose="020B0604020202020204" pitchFamily="34" charset="0"/>
                <a:cs typeface="Arial" panose="020B0604020202020204" pitchFamily="34" charset="0"/>
              </a:rPr>
              <a:t>1977</a:t>
            </a:r>
            <a:r>
              <a:rPr lang="es-ES" sz="3200" b="1" dirty="0">
                <a:latin typeface="Arial" panose="020B0604020202020204" pitchFamily="34" charset="0"/>
                <a:cs typeface="Arial" panose="020B0604020202020204" pitchFamily="34" charset="0"/>
              </a:rPr>
              <a:t>, por el acuerdo 06.07.77 del Pleno de la CNGC, la ISCF recibe la condición de Institución Autorizada (IA) para la formación de doctores</a:t>
            </a:r>
            <a:endParaRPr lang="es-ES" sz="3200" b="1" dirty="0">
              <a:latin typeface="Arial" panose="020B0604020202020204" pitchFamily="34" charset="0"/>
              <a:cs typeface="Arial" panose="020B0604020202020204" pitchFamily="34" charset="0"/>
            </a:endParaRPr>
          </a:p>
          <a:p>
            <a:pPr marL="0" marR="0" indent="0" algn="ctr" defTabSz="914400" rtl="0" eaLnBrk="1" fontAlgn="base" latinLnBrk="0" hangingPunct="1">
              <a:lnSpc>
                <a:spcPct val="100000"/>
              </a:lnSpc>
              <a:spcBef>
                <a:spcPct val="0"/>
              </a:spcBef>
              <a:spcAft>
                <a:spcPct val="0"/>
              </a:spcAft>
              <a:buClrTx/>
              <a:buSzTx/>
              <a:buFontTx/>
              <a:buNone/>
            </a:pPr>
            <a:endParaRPr kumimoji="0" lang="es-ES" sz="1800" b="1"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1610" y="857250"/>
            <a:ext cx="7452828" cy="465516"/>
          </a:xfrm>
        </p:spPr>
        <p:txBody>
          <a:bodyPr>
            <a:noAutofit/>
          </a:bodyPr>
          <a:lstStyle/>
          <a:p>
            <a:r>
              <a:rPr lang="es-ES" dirty="0" smtClean="0">
                <a:latin typeface="Arial Narrow" panose="020B0606020202030204" pitchFamily="34" charset="0"/>
              </a:rPr>
              <a:t> </a:t>
            </a:r>
            <a:r>
              <a:rPr lang="es-ES" sz="2100" b="1" dirty="0">
                <a:latin typeface="Arial Narrow" panose="020B0606020202030204" pitchFamily="34" charset="0"/>
              </a:rPr>
              <a:t>DESCRIPCIÓN DE LOS COMPONENTES DEL EXPEDIENTE </a:t>
            </a:r>
            <a:endParaRPr lang="es-ES" dirty="0">
              <a:latin typeface="Arial Narrow" panose="020B0606020202030204" pitchFamily="34" charset="0"/>
            </a:endParaRPr>
          </a:p>
        </p:txBody>
      </p:sp>
      <p:sp>
        <p:nvSpPr>
          <p:cNvPr id="3" name="Marcador de contenido 2"/>
          <p:cNvSpPr>
            <a:spLocks noGrp="1"/>
          </p:cNvSpPr>
          <p:nvPr>
            <p:ph idx="1"/>
          </p:nvPr>
        </p:nvSpPr>
        <p:spPr>
          <a:xfrm>
            <a:off x="89502" y="1322766"/>
            <a:ext cx="8964996" cy="4677984"/>
          </a:xfrm>
        </p:spPr>
        <p:txBody>
          <a:bodyPr>
            <a:normAutofit fontScale="25000" lnSpcReduction="20000"/>
          </a:bodyPr>
          <a:lstStyle/>
          <a:p>
            <a:r>
              <a:rPr lang="es-ES" sz="7200" b="1" dirty="0">
                <a:latin typeface="Arial Narrow" panose="020B0606020202030204" pitchFamily="34" charset="0"/>
              </a:rPr>
              <a:t>CURRÍCULUM VITAE </a:t>
            </a:r>
            <a:endParaRPr lang="es-ES" sz="7200" b="1" dirty="0">
              <a:latin typeface="Arial Narrow" panose="020B0606020202030204" pitchFamily="34" charset="0"/>
            </a:endParaRPr>
          </a:p>
          <a:p>
            <a:pPr lvl="1" algn="just"/>
            <a:r>
              <a:rPr lang="es-ES" sz="7200" dirty="0">
                <a:latin typeface="Arial Narrow" panose="020B0606020202030204" pitchFamily="34" charset="0"/>
              </a:rPr>
              <a:t>Datos generales</a:t>
            </a:r>
            <a:endParaRPr lang="es-ES" sz="7200" dirty="0">
              <a:latin typeface="Arial Narrow" panose="020B0606020202030204" pitchFamily="34" charset="0"/>
            </a:endParaRPr>
          </a:p>
          <a:p>
            <a:pPr lvl="1" algn="just"/>
            <a:r>
              <a:rPr lang="es-ES" sz="7200" dirty="0">
                <a:latin typeface="Arial Narrow" panose="020B0606020202030204" pitchFamily="34" charset="0"/>
              </a:rPr>
              <a:t>Datos de contacto</a:t>
            </a:r>
            <a:endParaRPr lang="es-ES" sz="7200" dirty="0">
              <a:latin typeface="Arial Narrow" panose="020B0606020202030204" pitchFamily="34" charset="0"/>
            </a:endParaRPr>
          </a:p>
          <a:p>
            <a:pPr lvl="1" algn="just"/>
            <a:r>
              <a:rPr lang="es-ES" sz="7200" dirty="0">
                <a:latin typeface="Arial Narrow" panose="020B0606020202030204" pitchFamily="34" charset="0"/>
              </a:rPr>
              <a:t>Trayectoria laboral </a:t>
            </a:r>
            <a:endParaRPr lang="es-ES" sz="7200" dirty="0">
              <a:latin typeface="Arial Narrow" panose="020B0606020202030204" pitchFamily="34" charset="0"/>
            </a:endParaRPr>
          </a:p>
          <a:p>
            <a:pPr lvl="1" algn="just"/>
            <a:r>
              <a:rPr lang="es-ES" sz="7200" dirty="0">
                <a:latin typeface="Arial Narrow" panose="020B0606020202030204" pitchFamily="34" charset="0"/>
              </a:rPr>
              <a:t>Superación posgraduada recibida [título, centro, duración, fecha, constancia (si/no)]</a:t>
            </a:r>
            <a:endParaRPr lang="es-ES" sz="7200" dirty="0">
              <a:latin typeface="Arial Narrow" panose="020B0606020202030204" pitchFamily="34" charset="0"/>
            </a:endParaRPr>
          </a:p>
          <a:p>
            <a:pPr lvl="1" algn="just"/>
            <a:r>
              <a:rPr lang="es-ES" sz="7200" dirty="0">
                <a:latin typeface="Arial Narrow" panose="020B0606020202030204" pitchFamily="34" charset="0"/>
              </a:rPr>
              <a:t>Superación posgraduada impartida (título, horas y créditos, centro, lugar, fecha) </a:t>
            </a:r>
            <a:endParaRPr lang="es-ES" sz="7200" dirty="0">
              <a:latin typeface="Arial Narrow" panose="020B0606020202030204" pitchFamily="34" charset="0"/>
            </a:endParaRPr>
          </a:p>
          <a:p>
            <a:pPr lvl="1" algn="just"/>
            <a:r>
              <a:rPr lang="es-ES" sz="7200" dirty="0">
                <a:latin typeface="Arial Narrow" panose="020B0606020202030204" pitchFamily="34" charset="0"/>
              </a:rPr>
              <a:t>Labor de tutoría (curso escolar, nombre y apellidos del estudiante, título de la tesis, nivel de egreso (pregrado/diplomado/maestría/ especialidad), función (tutor/ cotutor/ consultante)</a:t>
            </a:r>
            <a:endParaRPr lang="es-ES" sz="7200" dirty="0">
              <a:latin typeface="Arial Narrow" panose="020B0606020202030204" pitchFamily="34" charset="0"/>
            </a:endParaRPr>
          </a:p>
          <a:p>
            <a:pPr lvl="1" algn="just"/>
            <a:r>
              <a:rPr lang="es-ES" sz="7200" dirty="0">
                <a:latin typeface="Arial Narrow" panose="020B0606020202030204" pitchFamily="34" charset="0"/>
              </a:rPr>
              <a:t>Participación en proyectos de investigación (denominación del proyecto, plazo de realización (desde-hasta), alcance (nacional/ramal/ territorial / institucional), nivel de participación (jefe/integrante)</a:t>
            </a:r>
            <a:endParaRPr lang="es-ES" sz="7200" dirty="0">
              <a:latin typeface="Arial Narrow" panose="020B0606020202030204" pitchFamily="34" charset="0"/>
            </a:endParaRPr>
          </a:p>
          <a:p>
            <a:pPr lvl="1" algn="just"/>
            <a:r>
              <a:rPr lang="es-ES" sz="7200" dirty="0">
                <a:latin typeface="Arial Narrow" panose="020B0606020202030204" pitchFamily="34" charset="0"/>
              </a:rPr>
              <a:t>Participación en eventos científicos (nombre del evento / año / carácter territorial, nacional o internacional / forma de participación (ponente/ profesor de curso/ otras) </a:t>
            </a:r>
            <a:endParaRPr lang="es-ES" sz="7200" dirty="0">
              <a:latin typeface="Arial Narrow" panose="020B0606020202030204" pitchFamily="34" charset="0"/>
            </a:endParaRPr>
          </a:p>
          <a:p>
            <a:pPr lvl="1" algn="just"/>
            <a:r>
              <a:rPr lang="es-ES" sz="7200" dirty="0">
                <a:latin typeface="Arial Narrow" panose="020B0606020202030204" pitchFamily="34" charset="0"/>
              </a:rPr>
              <a:t>Publicaciones realizadas </a:t>
            </a:r>
            <a:endParaRPr lang="es-ES" sz="7200" dirty="0">
              <a:latin typeface="Arial Narrow" panose="020B0606020202030204" pitchFamily="34" charset="0"/>
            </a:endParaRPr>
          </a:p>
          <a:p>
            <a:pPr lvl="1" algn="just"/>
            <a:r>
              <a:rPr lang="es-ES" sz="7200" dirty="0">
                <a:latin typeface="Arial Narrow" panose="020B0606020202030204" pitchFamily="34" charset="0"/>
              </a:rPr>
              <a:t>Premios y reconocimientos (nombre del premio o reconocimiento, año, institución que lo otorgó) </a:t>
            </a:r>
            <a:endParaRPr lang="es-ES" sz="7200" dirty="0">
              <a:latin typeface="Arial Narrow" panose="020B0606020202030204" pitchFamily="34" charset="0"/>
            </a:endParaRPr>
          </a:p>
          <a:p>
            <a:pPr lvl="1" algn="just"/>
            <a:r>
              <a:rPr lang="es-ES" sz="7200" dirty="0">
                <a:latin typeface="Arial Narrow" panose="020B0606020202030204" pitchFamily="34" charset="0"/>
              </a:rPr>
              <a:t>Participación en sociedades y asociaciones y otros órganos científicos de carácter nacional o internacional (Relacionarlos). </a:t>
            </a:r>
            <a:endParaRPr lang="es-ES" sz="7200" dirty="0">
              <a:latin typeface="Arial Narrow" panose="020B0606020202030204" pitchFamily="34" charset="0"/>
            </a:endParaRPr>
          </a:p>
          <a:p>
            <a:pPr lvl="1"/>
            <a:endParaRPr lang="es-ES" sz="5400" dirty="0"/>
          </a:p>
          <a:p>
            <a:pPr lvl="1"/>
            <a:endParaRPr lang="es-E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5900" y="857250"/>
            <a:ext cx="6172200" cy="465516"/>
          </a:xfrm>
        </p:spPr>
        <p:txBody>
          <a:bodyPr>
            <a:normAutofit fontScale="90000"/>
          </a:bodyPr>
          <a:lstStyle/>
          <a:p>
            <a:r>
              <a:rPr lang="es-ES" dirty="0" smtClean="0"/>
              <a:t> </a:t>
            </a:r>
            <a:r>
              <a:rPr lang="es-ES" sz="2025" b="1" dirty="0"/>
              <a:t>DESCRIPCIÓN DE LOS COMPONENTES DEL EXPEDIENTE </a:t>
            </a:r>
            <a:endParaRPr lang="es-ES" dirty="0"/>
          </a:p>
        </p:txBody>
      </p:sp>
      <p:sp>
        <p:nvSpPr>
          <p:cNvPr id="3" name="Marcador de contenido 2"/>
          <p:cNvSpPr>
            <a:spLocks noGrp="1"/>
          </p:cNvSpPr>
          <p:nvPr>
            <p:ph idx="1"/>
          </p:nvPr>
        </p:nvSpPr>
        <p:spPr>
          <a:xfrm>
            <a:off x="1223628" y="1322766"/>
            <a:ext cx="6642738" cy="4677984"/>
          </a:xfrm>
        </p:spPr>
        <p:txBody>
          <a:bodyPr>
            <a:normAutofit/>
          </a:bodyPr>
          <a:lstStyle/>
          <a:p>
            <a:pPr marL="457200" lvl="1" indent="0">
              <a:buNone/>
            </a:pPr>
            <a:endParaRPr lang="es-ES" sz="5400" dirty="0"/>
          </a:p>
          <a:p>
            <a:pPr lvl="1"/>
            <a:endParaRPr lang="es-ES" dirty="0"/>
          </a:p>
        </p:txBody>
      </p:sp>
      <p:pic>
        <p:nvPicPr>
          <p:cNvPr id="4" name="Imagen 3"/>
          <p:cNvPicPr>
            <a:picLocks noChangeAspect="1"/>
          </p:cNvPicPr>
          <p:nvPr/>
        </p:nvPicPr>
        <p:blipFill rotWithShape="1">
          <a:blip r:embed="rId1"/>
          <a:srcRect l="24192" t="23422" r="47987" b="18500"/>
          <a:stretch>
            <a:fillRect/>
          </a:stretch>
        </p:blipFill>
        <p:spPr>
          <a:xfrm>
            <a:off x="251520" y="1322766"/>
            <a:ext cx="8892480" cy="4590510"/>
          </a:xfrm>
          <a:prstGeom prst="rect">
            <a:avLst/>
          </a:prstGeo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5900" y="857250"/>
            <a:ext cx="6172200" cy="465516"/>
          </a:xfrm>
        </p:spPr>
        <p:txBody>
          <a:bodyPr>
            <a:normAutofit fontScale="90000"/>
          </a:bodyPr>
          <a:lstStyle/>
          <a:p>
            <a:r>
              <a:rPr lang="es-ES" dirty="0" smtClean="0"/>
              <a:t> </a:t>
            </a:r>
            <a:r>
              <a:rPr lang="es-ES" sz="2025" b="1" dirty="0"/>
              <a:t>DESCRIPCIÓN DE LOS COMPONENTES DEL EXPEDIENTE </a:t>
            </a:r>
            <a:endParaRPr lang="es-ES" dirty="0"/>
          </a:p>
        </p:txBody>
      </p:sp>
      <p:sp>
        <p:nvSpPr>
          <p:cNvPr id="3" name="Marcador de contenido 2"/>
          <p:cNvSpPr>
            <a:spLocks noGrp="1"/>
          </p:cNvSpPr>
          <p:nvPr>
            <p:ph idx="1"/>
          </p:nvPr>
        </p:nvSpPr>
        <p:spPr>
          <a:xfrm>
            <a:off x="1223628" y="1322766"/>
            <a:ext cx="6642738" cy="4677984"/>
          </a:xfrm>
        </p:spPr>
        <p:txBody>
          <a:bodyPr>
            <a:normAutofit/>
          </a:bodyPr>
          <a:lstStyle/>
          <a:p>
            <a:pPr marL="457200" lvl="1" indent="0">
              <a:buNone/>
            </a:pPr>
            <a:endParaRPr lang="es-ES" sz="5400" dirty="0"/>
          </a:p>
          <a:p>
            <a:pPr lvl="1"/>
            <a:endParaRPr lang="es-ES" dirty="0"/>
          </a:p>
        </p:txBody>
      </p:sp>
      <p:pic>
        <p:nvPicPr>
          <p:cNvPr id="5" name="Imagen 4"/>
          <p:cNvPicPr>
            <a:picLocks noChangeAspect="1"/>
          </p:cNvPicPr>
          <p:nvPr/>
        </p:nvPicPr>
        <p:blipFill rotWithShape="1">
          <a:blip r:embed="rId1"/>
          <a:srcRect l="11260" t="17987" r="41521" b="6688"/>
          <a:stretch>
            <a:fillRect/>
          </a:stretch>
        </p:blipFill>
        <p:spPr>
          <a:xfrm>
            <a:off x="71346" y="1322766"/>
            <a:ext cx="9073008" cy="4482498"/>
          </a:xfrm>
          <a:prstGeom prst="rect">
            <a:avLst/>
          </a:prstGeo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5900" y="857250"/>
            <a:ext cx="6172200" cy="465516"/>
          </a:xfrm>
        </p:spPr>
        <p:txBody>
          <a:bodyPr>
            <a:normAutofit fontScale="90000"/>
          </a:bodyPr>
          <a:lstStyle/>
          <a:p>
            <a:r>
              <a:rPr lang="es-ES" dirty="0" smtClean="0"/>
              <a:t> </a:t>
            </a:r>
            <a:r>
              <a:rPr lang="es-ES" sz="2025" b="1" dirty="0"/>
              <a:t>DESCRIPCIÓN DE LOS COMPONENTES DEL EXPEDIENTE </a:t>
            </a:r>
            <a:endParaRPr lang="es-ES" dirty="0"/>
          </a:p>
        </p:txBody>
      </p:sp>
      <p:sp>
        <p:nvSpPr>
          <p:cNvPr id="3" name="Marcador de contenido 2"/>
          <p:cNvSpPr>
            <a:spLocks noGrp="1"/>
          </p:cNvSpPr>
          <p:nvPr>
            <p:ph idx="1"/>
          </p:nvPr>
        </p:nvSpPr>
        <p:spPr>
          <a:xfrm>
            <a:off x="1223628" y="1322766"/>
            <a:ext cx="6642738" cy="4677984"/>
          </a:xfrm>
        </p:spPr>
        <p:txBody>
          <a:bodyPr>
            <a:normAutofit/>
          </a:bodyPr>
          <a:lstStyle/>
          <a:p>
            <a:pPr marL="457200" lvl="1" indent="0">
              <a:buNone/>
            </a:pPr>
            <a:endParaRPr lang="es-ES" sz="5400" dirty="0"/>
          </a:p>
          <a:p>
            <a:pPr lvl="1"/>
            <a:endParaRPr lang="es-ES" dirty="0"/>
          </a:p>
        </p:txBody>
      </p:sp>
      <p:pic>
        <p:nvPicPr>
          <p:cNvPr id="4" name="Imagen 3"/>
          <p:cNvPicPr>
            <a:picLocks noChangeAspect="1"/>
          </p:cNvPicPr>
          <p:nvPr/>
        </p:nvPicPr>
        <p:blipFill rotWithShape="1">
          <a:blip r:embed="rId1"/>
          <a:srcRect l="23244" t="17719" r="47424" b="21453"/>
          <a:stretch>
            <a:fillRect/>
          </a:stretch>
        </p:blipFill>
        <p:spPr>
          <a:xfrm>
            <a:off x="467544" y="1344197"/>
            <a:ext cx="8316924" cy="4677984"/>
          </a:xfrm>
          <a:prstGeom prst="rect">
            <a:avLst/>
          </a:prstGeo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5900" y="857250"/>
            <a:ext cx="6172200" cy="465516"/>
          </a:xfrm>
        </p:spPr>
        <p:txBody>
          <a:bodyPr>
            <a:normAutofit fontScale="90000"/>
          </a:bodyPr>
          <a:lstStyle/>
          <a:p>
            <a:r>
              <a:rPr lang="es-ES" dirty="0" smtClean="0"/>
              <a:t> </a:t>
            </a:r>
            <a:r>
              <a:rPr lang="es-ES" sz="2025" b="1" dirty="0"/>
              <a:t>DESCRIPCIÓN DE LOS COMPONENTES DEL EXPEDIENTE </a:t>
            </a:r>
            <a:endParaRPr lang="es-ES" dirty="0"/>
          </a:p>
        </p:txBody>
      </p:sp>
      <p:sp>
        <p:nvSpPr>
          <p:cNvPr id="5" name="Rectángulo 4"/>
          <p:cNvSpPr/>
          <p:nvPr/>
        </p:nvSpPr>
        <p:spPr>
          <a:xfrm>
            <a:off x="143508" y="1322766"/>
            <a:ext cx="8856984" cy="4223385"/>
          </a:xfrm>
          <a:prstGeom prst="rect">
            <a:avLst/>
          </a:prstGeom>
        </p:spPr>
        <p:txBody>
          <a:bodyPr wrap="square">
            <a:spAutoFit/>
          </a:bodyPr>
          <a:lstStyle/>
          <a:p>
            <a:pPr algn="ctr"/>
            <a:r>
              <a:rPr lang="es-ES" sz="1350" b="1" dirty="0">
                <a:solidFill>
                  <a:srgbClr val="000000"/>
                </a:solidFill>
                <a:latin typeface="Arial" panose="020B0604020202020204" pitchFamily="34" charset="0"/>
              </a:rPr>
              <a:t>DOCUMENTO DE PRESENTACIÓN DEL TEMA DE DOCTORADO </a:t>
            </a:r>
            <a:endParaRPr lang="es-ES" sz="1350" dirty="0">
              <a:solidFill>
                <a:srgbClr val="000000"/>
              </a:solidFill>
              <a:latin typeface="Arial" panose="020B0604020202020204" pitchFamily="34" charset="0"/>
            </a:endParaRPr>
          </a:p>
          <a:p>
            <a:pPr algn="ctr"/>
            <a:r>
              <a:rPr lang="es-ES" sz="1350" b="1" dirty="0">
                <a:solidFill>
                  <a:srgbClr val="000000"/>
                </a:solidFill>
                <a:latin typeface="Arial" panose="020B0604020202020204" pitchFamily="34" charset="0"/>
              </a:rPr>
              <a:t>DATOS GENERALES </a:t>
            </a:r>
            <a:endParaRPr lang="es-ES" sz="1350" dirty="0">
              <a:solidFill>
                <a:srgbClr val="000000"/>
              </a:solidFill>
              <a:latin typeface="Arial" panose="020B0604020202020204" pitchFamily="34" charset="0"/>
            </a:endParaRPr>
          </a:p>
          <a:p>
            <a:r>
              <a:rPr lang="es-ES" sz="1200" dirty="0">
                <a:solidFill>
                  <a:srgbClr val="000000"/>
                </a:solidFill>
                <a:latin typeface="Arial" panose="020B0604020202020204" pitchFamily="34" charset="0"/>
              </a:rPr>
              <a:t>SOLICITANTE: ______________________________________ </a:t>
            </a:r>
            <a:endParaRPr lang="es-ES" sz="1200" dirty="0">
              <a:solidFill>
                <a:srgbClr val="000000"/>
              </a:solidFill>
              <a:latin typeface="Arial" panose="020B0604020202020204" pitchFamily="34" charset="0"/>
            </a:endParaRPr>
          </a:p>
          <a:p>
            <a:r>
              <a:rPr lang="es-ES" sz="1200" dirty="0">
                <a:solidFill>
                  <a:srgbClr val="000000"/>
                </a:solidFill>
                <a:latin typeface="Arial" panose="020B0604020202020204" pitchFamily="34" charset="0"/>
              </a:rPr>
              <a:t>CENTRO DE PROCEDENCIA: _____________________ DPTO. ___________ </a:t>
            </a:r>
            <a:endParaRPr lang="es-ES" sz="1200" dirty="0">
              <a:solidFill>
                <a:srgbClr val="000000"/>
              </a:solidFill>
              <a:latin typeface="Arial" panose="020B0604020202020204" pitchFamily="34" charset="0"/>
            </a:endParaRPr>
          </a:p>
          <a:p>
            <a:r>
              <a:rPr lang="es-ES" sz="1200" dirty="0">
                <a:solidFill>
                  <a:srgbClr val="000000"/>
                </a:solidFill>
                <a:latin typeface="Arial" panose="020B0604020202020204" pitchFamily="34" charset="0"/>
              </a:rPr>
              <a:t>EDAD: _______ AÑO DE GRADUACIÓN: __________________ </a:t>
            </a:r>
            <a:endParaRPr lang="es-ES" sz="1200" dirty="0">
              <a:solidFill>
                <a:srgbClr val="000000"/>
              </a:solidFill>
              <a:latin typeface="Arial" panose="020B0604020202020204" pitchFamily="34" charset="0"/>
            </a:endParaRPr>
          </a:p>
          <a:p>
            <a:r>
              <a:rPr lang="es-ES" sz="1200" dirty="0">
                <a:solidFill>
                  <a:srgbClr val="000000"/>
                </a:solidFill>
                <a:latin typeface="Arial" panose="020B0604020202020204" pitchFamily="34" charset="0"/>
              </a:rPr>
              <a:t>EGRESADO DE MAESTRÍA: NO ____ SI____ MAESTRÍA EN _______________________ </a:t>
            </a:r>
            <a:endParaRPr lang="es-ES" sz="1200" dirty="0">
              <a:solidFill>
                <a:srgbClr val="000000"/>
              </a:solidFill>
              <a:latin typeface="Arial" panose="020B0604020202020204" pitchFamily="34" charset="0"/>
            </a:endParaRPr>
          </a:p>
          <a:p>
            <a:r>
              <a:rPr lang="es-ES" sz="1200" dirty="0">
                <a:solidFill>
                  <a:srgbClr val="000000"/>
                </a:solidFill>
                <a:latin typeface="Arial" panose="020B0604020202020204" pitchFamily="34" charset="0"/>
              </a:rPr>
              <a:t>LE DA CONTINUIDAD A SU TEMA DE TESIS DE MAESTRÍA EN EL DOCTORADO: </a:t>
            </a:r>
            <a:endParaRPr lang="es-ES" sz="1200" dirty="0">
              <a:solidFill>
                <a:srgbClr val="000000"/>
              </a:solidFill>
              <a:latin typeface="Arial" panose="020B0604020202020204" pitchFamily="34" charset="0"/>
            </a:endParaRPr>
          </a:p>
          <a:p>
            <a:r>
              <a:rPr lang="es-ES" sz="1200" dirty="0">
                <a:solidFill>
                  <a:srgbClr val="000000"/>
                </a:solidFill>
                <a:latin typeface="Arial" panose="020B0604020202020204" pitchFamily="34" charset="0"/>
              </a:rPr>
              <a:t>NO ____ SI____ TÍTULO DE LA DE TESIS DE MAESTRÍA: ________________________ </a:t>
            </a:r>
            <a:endParaRPr lang="es-ES" sz="1200" dirty="0">
              <a:solidFill>
                <a:srgbClr val="000000"/>
              </a:solidFill>
              <a:latin typeface="Arial" panose="020B0604020202020204" pitchFamily="34" charset="0"/>
            </a:endParaRPr>
          </a:p>
          <a:p>
            <a:r>
              <a:rPr lang="es-ES" sz="1200" dirty="0">
                <a:solidFill>
                  <a:srgbClr val="000000"/>
                </a:solidFill>
                <a:latin typeface="Arial" panose="020B0604020202020204" pitchFamily="34" charset="0"/>
              </a:rPr>
              <a:t>TEMA DE DOCTORADO: __________________________________________________ </a:t>
            </a:r>
            <a:endParaRPr lang="es-ES" sz="1200" dirty="0">
              <a:solidFill>
                <a:srgbClr val="000000"/>
              </a:solidFill>
              <a:latin typeface="Arial" panose="020B0604020202020204" pitchFamily="34" charset="0"/>
            </a:endParaRPr>
          </a:p>
          <a:p>
            <a:r>
              <a:rPr lang="es-ES" sz="1200" dirty="0">
                <a:solidFill>
                  <a:srgbClr val="000000"/>
                </a:solidFill>
                <a:latin typeface="Arial" panose="020B0604020202020204" pitchFamily="34" charset="0"/>
              </a:rPr>
              <a:t>LÍNEA DE INVESTIGACIÓN DEL PROGRAMA DE DOCTORADO: ___________________ </a:t>
            </a:r>
            <a:endParaRPr lang="es-ES" sz="1200" dirty="0">
              <a:solidFill>
                <a:srgbClr val="000000"/>
              </a:solidFill>
              <a:latin typeface="Arial" panose="020B0604020202020204" pitchFamily="34" charset="0"/>
            </a:endParaRPr>
          </a:p>
          <a:p>
            <a:r>
              <a:rPr lang="es-ES" sz="1200" dirty="0">
                <a:solidFill>
                  <a:srgbClr val="000000"/>
                </a:solidFill>
                <a:latin typeface="Arial" panose="020B0604020202020204" pitchFamily="34" charset="0"/>
              </a:rPr>
              <a:t>PROYECTO AL QUE PERTENECE: ___________________________________________ </a:t>
            </a:r>
            <a:endParaRPr lang="es-ES" sz="1200" dirty="0">
              <a:solidFill>
                <a:srgbClr val="000000"/>
              </a:solidFill>
              <a:latin typeface="Arial" panose="020B0604020202020204" pitchFamily="34" charset="0"/>
            </a:endParaRPr>
          </a:p>
          <a:p>
            <a:r>
              <a:rPr lang="es-ES" sz="1200" b="1" dirty="0">
                <a:solidFill>
                  <a:srgbClr val="FF0000"/>
                </a:solidFill>
                <a:latin typeface="Arial" panose="020B0604020202020204" pitchFamily="34" charset="0"/>
              </a:rPr>
              <a:t>PROPUESTA DE TUTOR</a:t>
            </a:r>
            <a:r>
              <a:rPr lang="es-ES" sz="1200" dirty="0">
                <a:solidFill>
                  <a:srgbClr val="000000"/>
                </a:solidFill>
                <a:latin typeface="Arial" panose="020B0604020202020204" pitchFamily="34" charset="0"/>
              </a:rPr>
              <a:t>_______________________________________________ </a:t>
            </a:r>
            <a:endParaRPr lang="es-ES" sz="1200" dirty="0">
              <a:solidFill>
                <a:srgbClr val="000000"/>
              </a:solidFill>
              <a:latin typeface="Arial" panose="020B0604020202020204" pitchFamily="34" charset="0"/>
            </a:endParaRPr>
          </a:p>
          <a:p>
            <a:endParaRPr lang="es-ES" sz="1350" b="1" dirty="0">
              <a:solidFill>
                <a:srgbClr val="000000"/>
              </a:solidFill>
              <a:latin typeface="Arial" panose="020B0604020202020204" pitchFamily="34" charset="0"/>
            </a:endParaRPr>
          </a:p>
          <a:p>
            <a:r>
              <a:rPr lang="es-ES" sz="1350" b="1" dirty="0">
                <a:solidFill>
                  <a:srgbClr val="000000"/>
                </a:solidFill>
                <a:latin typeface="Arial" panose="020B0604020202020204" pitchFamily="34" charset="0"/>
              </a:rPr>
              <a:t>DEL CONTENIDO QUE SE PRESENTA </a:t>
            </a:r>
            <a:endParaRPr lang="es-ES" sz="1350" dirty="0">
              <a:solidFill>
                <a:srgbClr val="000000"/>
              </a:solidFill>
              <a:latin typeface="Arial" panose="020B0604020202020204" pitchFamily="34" charset="0"/>
            </a:endParaRPr>
          </a:p>
          <a:p>
            <a:r>
              <a:rPr lang="es-ES" sz="1350" dirty="0">
                <a:solidFill>
                  <a:srgbClr val="000000"/>
                </a:solidFill>
                <a:latin typeface="Arial" panose="020B0604020202020204" pitchFamily="34" charset="0"/>
              </a:rPr>
              <a:t>– Título del tema </a:t>
            </a:r>
            <a:endParaRPr lang="es-ES" sz="1350" dirty="0">
              <a:solidFill>
                <a:srgbClr val="000000"/>
              </a:solidFill>
              <a:latin typeface="Arial" panose="020B0604020202020204" pitchFamily="34" charset="0"/>
            </a:endParaRPr>
          </a:p>
          <a:p>
            <a:r>
              <a:rPr lang="es-ES" sz="1350" dirty="0">
                <a:solidFill>
                  <a:srgbClr val="000000"/>
                </a:solidFill>
                <a:latin typeface="Arial" panose="020B0604020202020204" pitchFamily="34" charset="0"/>
              </a:rPr>
              <a:t>– Fundamentación del problema científico </a:t>
            </a:r>
            <a:endParaRPr lang="es-ES" sz="1350" dirty="0">
              <a:solidFill>
                <a:srgbClr val="000000"/>
              </a:solidFill>
              <a:latin typeface="Arial" panose="020B0604020202020204" pitchFamily="34" charset="0"/>
            </a:endParaRPr>
          </a:p>
          <a:p>
            <a:r>
              <a:rPr lang="es-ES" sz="1350" dirty="0">
                <a:solidFill>
                  <a:srgbClr val="000000"/>
                </a:solidFill>
                <a:latin typeface="Arial" panose="020B0604020202020204" pitchFamily="34" charset="0"/>
              </a:rPr>
              <a:t>– Problema Científico </a:t>
            </a:r>
            <a:endParaRPr lang="es-ES" sz="1350" dirty="0">
              <a:solidFill>
                <a:srgbClr val="000000"/>
              </a:solidFill>
              <a:latin typeface="Arial" panose="020B0604020202020204" pitchFamily="34" charset="0"/>
            </a:endParaRPr>
          </a:p>
          <a:p>
            <a:r>
              <a:rPr lang="es-ES" sz="1350" dirty="0">
                <a:solidFill>
                  <a:srgbClr val="000000"/>
                </a:solidFill>
                <a:latin typeface="Arial" panose="020B0604020202020204" pitchFamily="34" charset="0"/>
              </a:rPr>
              <a:t>– Posible resultado a obtener </a:t>
            </a:r>
            <a:endParaRPr lang="es-ES" sz="1350" dirty="0">
              <a:solidFill>
                <a:srgbClr val="000000"/>
              </a:solidFill>
              <a:latin typeface="Arial" panose="020B0604020202020204" pitchFamily="34" charset="0"/>
            </a:endParaRPr>
          </a:p>
          <a:p>
            <a:r>
              <a:rPr lang="es-ES" sz="1350" dirty="0">
                <a:solidFill>
                  <a:srgbClr val="000000"/>
                </a:solidFill>
                <a:latin typeface="Arial" panose="020B0604020202020204" pitchFamily="34" charset="0"/>
              </a:rPr>
              <a:t>– Referencias (APA 7 edición). </a:t>
            </a:r>
            <a:endParaRPr lang="es-ES" sz="1350" dirty="0">
              <a:solidFill>
                <a:srgbClr val="000000"/>
              </a:solidFill>
              <a:latin typeface="Arial" panose="020B0604020202020204" pitchFamily="34" charset="0"/>
            </a:endParaRPr>
          </a:p>
          <a:p>
            <a:r>
              <a:rPr lang="es-ES" sz="1350" dirty="0">
                <a:solidFill>
                  <a:srgbClr val="000000"/>
                </a:solidFill>
                <a:latin typeface="Arial" panose="020B0604020202020204" pitchFamily="34" charset="0"/>
              </a:rPr>
              <a:t>– No exceder las 5 cuartillas. </a:t>
            </a:r>
            <a:endParaRPr lang="es-ES" sz="1350" dirty="0">
              <a:solidFill>
                <a:srgbClr val="000000"/>
              </a:solidFill>
              <a:latin typeface="Arial" panose="020B0604020202020204" pitchFamily="34" charset="0"/>
            </a:endParaRPr>
          </a:p>
          <a:p>
            <a:endParaRPr lang="es-ES" sz="1350" dirty="0">
              <a:solidFill>
                <a:srgbClr val="0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5900" y="857250"/>
            <a:ext cx="6172200" cy="465516"/>
          </a:xfrm>
        </p:spPr>
        <p:txBody>
          <a:bodyPr>
            <a:normAutofit fontScale="90000"/>
          </a:bodyPr>
          <a:lstStyle/>
          <a:p>
            <a:r>
              <a:rPr lang="es-ES" dirty="0" smtClean="0"/>
              <a:t> </a:t>
            </a:r>
            <a:r>
              <a:rPr lang="es-ES" sz="2025" b="1" dirty="0"/>
              <a:t>DESCRIPCIÓN DE LOS COMPONENTES DEL EXPEDIENTE </a:t>
            </a:r>
            <a:endParaRPr lang="es-ES" dirty="0"/>
          </a:p>
        </p:txBody>
      </p:sp>
      <p:sp>
        <p:nvSpPr>
          <p:cNvPr id="3" name="Marcador de contenido 2"/>
          <p:cNvSpPr>
            <a:spLocks noGrp="1"/>
          </p:cNvSpPr>
          <p:nvPr>
            <p:ph idx="1"/>
          </p:nvPr>
        </p:nvSpPr>
        <p:spPr>
          <a:xfrm>
            <a:off x="305526" y="1322766"/>
            <a:ext cx="8478942" cy="4677984"/>
          </a:xfrm>
        </p:spPr>
        <p:txBody>
          <a:bodyPr>
            <a:normAutofit/>
          </a:bodyPr>
          <a:lstStyle/>
          <a:p>
            <a:pPr marL="457200" lvl="1" indent="0">
              <a:buNone/>
            </a:pPr>
            <a:endParaRPr lang="es-ES" sz="4950" dirty="0"/>
          </a:p>
          <a:p>
            <a:pPr lvl="1"/>
            <a:endParaRPr lang="es-ES" dirty="0"/>
          </a:p>
        </p:txBody>
      </p:sp>
      <p:sp>
        <p:nvSpPr>
          <p:cNvPr id="6" name="Rectángulo 5"/>
          <p:cNvSpPr/>
          <p:nvPr/>
        </p:nvSpPr>
        <p:spPr>
          <a:xfrm>
            <a:off x="305526" y="1348960"/>
            <a:ext cx="8478942" cy="4523105"/>
          </a:xfrm>
          <a:prstGeom prst="rect">
            <a:avLst/>
          </a:prstGeom>
        </p:spPr>
        <p:txBody>
          <a:bodyPr wrap="square">
            <a:spAutoFit/>
          </a:bodyPr>
          <a:lstStyle/>
          <a:p>
            <a:r>
              <a:rPr lang="es-ES" sz="1350" b="1" dirty="0">
                <a:solidFill>
                  <a:srgbClr val="000000"/>
                </a:solidFill>
                <a:latin typeface="Arial" panose="020B0604020202020204" pitchFamily="34" charset="0"/>
              </a:rPr>
              <a:t>SOLICITUD PERSONAL DE INGRESO AL DOCTORADO. </a:t>
            </a:r>
            <a:endParaRPr lang="es-ES" sz="1350" dirty="0">
              <a:solidFill>
                <a:srgbClr val="000000"/>
              </a:solidFill>
              <a:latin typeface="Arial" panose="020B0604020202020204" pitchFamily="34" charset="0"/>
            </a:endParaRPr>
          </a:p>
          <a:p>
            <a:endParaRPr lang="es-ES" sz="1350" b="1" dirty="0">
              <a:solidFill>
                <a:srgbClr val="000000"/>
              </a:solidFill>
              <a:latin typeface="Arial" panose="020B0604020202020204" pitchFamily="34" charset="0"/>
            </a:endParaRPr>
          </a:p>
          <a:p>
            <a:r>
              <a:rPr lang="es-ES" sz="1350" b="1" dirty="0">
                <a:solidFill>
                  <a:srgbClr val="000000"/>
                </a:solidFill>
                <a:latin typeface="Arial" panose="020B0604020202020204" pitchFamily="34" charset="0"/>
              </a:rPr>
              <a:t>Solicitud realizada por: __________________________________________________ </a:t>
            </a:r>
            <a:endParaRPr lang="es-ES" sz="1350" dirty="0">
              <a:solidFill>
                <a:srgbClr val="000000"/>
              </a:solidFill>
              <a:latin typeface="Arial" panose="020B0604020202020204" pitchFamily="34" charset="0"/>
            </a:endParaRPr>
          </a:p>
          <a:p>
            <a:endParaRPr lang="es-ES" sz="1350" dirty="0">
              <a:solidFill>
                <a:srgbClr val="000000"/>
              </a:solidFill>
              <a:latin typeface="Arial" panose="020B0604020202020204" pitchFamily="34" charset="0"/>
            </a:endParaRPr>
          </a:p>
          <a:p>
            <a:pPr algn="just"/>
            <a:r>
              <a:rPr lang="es-ES" sz="1350" dirty="0">
                <a:solidFill>
                  <a:srgbClr val="000000"/>
                </a:solidFill>
                <a:latin typeface="Arial" panose="020B0604020202020204" pitchFamily="34" charset="0"/>
              </a:rPr>
              <a:t>Por este medio solicito ingresar en el Programa de doctorado en Ciencias de la Cultura Física de la UCCFD “Manuel Fajardo” con conocimiento de las exigencias establecidas para la obtención del grado científico. Estas, de manera general, son las siguientes: </a:t>
            </a:r>
            <a:endParaRPr lang="es-ES" sz="1350" dirty="0">
              <a:solidFill>
                <a:srgbClr val="000000"/>
              </a:solidFill>
              <a:latin typeface="Arial" panose="020B0604020202020204" pitchFamily="34" charset="0"/>
            </a:endParaRPr>
          </a:p>
          <a:p>
            <a:pPr algn="just"/>
            <a:endParaRPr lang="es-ES" sz="1350" dirty="0">
              <a:solidFill>
                <a:srgbClr val="000000"/>
              </a:solidFill>
              <a:latin typeface="Arial" panose="020B0604020202020204" pitchFamily="34" charset="0"/>
            </a:endParaRPr>
          </a:p>
          <a:p>
            <a:pPr marL="342900" indent="-342900" algn="just">
              <a:buAutoNum type="alphaLcParenR"/>
            </a:pPr>
            <a:r>
              <a:rPr lang="es-ES" sz="1500" dirty="0">
                <a:solidFill>
                  <a:srgbClr val="000000"/>
                </a:solidFill>
                <a:latin typeface="Arial" panose="020B0604020202020204" pitchFamily="34" charset="0"/>
              </a:rPr>
              <a:t>El desarrollo de la investigación científica en un tema de doctorado que responde a una de las líneas de investigación del programa, la integración a un proyecto y grupo investigativo con el cual se interactúa para la obtención de los resultados de la tesis.  </a:t>
            </a:r>
            <a:endParaRPr lang="es-ES" sz="1500" dirty="0" smtClean="0">
              <a:solidFill>
                <a:srgbClr val="000000"/>
              </a:solidFill>
              <a:latin typeface="Arial" panose="020B0604020202020204" pitchFamily="34" charset="0"/>
            </a:endParaRPr>
          </a:p>
          <a:p>
            <a:pPr algn="just"/>
            <a:endParaRPr lang="es-ES" sz="1500" dirty="0">
              <a:solidFill>
                <a:srgbClr val="000000"/>
              </a:solidFill>
              <a:latin typeface="Arial" panose="020B0604020202020204" pitchFamily="34" charset="0"/>
            </a:endParaRPr>
          </a:p>
          <a:p>
            <a:pPr marL="342900" indent="-342900" algn="just">
              <a:buAutoNum type="alphaLcParenR"/>
            </a:pPr>
            <a:r>
              <a:rPr lang="es-ES" sz="1500" dirty="0">
                <a:solidFill>
                  <a:srgbClr val="000000"/>
                </a:solidFill>
                <a:latin typeface="Arial" panose="020B0604020202020204" pitchFamily="34" charset="0"/>
              </a:rPr>
              <a:t>La satisfacción de las actividades y evaluaciones establecidas por el programa </a:t>
            </a:r>
            <a:r>
              <a:rPr lang="es-ES" sz="1500" dirty="0">
                <a:solidFill>
                  <a:srgbClr val="000000"/>
                </a:solidFill>
                <a:latin typeface="Arial" panose="020B0604020202020204" pitchFamily="34" charset="0"/>
                <a:cs typeface="Arial" panose="020B0604020202020204" pitchFamily="34" charset="0"/>
              </a:rPr>
              <a:t>para la obtención de los créditos, que principalmente incluyen el dominio de los contenidos esenciales del área del conocimiento, de un idioma extranjero y de problemas sociales de la ciencia y la tecnología, la realización de dos publicaciones científicas, como mínimo, del contenido esencial de la tesis previo a la defensa, la participación como ponente de trabajos relacionado con el tema de la tesis, como mínimo en dos eventos nacionales o internacionales, y la </a:t>
            </a:r>
            <a:r>
              <a:rPr lang="es-ES" sz="1500" dirty="0">
                <a:latin typeface="Arial" panose="020B0604020202020204" pitchFamily="34" charset="0"/>
                <a:cs typeface="Arial" panose="020B0604020202020204" pitchFamily="34" charset="0"/>
              </a:rPr>
              <a:t>aprobación del ejercicio de predefensa ante un colectivo de doctores. </a:t>
            </a:r>
            <a:endParaRPr lang="es-ES" sz="1500" dirty="0">
              <a:latin typeface="Arial" panose="020B0604020202020204" pitchFamily="34" charset="0"/>
              <a:cs typeface="Arial" panose="020B0604020202020204" pitchFamily="34" charset="0"/>
            </a:endParaRPr>
          </a:p>
          <a:p>
            <a:pPr algn="just"/>
            <a:r>
              <a:rPr lang="es-ES" sz="1500" dirty="0">
                <a:solidFill>
                  <a:srgbClr val="000000"/>
                </a:solidFill>
                <a:latin typeface="Arial" panose="020B0604020202020204" pitchFamily="34" charset="0"/>
              </a:rPr>
              <a:t> </a:t>
            </a:r>
            <a:endParaRPr lang="es-ES" sz="1500" dirty="0">
              <a:solidFill>
                <a:srgbClr val="0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5900" y="857250"/>
            <a:ext cx="6172200" cy="465516"/>
          </a:xfrm>
        </p:spPr>
        <p:txBody>
          <a:bodyPr>
            <a:normAutofit fontScale="90000"/>
          </a:bodyPr>
          <a:lstStyle/>
          <a:p>
            <a:r>
              <a:rPr lang="es-ES" dirty="0" smtClean="0"/>
              <a:t> </a:t>
            </a:r>
            <a:r>
              <a:rPr lang="es-ES" sz="2025" b="1" dirty="0"/>
              <a:t>DESCRIPCIÓN DE LOS COMPONENTES DEL EXPEDIENTE </a:t>
            </a:r>
            <a:endParaRPr lang="es-ES" dirty="0"/>
          </a:p>
        </p:txBody>
      </p:sp>
      <p:sp>
        <p:nvSpPr>
          <p:cNvPr id="3" name="Marcador de contenido 2"/>
          <p:cNvSpPr>
            <a:spLocks noGrp="1"/>
          </p:cNvSpPr>
          <p:nvPr>
            <p:ph idx="1"/>
          </p:nvPr>
        </p:nvSpPr>
        <p:spPr>
          <a:xfrm>
            <a:off x="1223628" y="1322766"/>
            <a:ext cx="6642738" cy="4677984"/>
          </a:xfrm>
        </p:spPr>
        <p:txBody>
          <a:bodyPr>
            <a:normAutofit/>
          </a:bodyPr>
          <a:lstStyle/>
          <a:p>
            <a:pPr marL="457200" lvl="1" indent="0">
              <a:buNone/>
            </a:pPr>
            <a:endParaRPr lang="es-ES" sz="4950" dirty="0"/>
          </a:p>
          <a:p>
            <a:pPr lvl="1"/>
            <a:endParaRPr lang="es-ES" dirty="0"/>
          </a:p>
        </p:txBody>
      </p:sp>
      <p:sp>
        <p:nvSpPr>
          <p:cNvPr id="6" name="Rectángulo 5"/>
          <p:cNvSpPr/>
          <p:nvPr/>
        </p:nvSpPr>
        <p:spPr>
          <a:xfrm>
            <a:off x="251520" y="1336339"/>
            <a:ext cx="8640960" cy="4177030"/>
          </a:xfrm>
          <a:prstGeom prst="rect">
            <a:avLst/>
          </a:prstGeom>
        </p:spPr>
        <p:txBody>
          <a:bodyPr wrap="square">
            <a:spAutoFit/>
          </a:bodyPr>
          <a:lstStyle/>
          <a:p>
            <a:pPr algn="ctr"/>
            <a:r>
              <a:rPr lang="es-ES" sz="1350" b="1" dirty="0">
                <a:solidFill>
                  <a:srgbClr val="000000"/>
                </a:solidFill>
                <a:latin typeface="Arial" panose="020B0604020202020204" pitchFamily="34" charset="0"/>
              </a:rPr>
              <a:t>SOLICITUD PERSONAL DE INGRESO AL DOCTORADO. </a:t>
            </a:r>
            <a:endParaRPr lang="es-ES" sz="1350" dirty="0">
              <a:solidFill>
                <a:srgbClr val="000000"/>
              </a:solidFill>
              <a:latin typeface="Arial" panose="020B0604020202020204" pitchFamily="34" charset="0"/>
            </a:endParaRPr>
          </a:p>
          <a:p>
            <a:pPr algn="ctr"/>
            <a:r>
              <a:rPr lang="es-ES" dirty="0"/>
              <a:t>Continuación </a:t>
            </a:r>
            <a:endParaRPr lang="es-ES" dirty="0"/>
          </a:p>
          <a:p>
            <a:pPr algn="just"/>
            <a:r>
              <a:rPr lang="es-ES" dirty="0"/>
              <a:t>c) La realización de al menos cinco presentaciones científicas sobre el avance de la investigación, así como de los actos de predefensa y defensa de la tesis. </a:t>
            </a:r>
            <a:endParaRPr lang="es-ES" dirty="0"/>
          </a:p>
          <a:p>
            <a:pPr algn="just"/>
            <a:endParaRPr lang="es-ES" dirty="0"/>
          </a:p>
          <a:p>
            <a:pPr algn="just"/>
            <a:r>
              <a:rPr lang="es-ES" dirty="0"/>
              <a:t>d) Elaboración de una tesis de doctorado escrita en idioma español según las normas de redacción establecidas.</a:t>
            </a:r>
            <a:endParaRPr lang="es-ES" dirty="0"/>
          </a:p>
          <a:p>
            <a:pPr algn="just"/>
            <a:r>
              <a:rPr lang="es-ES" dirty="0"/>
              <a:t> </a:t>
            </a:r>
            <a:endParaRPr lang="es-ES" dirty="0"/>
          </a:p>
          <a:p>
            <a:pPr algn="just"/>
            <a:r>
              <a:rPr lang="es-ES" dirty="0"/>
              <a:t>e) Culminación del proceso de formación doctoral con la defensa oral ante un tribunal designado de una tesis original que demuestre un grado de madurez científica, capacidad de enfrentar y resolver problemas complejos de manera independiente y un profundo dominio teórico y práctico del área del conocimiento del programa cursado, a través de la exposición del resultado alcanzado, basado en la solución novedosa de un problema científico teórico o práctico. </a:t>
            </a:r>
            <a:endParaRPr lang="es-ES" dirty="0"/>
          </a:p>
          <a:p>
            <a:pPr algn="just"/>
            <a:endParaRPr lang="es-ES" dirty="0">
              <a:solidFill>
                <a:srgbClr val="0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5900" y="857250"/>
            <a:ext cx="6172200" cy="465516"/>
          </a:xfrm>
        </p:spPr>
        <p:txBody>
          <a:bodyPr>
            <a:normAutofit fontScale="90000"/>
          </a:bodyPr>
          <a:lstStyle/>
          <a:p>
            <a:r>
              <a:rPr lang="es-ES" dirty="0" smtClean="0"/>
              <a:t> </a:t>
            </a:r>
            <a:r>
              <a:rPr lang="es-ES" sz="2025" b="1" dirty="0"/>
              <a:t>DESCRIPCIÓN DE LOS COMPONENTES DEL EXPEDIENTE </a:t>
            </a:r>
            <a:endParaRPr lang="es-ES" dirty="0"/>
          </a:p>
        </p:txBody>
      </p:sp>
      <p:sp>
        <p:nvSpPr>
          <p:cNvPr id="3" name="Marcador de contenido 2"/>
          <p:cNvSpPr>
            <a:spLocks noGrp="1"/>
          </p:cNvSpPr>
          <p:nvPr>
            <p:ph idx="1"/>
          </p:nvPr>
        </p:nvSpPr>
        <p:spPr>
          <a:xfrm>
            <a:off x="1223628" y="1322766"/>
            <a:ext cx="6642738" cy="4677984"/>
          </a:xfrm>
        </p:spPr>
        <p:txBody>
          <a:bodyPr>
            <a:normAutofit/>
          </a:bodyPr>
          <a:lstStyle/>
          <a:p>
            <a:pPr marL="457200" lvl="1" indent="0">
              <a:buNone/>
            </a:pPr>
            <a:endParaRPr lang="es-ES" sz="1500" dirty="0"/>
          </a:p>
          <a:p>
            <a:pPr marL="457200" lvl="1" indent="0">
              <a:buNone/>
            </a:pPr>
            <a:endParaRPr lang="es-ES" dirty="0"/>
          </a:p>
        </p:txBody>
      </p:sp>
      <p:sp>
        <p:nvSpPr>
          <p:cNvPr id="6" name="Rectángulo 5"/>
          <p:cNvSpPr/>
          <p:nvPr/>
        </p:nvSpPr>
        <p:spPr>
          <a:xfrm>
            <a:off x="305526" y="1348960"/>
            <a:ext cx="8370930" cy="3900170"/>
          </a:xfrm>
          <a:prstGeom prst="rect">
            <a:avLst/>
          </a:prstGeom>
        </p:spPr>
        <p:txBody>
          <a:bodyPr wrap="square">
            <a:spAutoFit/>
          </a:bodyPr>
          <a:lstStyle/>
          <a:p>
            <a:pPr algn="ctr"/>
            <a:r>
              <a:rPr lang="es-ES" sz="1350" b="1" dirty="0">
                <a:solidFill>
                  <a:srgbClr val="000000"/>
                </a:solidFill>
                <a:latin typeface="Arial" panose="020B0604020202020204" pitchFamily="34" charset="0"/>
              </a:rPr>
              <a:t>SOLICITUD PERSONAL DE INGRESO AL DOCTORADO. </a:t>
            </a:r>
            <a:endParaRPr lang="es-ES" sz="1350" dirty="0">
              <a:solidFill>
                <a:srgbClr val="000000"/>
              </a:solidFill>
              <a:latin typeface="Arial" panose="020B0604020202020204" pitchFamily="34" charset="0"/>
            </a:endParaRPr>
          </a:p>
          <a:p>
            <a:pPr algn="ctr"/>
            <a:r>
              <a:rPr lang="es-ES" dirty="0"/>
              <a:t>Continuación </a:t>
            </a:r>
            <a:endParaRPr lang="es-ES" dirty="0"/>
          </a:p>
          <a:p>
            <a:pPr algn="just"/>
            <a:r>
              <a:rPr lang="es-ES" dirty="0"/>
              <a:t>f) El plazo de la formación doctoral para la obtención del grado científico por el cual se opta es de tres años, si se matricula la modalidad de tiempo completo, o de cuatro años, si se matricula la de dedicación parcial. </a:t>
            </a:r>
            <a:endParaRPr lang="es-ES" dirty="0" smtClean="0"/>
          </a:p>
          <a:p>
            <a:pPr algn="just"/>
            <a:endParaRPr lang="es-ES" dirty="0"/>
          </a:p>
          <a:p>
            <a:pPr algn="just"/>
            <a:r>
              <a:rPr lang="es-ES" dirty="0"/>
              <a:t>g) La </a:t>
            </a:r>
            <a:r>
              <a:rPr lang="es-ES" b="1" u="sng" dirty="0"/>
              <a:t>baja del programa </a:t>
            </a:r>
            <a:r>
              <a:rPr lang="es-ES" dirty="0"/>
              <a:t>de doctorado puede ocurrir por decisión de la institución autorizada para la formación de doctores responsable en el caso de presentación de atrasos en el cumplimiento de los requisitos establecidos, que afectan la culminación de la formación doctoral en el tiempo estipulado para la modalidad matriculada. En esta situación, se puede solicitar una prórroga mediante presentación de las causas que la motivan. La prórroga solicitada puede o no ser concedida. También son motivos de baja del programa de doctorado la no aprobación de los ejercicios de predefensa y defensa, para lo cual se tienen dos oportunidades de presentación en cada caso. </a:t>
            </a:r>
            <a:endParaRPr lang="es-E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12903" y="883445"/>
            <a:ext cx="6172200" cy="465516"/>
          </a:xfrm>
        </p:spPr>
        <p:txBody>
          <a:bodyPr>
            <a:normAutofit fontScale="90000"/>
          </a:bodyPr>
          <a:lstStyle/>
          <a:p>
            <a:r>
              <a:rPr lang="es-ES" dirty="0" smtClean="0"/>
              <a:t> </a:t>
            </a:r>
            <a:r>
              <a:rPr lang="es-ES" sz="2025" b="1" dirty="0"/>
              <a:t>DESCRIPCIÓN DE LOS COMPONENTES DEL EXPEDIENTE </a:t>
            </a:r>
            <a:endParaRPr lang="es-ES" dirty="0"/>
          </a:p>
        </p:txBody>
      </p:sp>
      <p:sp>
        <p:nvSpPr>
          <p:cNvPr id="3" name="Marcador de contenido 2"/>
          <p:cNvSpPr>
            <a:spLocks noGrp="1"/>
          </p:cNvSpPr>
          <p:nvPr>
            <p:ph idx="1"/>
          </p:nvPr>
        </p:nvSpPr>
        <p:spPr>
          <a:xfrm>
            <a:off x="1223628" y="1322766"/>
            <a:ext cx="6642738" cy="4677984"/>
          </a:xfrm>
        </p:spPr>
        <p:txBody>
          <a:bodyPr>
            <a:normAutofit/>
          </a:bodyPr>
          <a:lstStyle/>
          <a:p>
            <a:pPr marL="457200" lvl="1" indent="0">
              <a:buNone/>
            </a:pPr>
            <a:endParaRPr lang="es-ES" sz="1500" dirty="0"/>
          </a:p>
          <a:p>
            <a:pPr marL="457200" lvl="1" indent="0">
              <a:buNone/>
            </a:pPr>
            <a:endParaRPr lang="es-ES" dirty="0"/>
          </a:p>
        </p:txBody>
      </p:sp>
      <p:sp>
        <p:nvSpPr>
          <p:cNvPr id="6" name="Rectángulo 5"/>
          <p:cNvSpPr/>
          <p:nvPr/>
        </p:nvSpPr>
        <p:spPr>
          <a:xfrm>
            <a:off x="1331640" y="1788283"/>
            <a:ext cx="7506834" cy="2792095"/>
          </a:xfrm>
          <a:prstGeom prst="rect">
            <a:avLst/>
          </a:prstGeom>
        </p:spPr>
        <p:txBody>
          <a:bodyPr wrap="square">
            <a:spAutoFit/>
          </a:bodyPr>
          <a:lstStyle/>
          <a:p>
            <a:pPr algn="ctr"/>
            <a:r>
              <a:rPr lang="es-ES" sz="1350" b="1" dirty="0">
                <a:solidFill>
                  <a:srgbClr val="000000"/>
                </a:solidFill>
                <a:latin typeface="Arial" panose="020B0604020202020204" pitchFamily="34" charset="0"/>
              </a:rPr>
              <a:t>SOLICITUD PERSONAL DE INGRESO AL DOCTORADO. </a:t>
            </a:r>
            <a:endParaRPr lang="es-ES" sz="1350" dirty="0">
              <a:solidFill>
                <a:srgbClr val="000000"/>
              </a:solidFill>
              <a:latin typeface="Arial" panose="020B0604020202020204" pitchFamily="34" charset="0"/>
            </a:endParaRPr>
          </a:p>
          <a:p>
            <a:pPr algn="ctr"/>
            <a:r>
              <a:rPr lang="es-ES" dirty="0"/>
              <a:t>Continuación </a:t>
            </a:r>
            <a:endParaRPr lang="es-ES" dirty="0"/>
          </a:p>
          <a:p>
            <a:pPr algn="ctr"/>
            <a:endParaRPr lang="es-ES" dirty="0"/>
          </a:p>
          <a:p>
            <a:pPr algn="just"/>
            <a:r>
              <a:rPr lang="es-ES" dirty="0"/>
              <a:t>h) Se establece el plan de trabajo individual y su cronograma de ejecución, con las tareas y actividades a realizar para la obtención de los créditos establecidos por el programa de doctorado en general. </a:t>
            </a:r>
            <a:endParaRPr lang="es-ES" dirty="0"/>
          </a:p>
          <a:p>
            <a:endParaRPr lang="es-ES" dirty="0"/>
          </a:p>
          <a:p>
            <a:endParaRPr lang="es-ES" dirty="0"/>
          </a:p>
          <a:p>
            <a:r>
              <a:rPr lang="es-ES" dirty="0"/>
              <a:t>Firma del solicitante: __________________________________ </a:t>
            </a:r>
            <a:endParaRPr lang="es-ES" dirty="0"/>
          </a:p>
          <a:p>
            <a:r>
              <a:rPr lang="es-ES" dirty="0"/>
              <a:t>Fecha: __________________ </a:t>
            </a:r>
            <a:endParaRPr lang="es-ES" dirty="0">
              <a:solidFill>
                <a:srgbClr val="0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latin typeface="Arial Black" panose="020B0A04020102020204" pitchFamily="34" charset="0"/>
              </a:rPr>
              <a:t>DESPUÉS …</a:t>
            </a:r>
            <a:endParaRPr lang="es-ES" b="1" dirty="0">
              <a:latin typeface="Arial Black" panose="020B0A04020102020204" pitchFamily="34" charset="0"/>
            </a:endParaRPr>
          </a:p>
        </p:txBody>
      </p:sp>
      <p:sp>
        <p:nvSpPr>
          <p:cNvPr id="3" name="Marcador de contenido 2"/>
          <p:cNvSpPr>
            <a:spLocks noGrp="1"/>
          </p:cNvSpPr>
          <p:nvPr>
            <p:ph idx="1"/>
          </p:nvPr>
        </p:nvSpPr>
        <p:spPr>
          <a:xfrm>
            <a:off x="457200" y="2057402"/>
            <a:ext cx="8229600" cy="3394472"/>
          </a:xfrm>
        </p:spPr>
        <p:txBody>
          <a:bodyPr>
            <a:normAutofit fontScale="90000" lnSpcReduction="20000"/>
          </a:bodyPr>
          <a:lstStyle/>
          <a:p>
            <a:pPr algn="just"/>
            <a:r>
              <a:rPr lang="es-ES" b="1" dirty="0"/>
              <a:t>DICTAMEN DE APROBACIÓN DEL TEMA POR LA CGC </a:t>
            </a:r>
            <a:endParaRPr lang="es-ES" b="1" dirty="0" smtClean="0"/>
          </a:p>
          <a:p>
            <a:pPr marL="0" indent="0" algn="just">
              <a:buNone/>
            </a:pPr>
            <a:endParaRPr lang="es-ES" dirty="0"/>
          </a:p>
          <a:p>
            <a:pPr algn="just"/>
            <a:r>
              <a:rPr lang="es-ES" b="1" dirty="0"/>
              <a:t>DOCUMENTO DE FORMALIZACIÓN DE MATRÍCULA DE INGRESO AL PROGRAMA DEL SOLICITANTE </a:t>
            </a:r>
            <a:endParaRPr lang="es-ES" b="1" dirty="0" smtClean="0"/>
          </a:p>
          <a:p>
            <a:pPr marL="0" indent="0" algn="just">
              <a:buNone/>
            </a:pPr>
            <a:endParaRPr lang="es-ES" dirty="0"/>
          </a:p>
          <a:p>
            <a:pPr algn="just"/>
            <a:r>
              <a:rPr lang="es-ES" b="1" dirty="0"/>
              <a:t>PLAN DE FORMACIÓN GENERAL DEL DOCTORANDO </a:t>
            </a:r>
            <a:endParaRPr lang="es-E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Lynette\multimedia de la rectora\Multimedia\imagenes\Cuba.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14822" y="2883694"/>
            <a:ext cx="799288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descr="D:\Lynette\multimedia de la rectora\Multimedia\imagenes\bolitachiqui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144838"/>
            <a:ext cx="2952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3" descr="D:\Lynette\multimedia de la rectora\Multimedia\imagenes\bolitachiqui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611" y="2967038"/>
            <a:ext cx="2952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3" descr="D:\Lynette\multimedia de la rectora\Multimedia\imagenes\bolitachiquit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1357" y="2963576"/>
            <a:ext cx="2952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3" descr="D:\Lynette\multimedia de la rectora\Multimedia\imagenes\bolitachiquit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5991" y="3430588"/>
            <a:ext cx="2952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3" descr="D:\Lynette\multimedia de la rectora\Multimedia\imagenes\bolitachiqui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4522" y="3644900"/>
            <a:ext cx="2952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3" descr="D:\Lynette\multimedia de la rectora\Multimedia\imagenes\bolitachiqui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7785" y="3879995"/>
            <a:ext cx="2952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3" descr="D:\Lynette\multimedia de la rectora\Multimedia\imagenes\bolitachiqui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7460" y="3500438"/>
            <a:ext cx="2952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3" descr="D:\Lynette\multimedia de la rectora\Multimedia\imagenes\bolitachiqui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691" y="3929063"/>
            <a:ext cx="2952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3" descr="D:\Lynette\multimedia de la rectora\Multimedia\imagenes\bolitachiqui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1822" y="4994853"/>
            <a:ext cx="2952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3" descr="D:\Lynette\multimedia de la rectora\Multimedia\imagenes\bolitachiqui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4639253"/>
            <a:ext cx="2952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3" descr="D:\Lynette\multimedia de la rectora\Multimedia\imagenes\bolitachiqui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3735" y="4075113"/>
            <a:ext cx="2952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3" descr="D:\Lynette\multimedia de la rectora\Multimedia\imagenes\bolitachiqui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5444" y="4357688"/>
            <a:ext cx="2952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3" descr="D:\Lynette\multimedia de la rectora\Multimedia\imagenes\bolitachiqui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4069" y="4502150"/>
            <a:ext cx="2952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08" name="4 Grupo"/>
          <p:cNvGrpSpPr/>
          <p:nvPr/>
        </p:nvGrpSpPr>
        <p:grpSpPr bwMode="auto">
          <a:xfrm>
            <a:off x="2589611" y="1357313"/>
            <a:ext cx="1578769" cy="1357312"/>
            <a:chOff x="1830905" y="4509645"/>
            <a:chExt cx="1963130" cy="1180860"/>
          </a:xfrm>
        </p:grpSpPr>
        <p:pic>
          <p:nvPicPr>
            <p:cNvPr id="8215" name="Picture 5" descr="D:\Lynette\multimedia de la rectora\Multimedia\imagenes\bolita gran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0905" y="4509645"/>
              <a:ext cx="1963130" cy="1180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18 Imagen"/>
            <p:cNvPicPr>
              <a:picLocks noChangeAspect="1"/>
            </p:cNvPicPr>
            <p:nvPr/>
          </p:nvPicPr>
          <p:blipFill>
            <a:blip r:embed="rId5" cstate="print"/>
            <a:stretch>
              <a:fillRect/>
            </a:stretch>
          </p:blipFill>
          <p:spPr>
            <a:xfrm>
              <a:off x="2157389" y="4725144"/>
              <a:ext cx="1184152" cy="704693"/>
            </a:xfrm>
            <a:prstGeom prst="ellipse">
              <a:avLst/>
            </a:prstGeom>
            <a:ln>
              <a:noFill/>
            </a:ln>
            <a:effectLst>
              <a:softEdge rad="112500"/>
            </a:effectLst>
          </p:spPr>
        </p:pic>
      </p:grpSp>
      <p:sp>
        <p:nvSpPr>
          <p:cNvPr id="20" name="19 Rectángulo"/>
          <p:cNvSpPr/>
          <p:nvPr/>
        </p:nvSpPr>
        <p:spPr>
          <a:xfrm>
            <a:off x="5030510" y="1639500"/>
            <a:ext cx="2584280" cy="1047750"/>
          </a:xfrm>
          <a:prstGeom prst="rect">
            <a:avLst/>
          </a:prstGeom>
          <a:solidFill>
            <a:schemeClr val="accent1">
              <a:lumMod val="60000"/>
              <a:lumOff val="40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a:solidFill>
                  <a:schemeClr val="tx1"/>
                </a:solidFill>
              </a:rPr>
              <a:t>Un CES Rector </a:t>
            </a:r>
            <a:endParaRPr lang="en-US" sz="2400" b="1" dirty="0">
              <a:solidFill>
                <a:schemeClr val="tx1"/>
              </a:solidFill>
            </a:endParaRPr>
          </a:p>
          <a:p>
            <a:pPr>
              <a:defRPr/>
            </a:pPr>
            <a:r>
              <a:rPr lang="en-US" sz="2400" b="1" dirty="0">
                <a:solidFill>
                  <a:schemeClr val="tx1"/>
                </a:solidFill>
              </a:rPr>
              <a:t>14  Facultades </a:t>
            </a:r>
            <a:endParaRPr lang="en-US" sz="2400" b="1" dirty="0">
              <a:solidFill>
                <a:schemeClr val="tx1"/>
              </a:solidFill>
            </a:endParaRPr>
          </a:p>
        </p:txBody>
      </p:sp>
      <p:pic>
        <p:nvPicPr>
          <p:cNvPr id="8210" name="Picture 3" descr="D:\Lynette\multimedia de la rectora\Multimedia\imagenes\bolitachiqui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7353" y="4785448"/>
            <a:ext cx="2952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3 Título"/>
          <p:cNvSpPr txBox="1"/>
          <p:nvPr/>
        </p:nvSpPr>
        <p:spPr>
          <a:xfrm>
            <a:off x="1312998" y="357188"/>
            <a:ext cx="5258324" cy="490066"/>
          </a:xfrm>
          <a:prstGeom prst="rect">
            <a:avLst/>
          </a:prstGeom>
          <a:scene3d>
            <a:camera prst="orthographicFront"/>
            <a:lightRig rig="threePt" dir="t"/>
          </a:scene3d>
          <a:sp3d>
            <a:bevelT prst="relaxedInset"/>
          </a:sp3d>
        </p:spPr>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s-ES" sz="4000" b="1" cap="all" dirty="0">
                <a:ln w="0"/>
                <a:effectLst>
                  <a:reflection blurRad="12700" stA="50000" endPos="50000" dist="5000" dir="5400000" sy="-100000" rotWithShape="0"/>
                </a:effectLst>
              </a:rPr>
              <a:t>UCCFD “Manuel </a:t>
            </a:r>
            <a:endParaRPr lang="es-ES" sz="4000" b="1" cap="all" dirty="0">
              <a:ln w="0"/>
              <a:effectLst>
                <a:reflection blurRad="12700" stA="50000" endPos="50000" dist="5000" dir="5400000" sy="-100000" rotWithShape="0"/>
              </a:effectLst>
            </a:endParaRPr>
          </a:p>
        </p:txBody>
      </p:sp>
      <p:sp>
        <p:nvSpPr>
          <p:cNvPr id="28" name="27 Flecha derecha"/>
          <p:cNvSpPr/>
          <p:nvPr/>
        </p:nvSpPr>
        <p:spPr>
          <a:xfrm rot="14966880">
            <a:off x="3188097" y="2687638"/>
            <a:ext cx="317500" cy="123825"/>
          </a:xfrm>
          <a:prstGeom prst="rightArrow">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24" name="23 Llamada ovalada"/>
          <p:cNvSpPr/>
          <p:nvPr/>
        </p:nvSpPr>
        <p:spPr>
          <a:xfrm>
            <a:off x="5857875" y="3857625"/>
            <a:ext cx="1522437" cy="642938"/>
          </a:xfrm>
          <a:prstGeom prst="wedgeEllipseCallou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000" b="1" dirty="0">
                <a:solidFill>
                  <a:schemeClr val="tx1"/>
                </a:solidFill>
              </a:rPr>
              <a:t>Subcomisión de  Grados Científicos</a:t>
            </a:r>
            <a:endParaRPr lang="es-ES" sz="1000" b="1" dirty="0">
              <a:solidFill>
                <a:schemeClr val="tx1"/>
              </a:solidFill>
            </a:endParaRPr>
          </a:p>
        </p:txBody>
      </p:sp>
      <p:sp>
        <p:nvSpPr>
          <p:cNvPr id="25" name="24 Llamada ovalada"/>
          <p:cNvSpPr/>
          <p:nvPr/>
        </p:nvSpPr>
        <p:spPr>
          <a:xfrm>
            <a:off x="3929061" y="2643190"/>
            <a:ext cx="1445420" cy="642937"/>
          </a:xfrm>
          <a:prstGeom prst="wedgeEllipseCallout">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000" b="1" dirty="0">
                <a:solidFill>
                  <a:schemeClr val="tx1"/>
                </a:solidFill>
              </a:rPr>
              <a:t>Subcomisión de  Grados Científicos</a:t>
            </a:r>
            <a:endParaRPr lang="es-ES" sz="1000" b="1" dirty="0">
              <a:solidFill>
                <a:schemeClr val="tx1"/>
              </a:solidFill>
            </a:endParaRPr>
          </a:p>
        </p:txBody>
      </p:sp>
      <p:sp>
        <p:nvSpPr>
          <p:cNvPr id="2" name="1 Rectángulo"/>
          <p:cNvSpPr/>
          <p:nvPr/>
        </p:nvSpPr>
        <p:spPr>
          <a:xfrm>
            <a:off x="5276850" y="188640"/>
            <a:ext cx="2967558" cy="707886"/>
          </a:xfrm>
          <a:prstGeom prst="rect">
            <a:avLst/>
          </a:prstGeom>
        </p:spPr>
        <p:txBody>
          <a:bodyPr wrap="square">
            <a:spAutoFit/>
          </a:bodyPr>
          <a:lstStyle/>
          <a:p>
            <a:r>
              <a:rPr lang="es-ES" sz="4000" b="1" cap="all" dirty="0" err="1">
                <a:ln w="0"/>
                <a:solidFill>
                  <a:prstClr val="black"/>
                </a:solidFill>
                <a:effectLst>
                  <a:reflection blurRad="12700" stA="50000" endPos="50000" dist="5000" dir="5400000" sy="-100000" rotWithShape="0"/>
                </a:effectLst>
              </a:rPr>
              <a:t>FajardO</a:t>
            </a:r>
            <a:r>
              <a:rPr lang="es-ES" sz="4000" b="1" cap="all" dirty="0">
                <a:ln w="0"/>
                <a:solidFill>
                  <a:prstClr val="black"/>
                </a:solidFill>
                <a:effectLst>
                  <a:reflection blurRad="12700" stA="50000" endPos="50000" dist="5000" dir="5400000" sy="-100000" rotWithShape="0"/>
                </a:effectLst>
              </a:rPr>
              <a:t>”</a:t>
            </a:r>
            <a:endParaRPr lang="es-E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5900" y="1063229"/>
            <a:ext cx="6172200" cy="367550"/>
          </a:xfrm>
        </p:spPr>
        <p:txBody>
          <a:bodyPr>
            <a:normAutofit fontScale="90000"/>
          </a:bodyPr>
          <a:lstStyle/>
          <a:p>
            <a:r>
              <a:rPr lang="es-ES" dirty="0" smtClean="0"/>
              <a:t> </a:t>
            </a:r>
            <a:r>
              <a:rPr lang="es-ES" sz="2700" b="1" dirty="0"/>
              <a:t>EL TUTOR Y COTUTOR DE UN DOCTORANDO </a:t>
            </a:r>
            <a:endParaRPr lang="es-ES" dirty="0"/>
          </a:p>
        </p:txBody>
      </p:sp>
      <p:sp>
        <p:nvSpPr>
          <p:cNvPr id="3" name="Marcador de contenido 2"/>
          <p:cNvSpPr>
            <a:spLocks noGrp="1"/>
          </p:cNvSpPr>
          <p:nvPr>
            <p:ph idx="1"/>
          </p:nvPr>
        </p:nvSpPr>
        <p:spPr>
          <a:xfrm>
            <a:off x="251520" y="1592797"/>
            <a:ext cx="8640960" cy="4212468"/>
          </a:xfrm>
        </p:spPr>
        <p:txBody>
          <a:bodyPr>
            <a:normAutofit fontScale="70000"/>
          </a:bodyPr>
          <a:lstStyle/>
          <a:p>
            <a:pPr algn="just"/>
            <a:r>
              <a:rPr lang="es-ES" dirty="0" smtClean="0"/>
              <a:t>El </a:t>
            </a:r>
            <a:r>
              <a:rPr lang="es-ES" dirty="0"/>
              <a:t>tutor y el cotutor de un doctorando son doctores en ciencias o doctores en determinada área del conocimiento que están </a:t>
            </a:r>
            <a:r>
              <a:rPr lang="es-ES" dirty="0" smtClean="0"/>
              <a:t>vinculados </a:t>
            </a:r>
            <a:r>
              <a:rPr lang="es-ES" dirty="0"/>
              <a:t>al programa de doctorado. </a:t>
            </a:r>
            <a:endParaRPr lang="es-ES" dirty="0" smtClean="0"/>
          </a:p>
          <a:p>
            <a:pPr algn="just"/>
            <a:r>
              <a:rPr lang="es-ES" dirty="0" smtClean="0"/>
              <a:t>El </a:t>
            </a:r>
            <a:r>
              <a:rPr lang="es-ES" dirty="0"/>
              <a:t>solicitante puede hacer una propuesta de tutor y o cotutor. </a:t>
            </a:r>
            <a:endParaRPr lang="es-ES" dirty="0"/>
          </a:p>
          <a:p>
            <a:pPr algn="just"/>
            <a:r>
              <a:rPr lang="es-ES" dirty="0" smtClean="0"/>
              <a:t>El </a:t>
            </a:r>
            <a:r>
              <a:rPr lang="es-ES" dirty="0"/>
              <a:t>jefe del proyecto en el cual está insertado el tema de tesis de doctorado puede hacer una propuesta de tutor y o cotutor. </a:t>
            </a:r>
            <a:endParaRPr lang="es-ES" dirty="0"/>
          </a:p>
          <a:p>
            <a:pPr algn="just"/>
            <a:r>
              <a:rPr lang="es-ES" dirty="0" smtClean="0"/>
              <a:t>El </a:t>
            </a:r>
            <a:r>
              <a:rPr lang="es-ES" dirty="0"/>
              <a:t>responsable de la línea de investigación del doctorado al que pertenece el tema puede hacer una propuesta de tutor y o cotutor. </a:t>
            </a:r>
            <a:r>
              <a:rPr lang="es-ES" dirty="0" smtClean="0"/>
              <a:t> </a:t>
            </a:r>
            <a:endParaRPr lang="es-ES" dirty="0"/>
          </a:p>
          <a:p>
            <a:pPr algn="just"/>
            <a:r>
              <a:rPr lang="es-ES" dirty="0" smtClean="0"/>
              <a:t>La aprobación es potestad del Comité doctoral.</a:t>
            </a:r>
            <a:endParaRPr lang="es-E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PLAN DE FORMACIÓN </a:t>
            </a:r>
            <a:endParaRPr lang="es-ES" dirty="0"/>
          </a:p>
        </p:txBody>
      </p:sp>
      <p:sp>
        <p:nvSpPr>
          <p:cNvPr id="3" name="Marcador de contenido 2"/>
          <p:cNvSpPr>
            <a:spLocks noGrp="1"/>
          </p:cNvSpPr>
          <p:nvPr>
            <p:ph idx="1"/>
          </p:nvPr>
        </p:nvSpPr>
        <p:spPr/>
        <p:txBody>
          <a:bodyPr/>
          <a:lstStyle/>
          <a:p>
            <a:pPr marL="0" indent="0">
              <a:buNone/>
            </a:pPr>
            <a:r>
              <a:rPr lang="es-ES" dirty="0" smtClean="0">
                <a:hlinkClick r:id="rId1" action="ppaction://hlinkfile"/>
              </a:rPr>
              <a:t>Plan de formación doctorando.docx</a:t>
            </a:r>
            <a:endParaRPr lang="es-E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5900" y="1063229"/>
            <a:ext cx="6172200" cy="994173"/>
          </a:xfrm>
        </p:spPr>
        <p:txBody>
          <a:bodyPr>
            <a:noAutofit/>
          </a:bodyPr>
          <a:lstStyle/>
          <a:p>
            <a:r>
              <a:rPr lang="es-ES" sz="2100" b="1" dirty="0"/>
              <a:t>CRONOGRAMA DE INGRESO AL PROGRAMA DE DOCTORADO EN CIENCIAS DE LA CULTURA FÍSICA</a:t>
            </a:r>
            <a:br>
              <a:rPr lang="es-ES" sz="2100" dirty="0"/>
            </a:br>
            <a:r>
              <a:rPr lang="es-ES" sz="2100" b="1" dirty="0" smtClean="0"/>
              <a:t>2023-2024</a:t>
            </a:r>
            <a:endParaRPr lang="es-ES" sz="2100" dirty="0"/>
          </a:p>
        </p:txBody>
      </p:sp>
      <p:sp>
        <p:nvSpPr>
          <p:cNvPr id="3" name="Marcador de contenido 2"/>
          <p:cNvSpPr>
            <a:spLocks noGrp="1"/>
          </p:cNvSpPr>
          <p:nvPr>
            <p:ph idx="1"/>
          </p:nvPr>
        </p:nvSpPr>
        <p:spPr>
          <a:xfrm>
            <a:off x="305526" y="2057402"/>
            <a:ext cx="8532948" cy="3747863"/>
          </a:xfrm>
        </p:spPr>
        <p:txBody>
          <a:bodyPr>
            <a:normAutofit fontScale="57500" lnSpcReduction="20000"/>
          </a:bodyPr>
          <a:lstStyle/>
          <a:p>
            <a:pPr marL="0" indent="0">
              <a:buNone/>
            </a:pPr>
            <a:endParaRPr lang="es-ES" dirty="0"/>
          </a:p>
          <a:p>
            <a:pPr lvl="0" algn="just">
              <a:lnSpc>
                <a:spcPct val="120000"/>
              </a:lnSpc>
            </a:pPr>
            <a:r>
              <a:rPr lang="es-ES" b="1" dirty="0"/>
              <a:t>Entrega del expediente del solicitante en la Oficina de Formación Doctoral (</a:t>
            </a:r>
            <a:r>
              <a:rPr lang="es-ES" b="1" u="sng" dirty="0"/>
              <a:t>Primera semana de septiembre de </a:t>
            </a:r>
            <a:r>
              <a:rPr lang="es-ES" b="1" u="sng" dirty="0" smtClean="0"/>
              <a:t>2023 </a:t>
            </a:r>
            <a:r>
              <a:rPr lang="es-ES" b="1" u="sng" dirty="0"/>
              <a:t>9:30-1:00</a:t>
            </a:r>
            <a:r>
              <a:rPr lang="es-ES" b="1" dirty="0"/>
              <a:t>).</a:t>
            </a:r>
            <a:endParaRPr lang="es-ES" dirty="0"/>
          </a:p>
          <a:p>
            <a:pPr lvl="0" algn="just">
              <a:lnSpc>
                <a:spcPct val="120000"/>
              </a:lnSpc>
            </a:pPr>
            <a:r>
              <a:rPr lang="es-ES" b="1" dirty="0"/>
              <a:t>Análisis de la documentación entregada.  </a:t>
            </a:r>
            <a:r>
              <a:rPr lang="es-ES" b="1" u="sng" dirty="0"/>
              <a:t>Primera quincena de octubre de </a:t>
            </a:r>
            <a:r>
              <a:rPr lang="es-ES" b="1" u="sng" dirty="0" smtClean="0"/>
              <a:t>2023.</a:t>
            </a:r>
            <a:endParaRPr lang="es-ES" dirty="0"/>
          </a:p>
          <a:p>
            <a:pPr lvl="0" algn="just">
              <a:lnSpc>
                <a:spcPct val="120000"/>
              </a:lnSpc>
            </a:pPr>
            <a:r>
              <a:rPr lang="es-ES" b="1" dirty="0"/>
              <a:t>Proceso de aprobación del tema por la CGC. </a:t>
            </a:r>
            <a:r>
              <a:rPr lang="es-ES" b="1" u="sng" dirty="0"/>
              <a:t>Segunda quincena - primera quincena de Noviembre de </a:t>
            </a:r>
            <a:r>
              <a:rPr lang="es-ES" b="1" u="sng" dirty="0" smtClean="0"/>
              <a:t>2023</a:t>
            </a:r>
            <a:r>
              <a:rPr lang="es-ES" b="1" dirty="0" smtClean="0"/>
              <a:t> </a:t>
            </a:r>
            <a:endParaRPr lang="es-ES" dirty="0"/>
          </a:p>
          <a:p>
            <a:pPr lvl="0" algn="just">
              <a:lnSpc>
                <a:spcPct val="120000"/>
              </a:lnSpc>
            </a:pPr>
            <a:r>
              <a:rPr lang="es-ES" b="1" dirty="0"/>
              <a:t>Información sobre los solicitantes aprobados para continuar el proceso de ingreso. </a:t>
            </a:r>
            <a:r>
              <a:rPr lang="es-ES" b="1" u="sng" dirty="0"/>
              <a:t>Segunda quincena de noviembre de 2022</a:t>
            </a:r>
            <a:r>
              <a:rPr lang="es-ES" b="1" dirty="0"/>
              <a:t>.</a:t>
            </a:r>
            <a:endParaRPr lang="es-ES" dirty="0"/>
          </a:p>
          <a:p>
            <a:pPr lvl="0" algn="just">
              <a:lnSpc>
                <a:spcPct val="120000"/>
              </a:lnSpc>
            </a:pPr>
            <a:r>
              <a:rPr lang="es-ES" b="1" dirty="0"/>
              <a:t>Otorgamiento de la condición de doctorando (por la CGC a propuesta del comité doctoral), designación de tutor y elaboración del plan de trabajo. </a:t>
            </a:r>
            <a:r>
              <a:rPr lang="es-ES" b="1" u="sng" dirty="0"/>
              <a:t>Mes de diciembre de </a:t>
            </a:r>
            <a:r>
              <a:rPr lang="es-ES" b="1" u="sng" dirty="0" smtClean="0"/>
              <a:t>2023</a:t>
            </a:r>
            <a:r>
              <a:rPr lang="es-ES" b="1" dirty="0" smtClean="0"/>
              <a:t>.</a:t>
            </a:r>
            <a:endParaRPr lang="es-E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10 Gráfico"/>
          <p:cNvGraphicFramePr/>
          <p:nvPr/>
        </p:nvGraphicFramePr>
        <p:xfrm>
          <a:off x="467544" y="404664"/>
          <a:ext cx="8136904" cy="576064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Austin</Template>
  <TotalTime>0</TotalTime>
  <Words>31035</Words>
  <Application>WPS Presentation</Application>
  <PresentationFormat>Presentación en pantalla (4:3)</PresentationFormat>
  <Paragraphs>975</Paragraphs>
  <Slides>82</Slides>
  <Notes>0</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82</vt:i4>
      </vt:variant>
    </vt:vector>
  </HeadingPairs>
  <TitlesOfParts>
    <vt:vector size="104" baseType="lpstr">
      <vt:lpstr>Arial</vt:lpstr>
      <vt:lpstr>SimSun</vt:lpstr>
      <vt:lpstr>Wingdings</vt:lpstr>
      <vt:lpstr>Calibri</vt:lpstr>
      <vt:lpstr>Arial Black</vt:lpstr>
      <vt:lpstr>Verdana</vt:lpstr>
      <vt:lpstr>Microsoft YaHei</vt:lpstr>
      <vt:lpstr>Arial Unicode MS</vt:lpstr>
      <vt:lpstr>Calibri Light</vt:lpstr>
      <vt:lpstr>Courier New</vt:lpstr>
      <vt:lpstr>Times New Roman</vt:lpstr>
      <vt:lpstr>Arial Narrow</vt:lpstr>
      <vt:lpstr>Tahoma</vt:lpstr>
      <vt:lpstr>Times New Roman</vt:lpstr>
      <vt:lpstr>Calibri</vt:lpstr>
      <vt:lpstr>Arial</vt:lpstr>
      <vt:lpstr>Bauhaus 93</vt:lpstr>
      <vt:lpstr>Berlin Sans FB</vt:lpstr>
      <vt:lpstr>Bodoni MT Poster Compressed</vt:lpstr>
      <vt:lpstr>Bookman Old Style</vt:lpstr>
      <vt:lpstr>Bradley Hand ITC</vt:lpstr>
      <vt:lpstr>Tema de Office</vt:lpstr>
      <vt:lpstr>PowerPoint 演示文稿</vt:lpstr>
      <vt:lpstr>PROGRAMA DEL SEMINARIO 9 Y 10 DE MAYO DE 2023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MODALIDADES</vt:lpstr>
      <vt:lpstr>PowerPoint 演示文稿</vt:lpstr>
      <vt:lpstr>PowerPoint 演示文稿</vt:lpstr>
      <vt:lpstr>PowerPoint 演示文稿</vt:lpstr>
      <vt:lpstr>PowerPoint 演示文稿</vt:lpstr>
      <vt:lpstr>REVISTAS</vt:lpstr>
      <vt:lpstr>PowerPoint 演示文稿</vt:lpstr>
      <vt:lpstr>PowerPoint 演示文稿</vt:lpstr>
      <vt:lpstr>PowerPoint 演示文稿</vt:lpstr>
      <vt:lpstr> PROGRAMA DE DOCTORADO DE LA UCCFD </vt:lpstr>
      <vt:lpstr>PowerPoint 演示文稿</vt:lpstr>
      <vt:lpstr>5. COMITÉ DE DOCTORADO </vt:lpstr>
      <vt:lpstr>8. LÍNEAS DE INVESTIGACIÓN A LAS QUE RESPONDE EL PROGRAMA </vt:lpstr>
      <vt:lpstr>PowerPoint 演示文稿</vt:lpstr>
      <vt:lpstr>             El programa de doctorado exige: </vt:lpstr>
      <vt:lpstr>             El programa de doctorado exige: </vt:lpstr>
      <vt:lpstr>INGRESO</vt:lpstr>
      <vt:lpstr>INGRESO</vt:lpstr>
      <vt:lpstr>INGRESO</vt:lpstr>
      <vt:lpstr>INGRESO</vt:lpstr>
      <vt:lpstr>PowerPoint 演示文稿</vt:lpstr>
      <vt:lpstr>LINEAS Y PROYECTOS DEL PDCCF UCCFD</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CONTENIDO DEL DOCUMENTO </vt:lpstr>
      <vt:lpstr> ASPECTOS IMPORTANTES A CONSIDERAR: </vt:lpstr>
      <vt:lpstr>  La fundamentación del problema científico.   </vt:lpstr>
      <vt:lpstr>  La fundamentación del problema científico.   </vt:lpstr>
      <vt:lpstr> El problema científico</vt:lpstr>
      <vt:lpstr>El posible resultado a obtener</vt:lpstr>
      <vt:lpstr> Lista de referencias </vt:lpstr>
      <vt:lpstr> USO CORRECTO DE LA APA7  CITAS Y REFERENCIAS  </vt:lpstr>
      <vt:lpstr>Requisitos para la presentación del documento </vt:lpstr>
      <vt:lpstr>Requisitos para la presentación del documento </vt:lpstr>
      <vt:lpstr>PowerPoint 演示文稿</vt:lpstr>
      <vt:lpstr>Tema 4.  EXPEDIENTE DEL SOLICITANTE </vt:lpstr>
      <vt:lpstr> DESCRIPCIÓN DE LOS COMPONENTES DEL EXPEDIENTE </vt:lpstr>
      <vt:lpstr> DESCRIPCIÓN DE LOS COMPONENTES DEL EXPEDIENTE </vt:lpstr>
      <vt:lpstr> DESCRIPCIÓN DE LOS COMPONENTES DEL EXPEDIENTE </vt:lpstr>
      <vt:lpstr> DESCRIPCIÓN DE LOS COMPONENTES DEL EXPEDIENTE </vt:lpstr>
      <vt:lpstr> DESCRIPCIÓN DE LOS COMPONENTES DEL EXPEDIENTE </vt:lpstr>
      <vt:lpstr> DESCRIPCIÓN DE LOS COMPONENTES DEL EXPEDIENTE </vt:lpstr>
      <vt:lpstr> DESCRIPCIÓN DE LOS COMPONENTES DEL EXPEDIENTE </vt:lpstr>
      <vt:lpstr> DESCRIPCIÓN DE LOS COMPONENTES DEL EXPEDIENTE </vt:lpstr>
      <vt:lpstr> DESCRIPCIÓN DE LOS COMPONENTES DEL EXPEDIENTE </vt:lpstr>
      <vt:lpstr>DESPUÉS …</vt:lpstr>
      <vt:lpstr> EL TUTOR Y COTUTOR DE UN DOCTORANDO </vt:lpstr>
      <vt:lpstr>PLAN DE FORMACIÓN </vt:lpstr>
      <vt:lpstr>CRONOGRAMA DE INGRESO AL PROGRAMA DE DOCTORADO EN CIENCIAS DE LA CULTURA FÍSICA 2023-2024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dc:creator>
  <cp:lastModifiedBy>maylenelb</cp:lastModifiedBy>
  <cp:revision>76</cp:revision>
  <dcterms:created xsi:type="dcterms:W3CDTF">2015-03-30T16:29:00Z</dcterms:created>
  <dcterms:modified xsi:type="dcterms:W3CDTF">2023-05-11T18:58:18Z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179B9D7D1D4C47B3975DAFD8C23ABA1B</vt:lpwstr>
  </property>
  <property fmtid="{D5CDD505-2E9C-101B-9397-08002B2CF9AE}" pid="3" name="KSOProductBuildVer">
    <vt:lpwstr>3082-11.2.0.11537</vt:lpwstr>
  </property>
</Properties>
</file>